
<file path=[Content_Types].xml><?xml version="1.0" encoding="utf-8"?>
<Types xmlns="http://schemas.openxmlformats.org/package/2006/content-types">
  <Default Extension="emf" ContentType="image/x-emf"/>
  <Default Extension="jpeg" ContentType="image/jpeg"/>
  <Default Extension="jpg" ContentType="image/jpg"/>
  <Default Extension="png" ContentType="image/png"/>
  <Default Extension="rels" ContentType="application/vnd.openxmlformats-package.relationships+xml"/>
  <Default Extension="svg" ContentType="image/svg+xml"/>
  <Default Extension="tiff" ContentType="image/tif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4" r:id="rId4"/>
  </p:sldMasterIdLst>
  <p:notesMasterIdLst>
    <p:notesMasterId r:id="rId104"/>
  </p:notesMasterIdLst>
  <p:handoutMasterIdLst>
    <p:handoutMasterId r:id="rId105"/>
  </p:handoutMasterIdLst>
  <p:sldIdLst>
    <p:sldId id="331" r:id="rId5"/>
    <p:sldId id="2101" r:id="rId6"/>
    <p:sldId id="2102" r:id="rId7"/>
    <p:sldId id="2138" r:id="rId8"/>
    <p:sldId id="2140" r:id="rId9"/>
    <p:sldId id="2097" r:id="rId10"/>
    <p:sldId id="2093" r:id="rId11"/>
    <p:sldId id="1614" r:id="rId12"/>
    <p:sldId id="1615" r:id="rId13"/>
    <p:sldId id="2117" r:id="rId14"/>
    <p:sldId id="2095" r:id="rId15"/>
    <p:sldId id="1505" r:id="rId16"/>
    <p:sldId id="1523" r:id="rId17"/>
    <p:sldId id="1503" r:id="rId18"/>
    <p:sldId id="1504" r:id="rId19"/>
    <p:sldId id="1522" r:id="rId20"/>
    <p:sldId id="1506" r:id="rId21"/>
    <p:sldId id="1509" r:id="rId22"/>
    <p:sldId id="1511" r:id="rId23"/>
    <p:sldId id="1515" r:id="rId24"/>
    <p:sldId id="1516" r:id="rId25"/>
    <p:sldId id="1507" r:id="rId26"/>
    <p:sldId id="1524" r:id="rId27"/>
    <p:sldId id="1513" r:id="rId28"/>
    <p:sldId id="2112" r:id="rId29"/>
    <p:sldId id="1512" r:id="rId30"/>
    <p:sldId id="1514" r:id="rId31"/>
    <p:sldId id="2099" r:id="rId32"/>
    <p:sldId id="2104" r:id="rId33"/>
    <p:sldId id="2120" r:id="rId34"/>
    <p:sldId id="2121" r:id="rId35"/>
    <p:sldId id="2125" r:id="rId36"/>
    <p:sldId id="2122" r:id="rId37"/>
    <p:sldId id="2123" r:id="rId38"/>
    <p:sldId id="2114" r:id="rId39"/>
    <p:sldId id="2115" r:id="rId40"/>
    <p:sldId id="2116" r:id="rId41"/>
    <p:sldId id="2124" r:id="rId42"/>
    <p:sldId id="2129" r:id="rId43"/>
    <p:sldId id="2128" r:id="rId44"/>
    <p:sldId id="2126" r:id="rId45"/>
    <p:sldId id="2127" r:id="rId46"/>
    <p:sldId id="2130" r:id="rId47"/>
    <p:sldId id="2131" r:id="rId48"/>
    <p:sldId id="2132" r:id="rId49"/>
    <p:sldId id="2133" r:id="rId50"/>
    <p:sldId id="2135" r:id="rId51"/>
    <p:sldId id="2134" r:id="rId52"/>
    <p:sldId id="2136" r:id="rId53"/>
    <p:sldId id="2137" r:id="rId54"/>
    <p:sldId id="2119" r:id="rId55"/>
    <p:sldId id="2100" r:id="rId56"/>
    <p:sldId id="2143" r:id="rId57"/>
    <p:sldId id="2098" r:id="rId58"/>
    <p:sldId id="2145" r:id="rId59"/>
    <p:sldId id="341" r:id="rId60"/>
    <p:sldId id="333" r:id="rId61"/>
    <p:sldId id="339" r:id="rId62"/>
    <p:sldId id="340" r:id="rId63"/>
    <p:sldId id="345" r:id="rId64"/>
    <p:sldId id="348" r:id="rId65"/>
    <p:sldId id="349" r:id="rId66"/>
    <p:sldId id="350" r:id="rId67"/>
    <p:sldId id="372" r:id="rId68"/>
    <p:sldId id="371" r:id="rId69"/>
    <p:sldId id="353" r:id="rId70"/>
    <p:sldId id="354" r:id="rId71"/>
    <p:sldId id="355" r:id="rId72"/>
    <p:sldId id="356" r:id="rId73"/>
    <p:sldId id="357" r:id="rId74"/>
    <p:sldId id="342" r:id="rId75"/>
    <p:sldId id="365" r:id="rId76"/>
    <p:sldId id="366" r:id="rId77"/>
    <p:sldId id="367" r:id="rId78"/>
    <p:sldId id="2141" r:id="rId79"/>
    <p:sldId id="343" r:id="rId80"/>
    <p:sldId id="368" r:id="rId81"/>
    <p:sldId id="2105" r:id="rId82"/>
    <p:sldId id="2111" r:id="rId83"/>
    <p:sldId id="2106" r:id="rId84"/>
    <p:sldId id="2107" r:id="rId85"/>
    <p:sldId id="2108" r:id="rId86"/>
    <p:sldId id="2109" r:id="rId87"/>
    <p:sldId id="260" r:id="rId88"/>
    <p:sldId id="261" r:id="rId89"/>
    <p:sldId id="262" r:id="rId90"/>
    <p:sldId id="264" r:id="rId91"/>
    <p:sldId id="265" r:id="rId92"/>
    <p:sldId id="266" r:id="rId93"/>
    <p:sldId id="267" r:id="rId94"/>
    <p:sldId id="268" r:id="rId95"/>
    <p:sldId id="269" r:id="rId96"/>
    <p:sldId id="270" r:id="rId97"/>
    <p:sldId id="271" r:id="rId98"/>
    <p:sldId id="272" r:id="rId99"/>
    <p:sldId id="273" r:id="rId100"/>
    <p:sldId id="274" r:id="rId101"/>
    <p:sldId id="336" r:id="rId102"/>
    <p:sldId id="338" r:id="rId103"/>
  </p:sldIdLst>
  <p:sldSz cx="14630400" cy="8229600"/>
  <p:notesSz cx="6858000" cy="9144000"/>
  <p:defaultTextStyle>
    <a:defPPr>
      <a:defRPr lang="en-US"/>
    </a:defPPr>
    <a:lvl1pPr marL="0" algn="l" defTabSz="731520" rtl="0" eaLnBrk="1" latinLnBrk="0" hangingPunct="1">
      <a:defRPr sz="2880" kern="1200">
        <a:solidFill>
          <a:schemeClr val="tx1"/>
        </a:solidFill>
        <a:latin typeface="+mn-lt"/>
        <a:ea typeface="+mn-ea"/>
        <a:cs typeface="+mn-cs"/>
      </a:defRPr>
    </a:lvl1pPr>
    <a:lvl2pPr marL="731520" algn="l" defTabSz="731520" rtl="0" eaLnBrk="1" latinLnBrk="0" hangingPunct="1">
      <a:defRPr sz="2880" kern="1200">
        <a:solidFill>
          <a:schemeClr val="tx1"/>
        </a:solidFill>
        <a:latin typeface="+mn-lt"/>
        <a:ea typeface="+mn-ea"/>
        <a:cs typeface="+mn-cs"/>
      </a:defRPr>
    </a:lvl2pPr>
    <a:lvl3pPr marL="1463040" algn="l" defTabSz="731520" rtl="0" eaLnBrk="1" latinLnBrk="0" hangingPunct="1">
      <a:defRPr sz="2880" kern="1200">
        <a:solidFill>
          <a:schemeClr val="tx1"/>
        </a:solidFill>
        <a:latin typeface="+mn-lt"/>
        <a:ea typeface="+mn-ea"/>
        <a:cs typeface="+mn-cs"/>
      </a:defRPr>
    </a:lvl3pPr>
    <a:lvl4pPr marL="2194560" algn="l" defTabSz="731520" rtl="0" eaLnBrk="1" latinLnBrk="0" hangingPunct="1">
      <a:defRPr sz="2880" kern="1200">
        <a:solidFill>
          <a:schemeClr val="tx1"/>
        </a:solidFill>
        <a:latin typeface="+mn-lt"/>
        <a:ea typeface="+mn-ea"/>
        <a:cs typeface="+mn-cs"/>
      </a:defRPr>
    </a:lvl4pPr>
    <a:lvl5pPr marL="2926080" algn="l" defTabSz="731520" rtl="0" eaLnBrk="1" latinLnBrk="0" hangingPunct="1">
      <a:defRPr sz="2880" kern="1200">
        <a:solidFill>
          <a:schemeClr val="tx1"/>
        </a:solidFill>
        <a:latin typeface="+mn-lt"/>
        <a:ea typeface="+mn-ea"/>
        <a:cs typeface="+mn-cs"/>
      </a:defRPr>
    </a:lvl5pPr>
    <a:lvl6pPr marL="3657600" algn="l" defTabSz="731520" rtl="0" eaLnBrk="1" latinLnBrk="0" hangingPunct="1">
      <a:defRPr sz="2880" kern="1200">
        <a:solidFill>
          <a:schemeClr val="tx1"/>
        </a:solidFill>
        <a:latin typeface="+mn-lt"/>
        <a:ea typeface="+mn-ea"/>
        <a:cs typeface="+mn-cs"/>
      </a:defRPr>
    </a:lvl6pPr>
    <a:lvl7pPr marL="4389120" algn="l" defTabSz="731520" rtl="0" eaLnBrk="1" latinLnBrk="0" hangingPunct="1">
      <a:defRPr sz="2880" kern="1200">
        <a:solidFill>
          <a:schemeClr val="tx1"/>
        </a:solidFill>
        <a:latin typeface="+mn-lt"/>
        <a:ea typeface="+mn-ea"/>
        <a:cs typeface="+mn-cs"/>
      </a:defRPr>
    </a:lvl7pPr>
    <a:lvl8pPr marL="5120640" algn="l" defTabSz="731520" rtl="0" eaLnBrk="1" latinLnBrk="0" hangingPunct="1">
      <a:defRPr sz="2880" kern="1200">
        <a:solidFill>
          <a:schemeClr val="tx1"/>
        </a:solidFill>
        <a:latin typeface="+mn-lt"/>
        <a:ea typeface="+mn-ea"/>
        <a:cs typeface="+mn-cs"/>
      </a:defRPr>
    </a:lvl8pPr>
    <a:lvl9pPr marL="5852160" algn="l" defTabSz="731520" rtl="0" eaLnBrk="1" latinLnBrk="0" hangingPunct="1">
      <a:defRPr sz="288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030" userDrawn="1">
          <p15:clr>
            <a:srgbClr val="A4A3A4"/>
          </p15:clr>
        </p15:guide>
        <p15:guide id="2" orient="horz" pos="4637" userDrawn="1">
          <p15:clr>
            <a:srgbClr val="A4A3A4"/>
          </p15:clr>
        </p15:guide>
        <p15:guide id="3" orient="horz" pos="3859" userDrawn="1">
          <p15:clr>
            <a:srgbClr val="A4A3A4"/>
          </p15:clr>
        </p15:guide>
        <p15:guide id="4" orient="horz" pos="5114" userDrawn="1">
          <p15:clr>
            <a:srgbClr val="A4A3A4"/>
          </p15:clr>
        </p15:guide>
        <p15:guide id="5" orient="horz" pos="2160" userDrawn="1">
          <p15:clr>
            <a:srgbClr val="A4A3A4"/>
          </p15:clr>
        </p15:guide>
        <p15:guide id="6" orient="horz" pos="2205" userDrawn="1">
          <p15:clr>
            <a:srgbClr val="A4A3A4"/>
          </p15:clr>
        </p15:guide>
        <p15:guide id="7" orient="horz" pos="3325" userDrawn="1">
          <p15:clr>
            <a:srgbClr val="A4A3A4"/>
          </p15:clr>
        </p15:guide>
        <p15:guide id="8" orient="horz" pos="200" userDrawn="1">
          <p15:clr>
            <a:srgbClr val="A4A3A4"/>
          </p15:clr>
        </p15:guide>
        <p15:guide id="9" orient="horz" pos="3370" userDrawn="1">
          <p15:clr>
            <a:srgbClr val="A4A3A4"/>
          </p15:clr>
        </p15:guide>
        <p15:guide id="10" orient="horz" pos="4574" userDrawn="1">
          <p15:clr>
            <a:srgbClr val="A4A3A4"/>
          </p15:clr>
        </p15:guide>
        <p15:guide id="11" pos="1536" userDrawn="1">
          <p15:clr>
            <a:srgbClr val="A4A3A4"/>
          </p15:clr>
        </p15:guide>
        <p15:guide id="12" pos="2808" userDrawn="1">
          <p15:clr>
            <a:srgbClr val="A4A3A4"/>
          </p15:clr>
        </p15:guide>
        <p15:guide id="13" pos="4613" userDrawn="1">
          <p15:clr>
            <a:srgbClr val="A4A3A4"/>
          </p15:clr>
        </p15:guide>
        <p15:guide id="14" pos="4030" userDrawn="1">
          <p15:clr>
            <a:srgbClr val="A4A3A4"/>
          </p15:clr>
        </p15:guide>
        <p15:guide id="15" pos="7664" userDrawn="1">
          <p15:clr>
            <a:srgbClr val="A4A3A4"/>
          </p15:clr>
        </p15:guide>
        <p15:guide id="16" pos="3979" userDrawn="1">
          <p15:clr>
            <a:srgbClr val="A4A3A4"/>
          </p15:clr>
        </p15:guide>
        <p15:guide id="17" pos="2755" userDrawn="1">
          <p15:clr>
            <a:srgbClr val="A4A3A4"/>
          </p15:clr>
        </p15:guide>
        <p15:guide id="18" pos="1579" userDrawn="1">
          <p15:clr>
            <a:srgbClr val="A4A3A4"/>
          </p15:clr>
        </p15:guide>
        <p15:guide id="19" pos="7709" userDrawn="1">
          <p15:clr>
            <a:srgbClr val="A4A3A4"/>
          </p15:clr>
        </p15:guide>
        <p15:guide id="20" pos="5211" userDrawn="1">
          <p15:clr>
            <a:srgbClr val="A4A3A4"/>
          </p15:clr>
        </p15:guide>
        <p15:guide id="21" userDrawn="1">
          <p15:clr>
            <a:srgbClr val="A4A3A4"/>
          </p15:clr>
        </p15:guide>
        <p15:guide id="22" pos="5256" userDrawn="1">
          <p15:clr>
            <a:srgbClr val="A4A3A4"/>
          </p15:clr>
        </p15:guide>
        <p15:guide id="23" pos="6435" userDrawn="1">
          <p15:clr>
            <a:srgbClr val="A4A3A4"/>
          </p15:clr>
        </p15:guide>
        <p15:guide id="24" pos="6485" userDrawn="1">
          <p15:clr>
            <a:srgbClr val="A4A3A4"/>
          </p15:clr>
        </p15:guide>
        <p15:guide id="25" pos="8870" userDrawn="1">
          <p15:clr>
            <a:srgbClr val="A4A3A4"/>
          </p15:clr>
        </p15:guide>
        <p15:guide id="26" pos="352" userDrawn="1">
          <p15:clr>
            <a:srgbClr val="A4A3A4"/>
          </p15:clr>
        </p15:guide>
        <p15:guide id="27" pos="5576"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Catalano, Alec" initials="" lastIdx="23" clrIdx="0"/>
  <p:cmAuthor id="1" name="Alec Catalano" initials="" lastIdx="1" clrIdx="1"/>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CDCDC"/>
    <a:srgbClr val="414042"/>
    <a:srgbClr val="D67516"/>
    <a:srgbClr val="DE7E17"/>
    <a:srgbClr val="EA8C1B"/>
    <a:srgbClr val="F6991F"/>
    <a:srgbClr val="232F3E"/>
    <a:srgbClr val="595A5D"/>
    <a:srgbClr val="4F81BD"/>
    <a:srgbClr val="0C9B2E"/>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5FACBE0-536D-4B46-A0D0-8F1D0EF98886}" v="5" dt="2023-05-09T04:37:21.71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376" autoAdjust="0"/>
    <p:restoredTop sz="73044" autoAdjust="0"/>
  </p:normalViewPr>
  <p:slideViewPr>
    <p:cSldViewPr snapToGrid="0" showGuides="1">
      <p:cViewPr varScale="1">
        <p:scale>
          <a:sx n="67" d="100"/>
          <a:sy n="67" d="100"/>
        </p:scale>
        <p:origin x="1452" y="84"/>
      </p:cViewPr>
      <p:guideLst>
        <p:guide orient="horz" pos="1030"/>
        <p:guide orient="horz" pos="4637"/>
        <p:guide orient="horz" pos="3859"/>
        <p:guide orient="horz" pos="5114"/>
        <p:guide orient="horz" pos="2160"/>
        <p:guide orient="horz" pos="2205"/>
        <p:guide orient="horz" pos="3325"/>
        <p:guide orient="horz" pos="200"/>
        <p:guide orient="horz" pos="3370"/>
        <p:guide orient="horz" pos="4574"/>
        <p:guide pos="1536"/>
        <p:guide pos="2808"/>
        <p:guide pos="4613"/>
        <p:guide pos="4030"/>
        <p:guide pos="7664"/>
        <p:guide pos="3979"/>
        <p:guide pos="2755"/>
        <p:guide pos="1579"/>
        <p:guide pos="7709"/>
        <p:guide pos="5211"/>
        <p:guide/>
        <p:guide pos="5256"/>
        <p:guide pos="6435"/>
        <p:guide pos="6485"/>
        <p:guide pos="8870"/>
        <p:guide pos="352"/>
        <p:guide pos="5576"/>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p:cViewPr varScale="1">
        <p:scale>
          <a:sx n="109" d="100"/>
          <a:sy n="109" d="100"/>
        </p:scale>
        <p:origin x="3176" y="192"/>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6" Type="http://schemas.openxmlformats.org/officeDocument/2006/relationships/slide" Target="slides/slide12.xml"/><Relationship Id="rId107" Type="http://schemas.openxmlformats.org/officeDocument/2006/relationships/presProps" Target="presProps.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viewProps" Target="viewProps.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commentAuthors" Target="commentAuthor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theme" Target="theme/theme1.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notesMaster" Target="notesMasters/notesMaster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tableStyles" Target="tableStyles.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handoutMaster" Target="handoutMasters/handoutMaster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microsoft.com/office/2015/10/relationships/revisionInfo" Target="revisionInfo.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th-TH"/>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dPt>
            <c:idx val="0"/>
            <c:bubble3D val="0"/>
            <c:spPr>
              <a:solidFill>
                <a:srgbClr val="FFC000"/>
              </a:solidFill>
              <a:ln w="19050">
                <a:noFill/>
              </a:ln>
              <a:effectLst/>
            </c:spPr>
            <c:extLst>
              <c:ext xmlns:c16="http://schemas.microsoft.com/office/drawing/2014/chart" uri="{C3380CC4-5D6E-409C-BE32-E72D297353CC}">
                <c16:uniqueId val="{00000001-D585-F94D-8223-7A776FAB9D3B}"/>
              </c:ext>
            </c:extLst>
          </c:dPt>
          <c:dPt>
            <c:idx val="1"/>
            <c:bubble3D val="0"/>
            <c:spPr>
              <a:solidFill>
                <a:schemeClr val="bg1">
                  <a:lumMod val="75000"/>
                  <a:lumOff val="25000"/>
                </a:schemeClr>
              </a:solidFill>
              <a:ln w="19050">
                <a:noFill/>
              </a:ln>
              <a:effectLst/>
            </c:spPr>
            <c:extLst>
              <c:ext xmlns:c16="http://schemas.microsoft.com/office/drawing/2014/chart" uri="{C3380CC4-5D6E-409C-BE32-E72D297353CC}">
                <c16:uniqueId val="{00000003-D585-F94D-8223-7A776FAB9D3B}"/>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6454-9044-9AC9-FA2F8F93ECD9}"/>
              </c:ext>
            </c:extLst>
          </c:dPt>
          <c:val>
            <c:numRef>
              <c:f>Sheet1!$B$2:$B$4</c:f>
              <c:numCache>
                <c:formatCode>General</c:formatCode>
                <c:ptCount val="3"/>
                <c:pt idx="0">
                  <c:v>10</c:v>
                </c:pt>
                <c:pt idx="1">
                  <c:v>90</c:v>
                </c:pt>
              </c:numCache>
            </c:numRef>
          </c:val>
          <c:extLst>
            <c:ext xmlns:c15="http://schemas.microsoft.com/office/drawing/2012/chart" uri="{02D57815-91ED-43cb-92C2-25804820EDAC}">
              <c15:filteredSeriesTitle>
                <c15:tx>
                  <c:strRef>
                    <c:extLst>
                      <c:ext uri="{02D57815-91ED-43cb-92C2-25804820EDAC}">
                        <c15:formulaRef>
                          <c15:sqref>Sheet1!$B$1</c15:sqref>
                        </c15:formulaRef>
                      </c:ext>
                    </c:extLst>
                    <c:strCache>
                      <c:ptCount val="1"/>
                      <c:pt idx="0">
                        <c:v>Sales</c:v>
                      </c:pt>
                    </c:strCache>
                  </c:strRef>
                </c15:tx>
              </c15:filteredSeriesTitle>
            </c:ext>
            <c:ext xmlns:c15="http://schemas.microsoft.com/office/drawing/2012/chart" uri="{02D57815-91ED-43cb-92C2-25804820EDAC}">
              <c15:filteredCategoryTitle>
                <c15:cat>
                  <c:strRef>
                    <c:extLst>
                      <c:ext uri="{02D57815-91ED-43cb-92C2-25804820EDAC}">
                        <c15:formulaRef>
                          <c15:sqref>Sheet1!$A$2:$A$4</c15:sqref>
                        </c15:formulaRef>
                      </c:ext>
                    </c:extLst>
                    <c:strCache>
                      <c:ptCount val="2"/>
                      <c:pt idx="0">
                        <c:v>Yes</c:v>
                      </c:pt>
                      <c:pt idx="1">
                        <c:v>No</c:v>
                      </c:pt>
                    </c:strCache>
                  </c:strRef>
                </c15:cat>
              </c15:filteredCategoryTitle>
            </c:ext>
            <c:ext xmlns:c16="http://schemas.microsoft.com/office/drawing/2014/chart" uri="{C3380CC4-5D6E-409C-BE32-E72D297353CC}">
              <c16:uniqueId val="{00000004-D585-F94D-8223-7A776FAB9D3B}"/>
            </c:ext>
          </c:extLst>
        </c:ser>
        <c:dLbls>
          <c:showLegendKey val="0"/>
          <c:showVal val="0"/>
          <c:showCatName val="0"/>
          <c:showSerName val="0"/>
          <c:showPercent val="0"/>
          <c:showBubbleSize val="0"/>
          <c:showLeaderLines val="1"/>
        </c:dLbls>
        <c:firstSliceAng val="0"/>
        <c:holeSize val="9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th-TH"/>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th-TH"/>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dPt>
            <c:idx val="0"/>
            <c:bubble3D val="0"/>
            <c:spPr>
              <a:solidFill>
                <a:srgbClr val="FFC000"/>
              </a:solidFill>
              <a:ln w="19050">
                <a:noFill/>
              </a:ln>
              <a:effectLst/>
            </c:spPr>
            <c:extLst>
              <c:ext xmlns:c16="http://schemas.microsoft.com/office/drawing/2014/chart" uri="{C3380CC4-5D6E-409C-BE32-E72D297353CC}">
                <c16:uniqueId val="{00000001-D585-F94D-8223-7A776FAB9D3B}"/>
              </c:ext>
            </c:extLst>
          </c:dPt>
          <c:dPt>
            <c:idx val="1"/>
            <c:bubble3D val="0"/>
            <c:spPr>
              <a:solidFill>
                <a:schemeClr val="bg1">
                  <a:lumMod val="75000"/>
                  <a:lumOff val="25000"/>
                </a:schemeClr>
              </a:solidFill>
              <a:ln w="19050">
                <a:noFill/>
              </a:ln>
              <a:effectLst/>
            </c:spPr>
            <c:extLst>
              <c:ext xmlns:c16="http://schemas.microsoft.com/office/drawing/2014/chart" uri="{C3380CC4-5D6E-409C-BE32-E72D297353CC}">
                <c16:uniqueId val="{00000003-D585-F94D-8223-7A776FAB9D3B}"/>
              </c:ext>
            </c:extLst>
          </c:dPt>
          <c:val>
            <c:numRef>
              <c:f>Sheet1!$B$2:$B$3</c:f>
              <c:numCache>
                <c:formatCode>General</c:formatCode>
                <c:ptCount val="2"/>
                <c:pt idx="0">
                  <c:v>90</c:v>
                </c:pt>
                <c:pt idx="1">
                  <c:v>10</c:v>
                </c:pt>
              </c:numCache>
            </c:numRef>
          </c:val>
          <c:extLst>
            <c:ext xmlns:c15="http://schemas.microsoft.com/office/drawing/2012/chart" uri="{02D57815-91ED-43cb-92C2-25804820EDAC}">
              <c15:filteredSeriesTitle>
                <c15:tx>
                  <c:strRef>
                    <c:extLst>
                      <c:ext uri="{02D57815-91ED-43cb-92C2-25804820EDAC}">
                        <c15:formulaRef>
                          <c15:sqref>Sheet1!$B$1</c15:sqref>
                        </c15:formulaRef>
                      </c:ext>
                    </c:extLst>
                    <c:strCache>
                      <c:ptCount val="1"/>
                      <c:pt idx="0">
                        <c:v>Sales</c:v>
                      </c:pt>
                    </c:strCache>
                  </c:strRef>
                </c15:tx>
              </c15:filteredSeriesTitle>
            </c:ext>
            <c:ext xmlns:c15="http://schemas.microsoft.com/office/drawing/2012/chart" uri="{02D57815-91ED-43cb-92C2-25804820EDAC}">
              <c15:filteredCategoryTitle>
                <c15:cat>
                  <c:strRef>
                    <c:extLst>
                      <c:ext uri="{02D57815-91ED-43cb-92C2-25804820EDAC}">
                        <c15:formulaRef>
                          <c15:sqref>Sheet1!$A$2:$A$3</c15:sqref>
                        </c15:formulaRef>
                      </c:ext>
                    </c:extLst>
                    <c:strCache>
                      <c:ptCount val="2"/>
                      <c:pt idx="0">
                        <c:v>Yes</c:v>
                      </c:pt>
                      <c:pt idx="1">
                        <c:v>No</c:v>
                      </c:pt>
                    </c:strCache>
                  </c:strRef>
                </c15:cat>
              </c15:filteredCategoryTitle>
            </c:ext>
            <c:ext xmlns:c16="http://schemas.microsoft.com/office/drawing/2014/chart" uri="{C3380CC4-5D6E-409C-BE32-E72D297353CC}">
              <c16:uniqueId val="{00000004-D585-F94D-8223-7A776FAB9D3B}"/>
            </c:ext>
          </c:extLst>
        </c:ser>
        <c:dLbls>
          <c:showLegendKey val="0"/>
          <c:showVal val="0"/>
          <c:showCatName val="0"/>
          <c:showSerName val="0"/>
          <c:showPercent val="0"/>
          <c:showBubbleSize val="0"/>
          <c:showLeaderLines val="1"/>
        </c:dLbls>
        <c:firstSliceAng val="0"/>
        <c:holeSize val="9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th-TH"/>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9EAAF34-71F8-6342-832E-C583FEB3FB2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FA700CEA-93F0-3648-8636-3ECA00800B2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2887149-AF03-6142-908A-3DD284EAF54B}" type="datetimeFigureOut">
              <a:rPr lang="en-US" smtClean="0"/>
              <a:t>5/24/2023</a:t>
            </a:fld>
            <a:endParaRPr lang="en-US"/>
          </a:p>
        </p:txBody>
      </p:sp>
      <p:sp>
        <p:nvSpPr>
          <p:cNvPr id="4" name="Footer Placeholder 3">
            <a:extLst>
              <a:ext uri="{FF2B5EF4-FFF2-40B4-BE49-F238E27FC236}">
                <a16:creationId xmlns:a16="http://schemas.microsoft.com/office/drawing/2014/main" id="{15D72482-B212-B34F-AAFC-10B8C8EF77A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F0B9C6E-4611-5A44-8B47-37FCE89DEBF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71AC043-34FA-4C46-BDAD-AE3E2DBAD1A4}" type="slidenum">
              <a:rPr lang="en-US" smtClean="0"/>
              <a:t>‹#›</a:t>
            </a:fld>
            <a:endParaRPr lang="en-US"/>
          </a:p>
        </p:txBody>
      </p:sp>
    </p:spTree>
    <p:extLst>
      <p:ext uri="{BB962C8B-B14F-4D97-AF65-F5344CB8AC3E}">
        <p14:creationId xmlns:p14="http://schemas.microsoft.com/office/powerpoint/2010/main" val="246364606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b="0" i="0">
                <a:latin typeface="Amazon Ember Regular" charset="0"/>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b="0" i="0">
                <a:latin typeface="Amazon Ember Regular" charset="0"/>
              </a:defRPr>
            </a:lvl1pPr>
          </a:lstStyle>
          <a:p>
            <a:fld id="{0B25AC41-3BEC-9247-8322-91B80C013F2D}" type="datetimeFigureOut">
              <a:rPr lang="en-US" smtClean="0"/>
              <a:pPr/>
              <a:t>5/24/2023</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b="0" i="0">
                <a:latin typeface="Amazon Ember Regular" charset="0"/>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b="0" i="0">
                <a:latin typeface="Amazon Ember Regular" charset="0"/>
              </a:defRPr>
            </a:lvl1pPr>
          </a:lstStyle>
          <a:p>
            <a:fld id="{69C3F2ED-74C5-7D4F-8560-0CC253E9A436}" type="slidenum">
              <a:rPr lang="en-US" smtClean="0"/>
              <a:pPr/>
              <a:t>‹#›</a:t>
            </a:fld>
            <a:endParaRPr lang="en-US" dirty="0"/>
          </a:p>
        </p:txBody>
      </p:sp>
    </p:spTree>
    <p:extLst>
      <p:ext uri="{BB962C8B-B14F-4D97-AF65-F5344CB8AC3E}">
        <p14:creationId xmlns:p14="http://schemas.microsoft.com/office/powerpoint/2010/main" val="943536003"/>
      </p:ext>
    </p:extLst>
  </p:cSld>
  <p:clrMap bg1="lt1" tx1="dk1" bg2="lt2" tx2="dk2" accent1="accent1" accent2="accent2" accent3="accent3" accent4="accent4" accent5="accent5" accent6="accent6" hlink="hlink" folHlink="folHlink"/>
  <p:notesStyle>
    <a:lvl1pPr marL="0" algn="l" defTabSz="731520" rtl="0" eaLnBrk="1" latinLnBrk="0" hangingPunct="1">
      <a:defRPr sz="1920" b="0" i="0" kern="1200">
        <a:solidFill>
          <a:schemeClr val="tx1"/>
        </a:solidFill>
        <a:latin typeface="Amazon Ember Regular" charset="0"/>
        <a:ea typeface="+mn-ea"/>
        <a:cs typeface="+mn-cs"/>
      </a:defRPr>
    </a:lvl1pPr>
    <a:lvl2pPr marL="731520" algn="l" defTabSz="731520" rtl="0" eaLnBrk="1" latinLnBrk="0" hangingPunct="1">
      <a:defRPr sz="1920" b="0" i="0" kern="1200">
        <a:solidFill>
          <a:schemeClr val="tx1"/>
        </a:solidFill>
        <a:latin typeface="Amazon Ember Regular" charset="0"/>
        <a:ea typeface="+mn-ea"/>
        <a:cs typeface="+mn-cs"/>
      </a:defRPr>
    </a:lvl2pPr>
    <a:lvl3pPr marL="1463040" algn="l" defTabSz="731520" rtl="0" eaLnBrk="1" latinLnBrk="0" hangingPunct="1">
      <a:defRPr sz="1920" b="0" i="0" kern="1200">
        <a:solidFill>
          <a:schemeClr val="tx1"/>
        </a:solidFill>
        <a:latin typeface="Amazon Ember Regular" charset="0"/>
        <a:ea typeface="+mn-ea"/>
        <a:cs typeface="+mn-cs"/>
      </a:defRPr>
    </a:lvl3pPr>
    <a:lvl4pPr marL="2194560" algn="l" defTabSz="731520" rtl="0" eaLnBrk="1" latinLnBrk="0" hangingPunct="1">
      <a:defRPr sz="1920" b="0" i="0" kern="1200">
        <a:solidFill>
          <a:schemeClr val="tx1"/>
        </a:solidFill>
        <a:latin typeface="Amazon Ember Regular" charset="0"/>
        <a:ea typeface="+mn-ea"/>
        <a:cs typeface="+mn-cs"/>
      </a:defRPr>
    </a:lvl4pPr>
    <a:lvl5pPr marL="2926080" algn="l" defTabSz="731520" rtl="0" eaLnBrk="1" latinLnBrk="0" hangingPunct="1">
      <a:defRPr sz="1920" b="0" i="0" kern="1200">
        <a:solidFill>
          <a:schemeClr val="tx1"/>
        </a:solidFill>
        <a:latin typeface="Amazon Ember Regular" charset="0"/>
        <a:ea typeface="+mn-ea"/>
        <a:cs typeface="+mn-cs"/>
      </a:defRPr>
    </a:lvl5pPr>
    <a:lvl6pPr marL="3657600" algn="l" defTabSz="731520" rtl="0" eaLnBrk="1" latinLnBrk="0" hangingPunct="1">
      <a:defRPr sz="1920" kern="1200">
        <a:solidFill>
          <a:schemeClr val="tx1"/>
        </a:solidFill>
        <a:latin typeface="+mn-lt"/>
        <a:ea typeface="+mn-ea"/>
        <a:cs typeface="+mn-cs"/>
      </a:defRPr>
    </a:lvl6pPr>
    <a:lvl7pPr marL="4389120" algn="l" defTabSz="731520" rtl="0" eaLnBrk="1" latinLnBrk="0" hangingPunct="1">
      <a:defRPr sz="1920" kern="1200">
        <a:solidFill>
          <a:schemeClr val="tx1"/>
        </a:solidFill>
        <a:latin typeface="+mn-lt"/>
        <a:ea typeface="+mn-ea"/>
        <a:cs typeface="+mn-cs"/>
      </a:defRPr>
    </a:lvl7pPr>
    <a:lvl8pPr marL="5120640" algn="l" defTabSz="731520" rtl="0" eaLnBrk="1" latinLnBrk="0" hangingPunct="1">
      <a:defRPr sz="1920" kern="1200">
        <a:solidFill>
          <a:schemeClr val="tx1"/>
        </a:solidFill>
        <a:latin typeface="+mn-lt"/>
        <a:ea typeface="+mn-ea"/>
        <a:cs typeface="+mn-cs"/>
      </a:defRPr>
    </a:lvl8pPr>
    <a:lvl9pPr marL="5852160" algn="l" defTabSz="731520" rtl="0" eaLnBrk="1" latinLnBrk="0" hangingPunct="1">
      <a:defRPr sz="192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ตัวแทนรูปบนสไลด์ 1"/>
          <p:cNvSpPr>
            <a:spLocks noGrp="1" noRot="1" noChangeAspect="1"/>
          </p:cNvSpPr>
          <p:nvPr>
            <p:ph type="sldImg"/>
          </p:nvPr>
        </p:nvSpPr>
        <p:spPr/>
      </p:sp>
      <p:sp>
        <p:nvSpPr>
          <p:cNvPr id="3" name="ตัวแทนบันทึกย่อ 2"/>
          <p:cNvSpPr>
            <a:spLocks noGrp="1"/>
          </p:cNvSpPr>
          <p:nvPr>
            <p:ph type="body" idx="1"/>
          </p:nvPr>
        </p:nvSpPr>
        <p:spPr/>
        <p:txBody>
          <a:bodyPr/>
          <a:lstStyle/>
          <a:p>
            <a:endParaRPr lang="th-TH" dirty="0"/>
          </a:p>
        </p:txBody>
      </p:sp>
      <p:sp>
        <p:nvSpPr>
          <p:cNvPr id="4" name="ตัวแทนหมายเลขสไลด์ 3"/>
          <p:cNvSpPr>
            <a:spLocks noGrp="1"/>
          </p:cNvSpPr>
          <p:nvPr>
            <p:ph type="sldNum" sz="quarter" idx="5"/>
          </p:nvPr>
        </p:nvSpPr>
        <p:spPr/>
        <p:txBody>
          <a:bodyPr/>
          <a:lstStyle/>
          <a:p>
            <a:fld id="{69C3F2ED-74C5-7D4F-8560-0CC253E9A436}" type="slidenum">
              <a:rPr lang="en-US" smtClean="0"/>
              <a:pPr/>
              <a:t>5</a:t>
            </a:fld>
            <a:endParaRPr lang="en-US" dirty="0"/>
          </a:p>
        </p:txBody>
      </p:sp>
    </p:spTree>
    <p:extLst>
      <p:ext uri="{BB962C8B-B14F-4D97-AF65-F5344CB8AC3E}">
        <p14:creationId xmlns:p14="http://schemas.microsoft.com/office/powerpoint/2010/main" val="26232504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t>ReInvent 2018</a:t>
            </a:r>
          </a:p>
        </p:txBody>
      </p:sp>
      <p:sp>
        <p:nvSpPr>
          <p:cNvPr id="5" name="Footer Placeholder 4"/>
          <p:cNvSpPr>
            <a:spLocks noGrp="1"/>
          </p:cNvSpPr>
          <p:nvPr>
            <p:ph type="ftr" sz="quarter" idx="11"/>
          </p:nvPr>
        </p:nvSpPr>
        <p:spPr/>
        <p:txBody>
          <a:bodyPr/>
          <a:lstStyle/>
          <a:p>
            <a:r>
              <a:rPr lang="en-US" altLang="x-none" sz="700" dirty="0">
                <a:solidFill>
                  <a:srgbClr val="282828"/>
                </a:solidFill>
                <a:latin typeface="Amazon Ember" charset="0"/>
                <a:ea typeface="Amazon Ember" charset="0"/>
                <a:cs typeface="Amazon Ember" charset="0"/>
              </a:rPr>
              <a:t>© 2018, Amazon Web Services, Inc. or its Affiliates. All rights reserved.</a:t>
            </a:r>
          </a:p>
        </p:txBody>
      </p:sp>
      <p:sp>
        <p:nvSpPr>
          <p:cNvPr id="6" name="Date Placeholder 5"/>
          <p:cNvSpPr>
            <a:spLocks noGrp="1"/>
          </p:cNvSpPr>
          <p:nvPr>
            <p:ph type="dt" idx="12"/>
          </p:nvPr>
        </p:nvSpPr>
        <p:spPr/>
        <p:txBody>
          <a:bodyPr/>
          <a:lstStyle/>
          <a:p>
            <a:fld id="{CA8E1BB1-B036-4140-B110-296DC0701D04}" type="datetime8">
              <a:rPr lang="en-US" smtClean="0"/>
              <a:pPr/>
              <a:t>5/24/2023 12:03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22615524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t>ReInvent 2018</a:t>
            </a:r>
          </a:p>
        </p:txBody>
      </p:sp>
      <p:sp>
        <p:nvSpPr>
          <p:cNvPr id="5" name="Footer Placeholder 4"/>
          <p:cNvSpPr>
            <a:spLocks noGrp="1"/>
          </p:cNvSpPr>
          <p:nvPr>
            <p:ph type="ftr" sz="quarter" idx="11"/>
          </p:nvPr>
        </p:nvSpPr>
        <p:spPr/>
        <p:txBody>
          <a:bodyPr/>
          <a:lstStyle/>
          <a:p>
            <a:r>
              <a:rPr lang="en-US" altLang="x-none" sz="700" dirty="0">
                <a:solidFill>
                  <a:srgbClr val="282828"/>
                </a:solidFill>
                <a:latin typeface="Amazon Ember" charset="0"/>
                <a:ea typeface="Amazon Ember" charset="0"/>
                <a:cs typeface="Amazon Ember" charset="0"/>
              </a:rPr>
              <a:t>© 2018, Amazon Web Services, Inc. or its Affiliates. All rights reserved.</a:t>
            </a:r>
          </a:p>
        </p:txBody>
      </p:sp>
      <p:sp>
        <p:nvSpPr>
          <p:cNvPr id="6" name="Date Placeholder 5"/>
          <p:cNvSpPr>
            <a:spLocks noGrp="1"/>
          </p:cNvSpPr>
          <p:nvPr>
            <p:ph type="dt" idx="12"/>
          </p:nvPr>
        </p:nvSpPr>
        <p:spPr/>
        <p:txBody>
          <a:bodyPr/>
          <a:lstStyle/>
          <a:p>
            <a:fld id="{CA8E1BB1-B036-4140-B110-296DC0701D04}" type="datetime8">
              <a:rPr lang="en-US" smtClean="0"/>
              <a:pPr/>
              <a:t>5/24/2023 12:03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29445272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t>ReInvent 2018</a:t>
            </a:r>
          </a:p>
        </p:txBody>
      </p:sp>
      <p:sp>
        <p:nvSpPr>
          <p:cNvPr id="5" name="Footer Placeholder 4"/>
          <p:cNvSpPr>
            <a:spLocks noGrp="1"/>
          </p:cNvSpPr>
          <p:nvPr>
            <p:ph type="ftr" sz="quarter" idx="11"/>
          </p:nvPr>
        </p:nvSpPr>
        <p:spPr/>
        <p:txBody>
          <a:bodyPr/>
          <a:lstStyle/>
          <a:p>
            <a:r>
              <a:rPr lang="en-US" altLang="x-none" sz="700" dirty="0">
                <a:solidFill>
                  <a:srgbClr val="282828"/>
                </a:solidFill>
                <a:latin typeface="Amazon Ember" charset="0"/>
                <a:ea typeface="Amazon Ember" charset="0"/>
                <a:cs typeface="Amazon Ember" charset="0"/>
              </a:rPr>
              <a:t>© 2018, Amazon Web Services, Inc. or its Affiliates. All rights reserved.</a:t>
            </a:r>
          </a:p>
        </p:txBody>
      </p:sp>
      <p:sp>
        <p:nvSpPr>
          <p:cNvPr id="6" name="Date Placeholder 5"/>
          <p:cNvSpPr>
            <a:spLocks noGrp="1"/>
          </p:cNvSpPr>
          <p:nvPr>
            <p:ph type="dt" idx="12"/>
          </p:nvPr>
        </p:nvSpPr>
        <p:spPr/>
        <p:txBody>
          <a:bodyPr/>
          <a:lstStyle/>
          <a:p>
            <a:fld id="{CA8E1BB1-B036-4140-B110-296DC0701D04}" type="datetime8">
              <a:rPr lang="en-US" smtClean="0"/>
              <a:pPr/>
              <a:t>5/24/2023 12:03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13713392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t>ReInvent 2018</a:t>
            </a:r>
          </a:p>
        </p:txBody>
      </p:sp>
      <p:sp>
        <p:nvSpPr>
          <p:cNvPr id="5" name="Footer Placeholder 4"/>
          <p:cNvSpPr>
            <a:spLocks noGrp="1"/>
          </p:cNvSpPr>
          <p:nvPr>
            <p:ph type="ftr" sz="quarter" idx="11"/>
          </p:nvPr>
        </p:nvSpPr>
        <p:spPr/>
        <p:txBody>
          <a:bodyPr/>
          <a:lstStyle/>
          <a:p>
            <a:r>
              <a:rPr lang="en-US" altLang="x-none" sz="700" dirty="0">
                <a:solidFill>
                  <a:srgbClr val="282828"/>
                </a:solidFill>
                <a:latin typeface="Amazon Ember" charset="0"/>
                <a:ea typeface="Amazon Ember" charset="0"/>
                <a:cs typeface="Amazon Ember" charset="0"/>
              </a:rPr>
              <a:t>© 2018, Amazon Web Services, Inc. or its Affiliates. All rights reserved.</a:t>
            </a:r>
          </a:p>
        </p:txBody>
      </p:sp>
      <p:sp>
        <p:nvSpPr>
          <p:cNvPr id="6" name="Date Placeholder 5"/>
          <p:cNvSpPr>
            <a:spLocks noGrp="1"/>
          </p:cNvSpPr>
          <p:nvPr>
            <p:ph type="dt" idx="12"/>
          </p:nvPr>
        </p:nvSpPr>
        <p:spPr/>
        <p:txBody>
          <a:bodyPr/>
          <a:lstStyle/>
          <a:p>
            <a:fld id="{CA8E1BB1-B036-4140-B110-296DC0701D04}" type="datetime8">
              <a:rPr lang="en-US" smtClean="0"/>
              <a:pPr/>
              <a:t>5/24/2023 12:03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852208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109721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mazon Ember" panose="020B0603020204020204" pitchFamily="34" charset="0"/>
                <a:ea typeface="Amazon Ember" panose="020B0603020204020204" pitchFamily="34" charset="0"/>
                <a:cs typeface="Amazon Ember" panose="020B0603020204020204" pitchFamily="34" charset="0"/>
              </a:rPr>
              <a:t>ReInvent 2018</a:t>
            </a:r>
            <a:endParaRPr kumimoji="0" lang="en-US" sz="1200" b="0" i="0" u="none" strike="noStrike" kern="1200" cap="none" spc="0" normalizeH="0" baseline="0" noProof="0" dirty="0">
              <a:ln>
                <a:noFill/>
              </a:ln>
              <a:solidFill>
                <a:prstClr val="black"/>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5" name="Footer Placeholder 4"/>
          <p:cNvSpPr>
            <a:spLocks noGrp="1"/>
          </p:cNvSpPr>
          <p:nvPr>
            <p:ph type="ftr" sz="quarter" idx="4"/>
          </p:nvPr>
        </p:nvSpPr>
        <p:spPr/>
        <p:txBody>
          <a:bodyPr/>
          <a:lstStyle/>
          <a:p>
            <a:pPr marL="0" marR="0" lvl="0" indent="0" algn="l" defTabSz="1097212" rtl="0" eaLnBrk="1" fontAlgn="auto" latinLnBrk="0" hangingPunct="1">
              <a:lnSpc>
                <a:spcPct val="100000"/>
              </a:lnSpc>
              <a:spcBef>
                <a:spcPts val="0"/>
              </a:spcBef>
              <a:spcAft>
                <a:spcPts val="0"/>
              </a:spcAft>
              <a:buClrTx/>
              <a:buSzTx/>
              <a:buFontTx/>
              <a:buNone/>
              <a:tabLst/>
              <a:defRPr/>
            </a:pPr>
            <a:r>
              <a:rPr kumimoji="0" lang="en-US" altLang="x-none" sz="700" b="0" i="0" u="none" strike="noStrike" kern="1200" cap="none" spc="0" normalizeH="0" baseline="0" noProof="0">
                <a:ln>
                  <a:noFill/>
                </a:ln>
                <a:solidFill>
                  <a:srgbClr val="282828"/>
                </a:solidFill>
                <a:effectLst/>
                <a:uLnTx/>
                <a:uFillTx/>
                <a:latin typeface="Amazon Ember" charset="0"/>
                <a:ea typeface="Amazon Ember" charset="0"/>
                <a:cs typeface="Amazon Ember" charset="0"/>
              </a:rPr>
              <a:t>© 2018, Amazon Web Services, Inc. or its Affiliates. All rights reserved.</a:t>
            </a:r>
            <a:endParaRPr kumimoji="0" lang="en-US" altLang="x-none" sz="700" b="0" i="0" u="none" strike="noStrike" kern="1200" cap="none" spc="0" normalizeH="0" baseline="0" noProof="0" dirty="0">
              <a:ln>
                <a:noFill/>
              </a:ln>
              <a:solidFill>
                <a:srgbClr val="282828"/>
              </a:solidFill>
              <a:effectLst/>
              <a:uLnTx/>
              <a:uFillTx/>
              <a:latin typeface="Amazon Ember" charset="0"/>
              <a:ea typeface="Amazon Ember" charset="0"/>
              <a:cs typeface="Amazon Ember" charset="0"/>
            </a:endParaRPr>
          </a:p>
        </p:txBody>
      </p:sp>
      <p:sp>
        <p:nvSpPr>
          <p:cNvPr id="6" name="Date Placeholder 5"/>
          <p:cNvSpPr>
            <a:spLocks noGrp="1"/>
          </p:cNvSpPr>
          <p:nvPr>
            <p:ph type="dt" idx="1"/>
          </p:nvPr>
        </p:nvSpPr>
        <p:spPr/>
        <p:txBody>
          <a:bodyPr/>
          <a:lstStyle/>
          <a:p>
            <a:pPr marL="0" marR="0" lvl="0" indent="0" algn="r" defTabSz="1097212" rtl="0" eaLnBrk="1" fontAlgn="auto" latinLnBrk="0" hangingPunct="1">
              <a:lnSpc>
                <a:spcPct val="100000"/>
              </a:lnSpc>
              <a:spcBef>
                <a:spcPts val="0"/>
              </a:spcBef>
              <a:spcAft>
                <a:spcPts val="0"/>
              </a:spcAft>
              <a:buClrTx/>
              <a:buSzTx/>
              <a:buFontTx/>
              <a:buNone/>
              <a:tabLst/>
              <a:defRPr/>
            </a:pPr>
            <a:fld id="{CA8E1BB1-B036-4140-B110-296DC0701D04}" type="datetime8">
              <a:rPr kumimoji="0" lang="en-US" sz="1200" b="0" i="0" u="none" strike="noStrike" kern="1200" cap="none" spc="0" normalizeH="0" baseline="0" noProof="0" smtClean="0">
                <a:ln>
                  <a:noFill/>
                </a:ln>
                <a:solidFill>
                  <a:prstClr val="black"/>
                </a:solidFill>
                <a:effectLst/>
                <a:uLnTx/>
                <a:uFillTx/>
                <a:latin typeface="Amazon Ember" panose="020B0603020204020204" pitchFamily="34" charset="0"/>
                <a:ea typeface="Amazon Ember" panose="020B0603020204020204" pitchFamily="34" charset="0"/>
                <a:cs typeface="Amazon Ember" panose="020B0603020204020204" pitchFamily="34" charset="0"/>
              </a:rPr>
              <a:pPr marL="0" marR="0" lvl="0" indent="0" algn="r" defTabSz="1097212" rtl="0" eaLnBrk="1" fontAlgn="auto" latinLnBrk="0" hangingPunct="1">
                <a:lnSpc>
                  <a:spcPct val="100000"/>
                </a:lnSpc>
                <a:spcBef>
                  <a:spcPts val="0"/>
                </a:spcBef>
                <a:spcAft>
                  <a:spcPts val="0"/>
                </a:spcAft>
                <a:buClrTx/>
                <a:buSzTx/>
                <a:buFontTx/>
                <a:buNone/>
                <a:tabLst/>
                <a:defRPr/>
              </a:pPr>
              <a:t>5/24/2023 12:03 AM</a:t>
            </a:fld>
            <a:endParaRPr kumimoji="0" lang="en-US" sz="1200" b="0" i="0" u="none" strike="noStrike" kern="1200" cap="none" spc="0" normalizeH="0" baseline="0" noProof="0" dirty="0">
              <a:ln>
                <a:noFill/>
              </a:ln>
              <a:solidFill>
                <a:prstClr val="black"/>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7" name="Slide Number Placeholder 6"/>
          <p:cNvSpPr>
            <a:spLocks noGrp="1"/>
          </p:cNvSpPr>
          <p:nvPr>
            <p:ph type="sldNum" sz="quarter" idx="5"/>
          </p:nvPr>
        </p:nvSpPr>
        <p:spPr/>
        <p:txBody>
          <a:bodyPr/>
          <a:lstStyle/>
          <a:p>
            <a:pPr marL="0" marR="0" lvl="0" indent="0" algn="r" defTabSz="109721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1097212"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dirty="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1507657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t>ReInvent 2018</a:t>
            </a:r>
          </a:p>
        </p:txBody>
      </p:sp>
      <p:sp>
        <p:nvSpPr>
          <p:cNvPr id="5" name="Footer Placeholder 4"/>
          <p:cNvSpPr>
            <a:spLocks noGrp="1"/>
          </p:cNvSpPr>
          <p:nvPr>
            <p:ph type="ftr" sz="quarter" idx="11"/>
          </p:nvPr>
        </p:nvSpPr>
        <p:spPr/>
        <p:txBody>
          <a:bodyPr/>
          <a:lstStyle/>
          <a:p>
            <a:r>
              <a:rPr lang="en-US" altLang="x-none" sz="700" dirty="0">
                <a:solidFill>
                  <a:srgbClr val="282828"/>
                </a:solidFill>
                <a:latin typeface="Amazon Ember" charset="0"/>
                <a:ea typeface="Amazon Ember" charset="0"/>
                <a:cs typeface="Amazon Ember" charset="0"/>
              </a:rPr>
              <a:t>© 2018, Amazon Web Services, Inc. or its Affiliates. All rights reserved.</a:t>
            </a:r>
          </a:p>
        </p:txBody>
      </p:sp>
      <p:sp>
        <p:nvSpPr>
          <p:cNvPr id="6" name="Date Placeholder 5"/>
          <p:cNvSpPr>
            <a:spLocks noGrp="1"/>
          </p:cNvSpPr>
          <p:nvPr>
            <p:ph type="dt" idx="12"/>
          </p:nvPr>
        </p:nvSpPr>
        <p:spPr/>
        <p:txBody>
          <a:bodyPr/>
          <a:lstStyle/>
          <a:p>
            <a:fld id="{CA8E1BB1-B036-4140-B110-296DC0701D04}" type="datetime8">
              <a:rPr lang="en-US" smtClean="0"/>
              <a:pPr/>
              <a:t>5/24/2023 12:03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33960465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ตัวแทนรูปบนสไลด์ 1"/>
          <p:cNvSpPr>
            <a:spLocks noGrp="1" noRot="1" noChangeAspect="1"/>
          </p:cNvSpPr>
          <p:nvPr>
            <p:ph type="sldImg"/>
          </p:nvPr>
        </p:nvSpPr>
        <p:spPr/>
      </p:sp>
      <p:sp>
        <p:nvSpPr>
          <p:cNvPr id="3" name="ตัวแทนบันทึกย่อ 2"/>
          <p:cNvSpPr>
            <a:spLocks noGrp="1"/>
          </p:cNvSpPr>
          <p:nvPr>
            <p:ph type="body" idx="1"/>
          </p:nvPr>
        </p:nvSpPr>
        <p:spPr/>
        <p:txBody>
          <a:bodyPr/>
          <a:lstStyle/>
          <a:p>
            <a:endParaRPr lang="th-TH" dirty="0"/>
          </a:p>
        </p:txBody>
      </p:sp>
      <p:sp>
        <p:nvSpPr>
          <p:cNvPr id="4" name="ตัวแทนหมายเลขสไลด์ 3"/>
          <p:cNvSpPr>
            <a:spLocks noGrp="1"/>
          </p:cNvSpPr>
          <p:nvPr>
            <p:ph type="sldNum" sz="quarter" idx="5"/>
          </p:nvPr>
        </p:nvSpPr>
        <p:spPr/>
        <p:txBody>
          <a:bodyPr/>
          <a:lstStyle/>
          <a:p>
            <a:fld id="{69C3F2ED-74C5-7D4F-8560-0CC253E9A436}" type="slidenum">
              <a:rPr lang="en-US" smtClean="0"/>
              <a:pPr/>
              <a:t>29</a:t>
            </a:fld>
            <a:endParaRPr lang="en-US" dirty="0"/>
          </a:p>
        </p:txBody>
      </p:sp>
    </p:spTree>
    <p:extLst>
      <p:ext uri="{BB962C8B-B14F-4D97-AF65-F5344CB8AC3E}">
        <p14:creationId xmlns:p14="http://schemas.microsoft.com/office/powerpoint/2010/main" val="21975099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ตัวแทนรูปบนสไลด์ 1"/>
          <p:cNvSpPr>
            <a:spLocks noGrp="1" noRot="1" noChangeAspect="1"/>
          </p:cNvSpPr>
          <p:nvPr>
            <p:ph type="sldImg"/>
          </p:nvPr>
        </p:nvSpPr>
        <p:spPr/>
      </p:sp>
      <p:sp>
        <p:nvSpPr>
          <p:cNvPr id="3" name="ตัวแทนบันทึกย่อ 2"/>
          <p:cNvSpPr>
            <a:spLocks noGrp="1"/>
          </p:cNvSpPr>
          <p:nvPr>
            <p:ph type="body" idx="1"/>
          </p:nvPr>
        </p:nvSpPr>
        <p:spPr/>
        <p:txBody>
          <a:bodyPr/>
          <a:lstStyle/>
          <a:p>
            <a:pPr marL="0" marR="0" lvl="0" indent="0" algn="l" defTabSz="731520" rtl="0" eaLnBrk="1" fontAlgn="auto" latinLnBrk="0" hangingPunct="1">
              <a:lnSpc>
                <a:spcPct val="100000"/>
              </a:lnSpc>
              <a:spcBef>
                <a:spcPts val="0"/>
              </a:spcBef>
              <a:spcAft>
                <a:spcPts val="0"/>
              </a:spcAft>
              <a:buClrTx/>
              <a:buSzTx/>
              <a:buFontTx/>
              <a:buNone/>
              <a:tabLst/>
              <a:defRPr/>
            </a:pPr>
            <a:r>
              <a:rPr lang="en-US" dirty="0"/>
              <a:t>curl -</a:t>
            </a:r>
            <a:r>
              <a:rPr lang="en-US" dirty="0" err="1"/>
              <a:t>i</a:t>
            </a:r>
            <a:r>
              <a:rPr lang="en-US" dirty="0"/>
              <a:t> -X POST -H "Content-Type: application/</a:t>
            </a:r>
            <a:r>
              <a:rPr lang="en-US" dirty="0" err="1"/>
              <a:t>json</a:t>
            </a:r>
            <a:r>
              <a:rPr lang="en-US" dirty="0"/>
              <a:t>" -d '{"key1":"value1"}' http://invokeLambda-403835603.ap-southeast-2.elb.amazonaws.com/lambda/alb2lambda</a:t>
            </a:r>
            <a:endParaRPr lang="th-TH" dirty="0"/>
          </a:p>
          <a:p>
            <a:endParaRPr lang="th-TH" dirty="0"/>
          </a:p>
        </p:txBody>
      </p:sp>
      <p:sp>
        <p:nvSpPr>
          <p:cNvPr id="4" name="ตัวแทนหมายเลขสไลด์ 3"/>
          <p:cNvSpPr>
            <a:spLocks noGrp="1"/>
          </p:cNvSpPr>
          <p:nvPr>
            <p:ph type="sldNum" sz="quarter" idx="5"/>
          </p:nvPr>
        </p:nvSpPr>
        <p:spPr/>
        <p:txBody>
          <a:bodyPr/>
          <a:lstStyle/>
          <a:p>
            <a:fld id="{69C3F2ED-74C5-7D4F-8560-0CC253E9A436}" type="slidenum">
              <a:rPr lang="en-US" smtClean="0"/>
              <a:pPr/>
              <a:t>30</a:t>
            </a:fld>
            <a:endParaRPr lang="en-US" dirty="0"/>
          </a:p>
        </p:txBody>
      </p:sp>
    </p:spTree>
    <p:extLst>
      <p:ext uri="{BB962C8B-B14F-4D97-AF65-F5344CB8AC3E}">
        <p14:creationId xmlns:p14="http://schemas.microsoft.com/office/powerpoint/2010/main" val="11317958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ตัวแทนรูปบนสไลด์ 1"/>
          <p:cNvSpPr>
            <a:spLocks noGrp="1" noRot="1" noChangeAspect="1"/>
          </p:cNvSpPr>
          <p:nvPr>
            <p:ph type="sldImg"/>
          </p:nvPr>
        </p:nvSpPr>
        <p:spPr/>
      </p:sp>
      <p:sp>
        <p:nvSpPr>
          <p:cNvPr id="3" name="ตัวแทนบันทึกย่อ 2"/>
          <p:cNvSpPr>
            <a:spLocks noGrp="1"/>
          </p:cNvSpPr>
          <p:nvPr>
            <p:ph type="body" idx="1"/>
          </p:nvPr>
        </p:nvSpPr>
        <p:spPr/>
        <p:txBody>
          <a:bodyPr/>
          <a:lstStyle/>
          <a:p>
            <a:endParaRPr lang="th-TH" dirty="0"/>
          </a:p>
        </p:txBody>
      </p:sp>
      <p:sp>
        <p:nvSpPr>
          <p:cNvPr id="4" name="ตัวแทนหมายเลขสไลด์ 3"/>
          <p:cNvSpPr>
            <a:spLocks noGrp="1"/>
          </p:cNvSpPr>
          <p:nvPr>
            <p:ph type="sldNum" sz="quarter" idx="5"/>
          </p:nvPr>
        </p:nvSpPr>
        <p:spPr/>
        <p:txBody>
          <a:bodyPr/>
          <a:lstStyle/>
          <a:p>
            <a:fld id="{69C3F2ED-74C5-7D4F-8560-0CC253E9A436}" type="slidenum">
              <a:rPr lang="en-US" smtClean="0"/>
              <a:pPr/>
              <a:t>31</a:t>
            </a:fld>
            <a:endParaRPr lang="en-US" dirty="0"/>
          </a:p>
        </p:txBody>
      </p:sp>
    </p:spTree>
    <p:extLst>
      <p:ext uri="{BB962C8B-B14F-4D97-AF65-F5344CB8AC3E}">
        <p14:creationId xmlns:p14="http://schemas.microsoft.com/office/powerpoint/2010/main" val="9320636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ตัวแทนรูปบนสไลด์ 1"/>
          <p:cNvSpPr>
            <a:spLocks noGrp="1" noRot="1" noChangeAspect="1"/>
          </p:cNvSpPr>
          <p:nvPr>
            <p:ph type="sldImg"/>
          </p:nvPr>
        </p:nvSpPr>
        <p:spPr/>
      </p:sp>
      <p:sp>
        <p:nvSpPr>
          <p:cNvPr id="3" name="ตัวแทนบันทึกย่อ 2"/>
          <p:cNvSpPr>
            <a:spLocks noGrp="1"/>
          </p:cNvSpPr>
          <p:nvPr>
            <p:ph type="body" idx="1"/>
          </p:nvPr>
        </p:nvSpPr>
        <p:spPr/>
        <p:txBody>
          <a:bodyPr/>
          <a:lstStyle/>
          <a:p>
            <a:endParaRPr lang="th-TH" dirty="0"/>
          </a:p>
        </p:txBody>
      </p:sp>
      <p:sp>
        <p:nvSpPr>
          <p:cNvPr id="4" name="ตัวแทนหมายเลขสไลด์ 3"/>
          <p:cNvSpPr>
            <a:spLocks noGrp="1"/>
          </p:cNvSpPr>
          <p:nvPr>
            <p:ph type="sldNum" sz="quarter" idx="5"/>
          </p:nvPr>
        </p:nvSpPr>
        <p:spPr/>
        <p:txBody>
          <a:bodyPr/>
          <a:lstStyle/>
          <a:p>
            <a:fld id="{69C3F2ED-74C5-7D4F-8560-0CC253E9A436}" type="slidenum">
              <a:rPr lang="en-US" smtClean="0"/>
              <a:pPr/>
              <a:t>32</a:t>
            </a:fld>
            <a:endParaRPr lang="en-US" dirty="0"/>
          </a:p>
        </p:txBody>
      </p:sp>
    </p:spTree>
    <p:extLst>
      <p:ext uri="{BB962C8B-B14F-4D97-AF65-F5344CB8AC3E}">
        <p14:creationId xmlns:p14="http://schemas.microsoft.com/office/powerpoint/2010/main" val="6861614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ตัวแทนรูปบนสไลด์ 1"/>
          <p:cNvSpPr>
            <a:spLocks noGrp="1" noRot="1" noChangeAspect="1"/>
          </p:cNvSpPr>
          <p:nvPr>
            <p:ph type="sldImg"/>
          </p:nvPr>
        </p:nvSpPr>
        <p:spPr/>
      </p:sp>
      <p:sp>
        <p:nvSpPr>
          <p:cNvPr id="3" name="ตัวแทนบันทึกย่อ 2"/>
          <p:cNvSpPr>
            <a:spLocks noGrp="1"/>
          </p:cNvSpPr>
          <p:nvPr>
            <p:ph type="body" idx="1"/>
          </p:nvPr>
        </p:nvSpPr>
        <p:spPr/>
        <p:txBody>
          <a:bodyPr/>
          <a:lstStyle/>
          <a:p>
            <a:endParaRPr lang="th-TH" dirty="0"/>
          </a:p>
        </p:txBody>
      </p:sp>
      <p:sp>
        <p:nvSpPr>
          <p:cNvPr id="4" name="ตัวแทนหมายเลขสไลด์ 3"/>
          <p:cNvSpPr>
            <a:spLocks noGrp="1"/>
          </p:cNvSpPr>
          <p:nvPr>
            <p:ph type="sldNum" sz="quarter" idx="5"/>
          </p:nvPr>
        </p:nvSpPr>
        <p:spPr/>
        <p:txBody>
          <a:bodyPr/>
          <a:lstStyle/>
          <a:p>
            <a:fld id="{69C3F2ED-74C5-7D4F-8560-0CC253E9A436}" type="slidenum">
              <a:rPr lang="en-US" smtClean="0"/>
              <a:pPr/>
              <a:t>6</a:t>
            </a:fld>
            <a:endParaRPr lang="en-US" dirty="0"/>
          </a:p>
        </p:txBody>
      </p:sp>
    </p:spTree>
    <p:extLst>
      <p:ext uri="{BB962C8B-B14F-4D97-AF65-F5344CB8AC3E}">
        <p14:creationId xmlns:p14="http://schemas.microsoft.com/office/powerpoint/2010/main" val="8243750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ตัวแทนรูปบนสไลด์ 1"/>
          <p:cNvSpPr>
            <a:spLocks noGrp="1" noRot="1" noChangeAspect="1"/>
          </p:cNvSpPr>
          <p:nvPr>
            <p:ph type="sldImg"/>
          </p:nvPr>
        </p:nvSpPr>
        <p:spPr/>
      </p:sp>
      <p:sp>
        <p:nvSpPr>
          <p:cNvPr id="3" name="ตัวแทนบันทึกย่อ 2"/>
          <p:cNvSpPr>
            <a:spLocks noGrp="1"/>
          </p:cNvSpPr>
          <p:nvPr>
            <p:ph type="body" idx="1"/>
          </p:nvPr>
        </p:nvSpPr>
        <p:spPr/>
        <p:txBody>
          <a:bodyPr/>
          <a:lstStyle/>
          <a:p>
            <a:endParaRPr lang="th-TH" dirty="0"/>
          </a:p>
        </p:txBody>
      </p:sp>
      <p:sp>
        <p:nvSpPr>
          <p:cNvPr id="4" name="ตัวแทนหมายเลขสไลด์ 3"/>
          <p:cNvSpPr>
            <a:spLocks noGrp="1"/>
          </p:cNvSpPr>
          <p:nvPr>
            <p:ph type="sldNum" sz="quarter" idx="5"/>
          </p:nvPr>
        </p:nvSpPr>
        <p:spPr/>
        <p:txBody>
          <a:bodyPr/>
          <a:lstStyle/>
          <a:p>
            <a:fld id="{69C3F2ED-74C5-7D4F-8560-0CC253E9A436}" type="slidenum">
              <a:rPr lang="en-US" smtClean="0"/>
              <a:pPr/>
              <a:t>34</a:t>
            </a:fld>
            <a:endParaRPr lang="en-US" dirty="0"/>
          </a:p>
        </p:txBody>
      </p:sp>
    </p:spTree>
    <p:extLst>
      <p:ext uri="{BB962C8B-B14F-4D97-AF65-F5344CB8AC3E}">
        <p14:creationId xmlns:p14="http://schemas.microsoft.com/office/powerpoint/2010/main" val="380421027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ตัวแทนรูปบนสไลด์ 1"/>
          <p:cNvSpPr>
            <a:spLocks noGrp="1" noRot="1" noChangeAspect="1"/>
          </p:cNvSpPr>
          <p:nvPr>
            <p:ph type="sldImg"/>
          </p:nvPr>
        </p:nvSpPr>
        <p:spPr/>
      </p:sp>
      <p:sp>
        <p:nvSpPr>
          <p:cNvPr id="3" name="ตัวแทนบันทึกย่อ 2"/>
          <p:cNvSpPr>
            <a:spLocks noGrp="1"/>
          </p:cNvSpPr>
          <p:nvPr>
            <p:ph type="body" idx="1"/>
          </p:nvPr>
        </p:nvSpPr>
        <p:spPr/>
        <p:txBody>
          <a:bodyPr/>
          <a:lstStyle/>
          <a:p>
            <a:endParaRPr lang="th-TH" dirty="0"/>
          </a:p>
        </p:txBody>
      </p:sp>
      <p:sp>
        <p:nvSpPr>
          <p:cNvPr id="4" name="ตัวแทนหมายเลขสไลด์ 3"/>
          <p:cNvSpPr>
            <a:spLocks noGrp="1"/>
          </p:cNvSpPr>
          <p:nvPr>
            <p:ph type="sldNum" sz="quarter" idx="5"/>
          </p:nvPr>
        </p:nvSpPr>
        <p:spPr/>
        <p:txBody>
          <a:bodyPr/>
          <a:lstStyle/>
          <a:p>
            <a:fld id="{69C3F2ED-74C5-7D4F-8560-0CC253E9A436}" type="slidenum">
              <a:rPr lang="en-US" smtClean="0"/>
              <a:pPr/>
              <a:t>38</a:t>
            </a:fld>
            <a:endParaRPr lang="en-US" dirty="0"/>
          </a:p>
        </p:txBody>
      </p:sp>
    </p:spTree>
    <p:extLst>
      <p:ext uri="{BB962C8B-B14F-4D97-AF65-F5344CB8AC3E}">
        <p14:creationId xmlns:p14="http://schemas.microsoft.com/office/powerpoint/2010/main" val="23086118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ตัวแทนรูปบนสไลด์ 1"/>
          <p:cNvSpPr>
            <a:spLocks noGrp="1" noRot="1" noChangeAspect="1"/>
          </p:cNvSpPr>
          <p:nvPr>
            <p:ph type="sldImg"/>
          </p:nvPr>
        </p:nvSpPr>
        <p:spPr/>
      </p:sp>
      <p:sp>
        <p:nvSpPr>
          <p:cNvPr id="3" name="ตัวแทนบันทึกย่อ 2"/>
          <p:cNvSpPr>
            <a:spLocks noGrp="1"/>
          </p:cNvSpPr>
          <p:nvPr>
            <p:ph type="body" idx="1"/>
          </p:nvPr>
        </p:nvSpPr>
        <p:spPr/>
        <p:txBody>
          <a:bodyPr/>
          <a:lstStyle/>
          <a:p>
            <a:endParaRPr lang="th-TH" dirty="0"/>
          </a:p>
        </p:txBody>
      </p:sp>
      <p:sp>
        <p:nvSpPr>
          <p:cNvPr id="4" name="ตัวแทนหมายเลขสไลด์ 3"/>
          <p:cNvSpPr>
            <a:spLocks noGrp="1"/>
          </p:cNvSpPr>
          <p:nvPr>
            <p:ph type="sldNum" sz="quarter" idx="5"/>
          </p:nvPr>
        </p:nvSpPr>
        <p:spPr/>
        <p:txBody>
          <a:bodyPr/>
          <a:lstStyle/>
          <a:p>
            <a:fld id="{69C3F2ED-74C5-7D4F-8560-0CC253E9A436}" type="slidenum">
              <a:rPr lang="en-US" smtClean="0"/>
              <a:pPr/>
              <a:t>39</a:t>
            </a:fld>
            <a:endParaRPr lang="en-US" dirty="0"/>
          </a:p>
        </p:txBody>
      </p:sp>
    </p:spTree>
    <p:extLst>
      <p:ext uri="{BB962C8B-B14F-4D97-AF65-F5344CB8AC3E}">
        <p14:creationId xmlns:p14="http://schemas.microsoft.com/office/powerpoint/2010/main" val="300693802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ตัวแทนรูปบนสไลด์ 1"/>
          <p:cNvSpPr>
            <a:spLocks noGrp="1" noRot="1" noChangeAspect="1"/>
          </p:cNvSpPr>
          <p:nvPr>
            <p:ph type="sldImg"/>
          </p:nvPr>
        </p:nvSpPr>
        <p:spPr/>
      </p:sp>
      <p:sp>
        <p:nvSpPr>
          <p:cNvPr id="3" name="ตัวแทนบันทึกย่อ 2"/>
          <p:cNvSpPr>
            <a:spLocks noGrp="1"/>
          </p:cNvSpPr>
          <p:nvPr>
            <p:ph type="body" idx="1"/>
          </p:nvPr>
        </p:nvSpPr>
        <p:spPr/>
        <p:txBody>
          <a:bodyPr/>
          <a:lstStyle/>
          <a:p>
            <a:endParaRPr lang="th-TH" dirty="0"/>
          </a:p>
        </p:txBody>
      </p:sp>
      <p:sp>
        <p:nvSpPr>
          <p:cNvPr id="4" name="ตัวแทนหมายเลขสไลด์ 3"/>
          <p:cNvSpPr>
            <a:spLocks noGrp="1"/>
          </p:cNvSpPr>
          <p:nvPr>
            <p:ph type="sldNum" sz="quarter" idx="5"/>
          </p:nvPr>
        </p:nvSpPr>
        <p:spPr/>
        <p:txBody>
          <a:bodyPr/>
          <a:lstStyle/>
          <a:p>
            <a:fld id="{69C3F2ED-74C5-7D4F-8560-0CC253E9A436}" type="slidenum">
              <a:rPr lang="en-US" smtClean="0"/>
              <a:pPr/>
              <a:t>40</a:t>
            </a:fld>
            <a:endParaRPr lang="en-US" dirty="0"/>
          </a:p>
        </p:txBody>
      </p:sp>
    </p:spTree>
    <p:extLst>
      <p:ext uri="{BB962C8B-B14F-4D97-AF65-F5344CB8AC3E}">
        <p14:creationId xmlns:p14="http://schemas.microsoft.com/office/powerpoint/2010/main" val="56468303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ตัวแทนรูปบนสไลด์ 1"/>
          <p:cNvSpPr>
            <a:spLocks noGrp="1" noRot="1" noChangeAspect="1"/>
          </p:cNvSpPr>
          <p:nvPr>
            <p:ph type="sldImg"/>
          </p:nvPr>
        </p:nvSpPr>
        <p:spPr/>
      </p:sp>
      <p:sp>
        <p:nvSpPr>
          <p:cNvPr id="3" name="ตัวแทนบันทึกย่อ 2"/>
          <p:cNvSpPr>
            <a:spLocks noGrp="1"/>
          </p:cNvSpPr>
          <p:nvPr>
            <p:ph type="body" idx="1"/>
          </p:nvPr>
        </p:nvSpPr>
        <p:spPr/>
        <p:txBody>
          <a:bodyPr/>
          <a:lstStyle/>
          <a:p>
            <a:endParaRPr lang="th-TH" dirty="0"/>
          </a:p>
        </p:txBody>
      </p:sp>
      <p:sp>
        <p:nvSpPr>
          <p:cNvPr id="4" name="ตัวแทนหมายเลขสไลด์ 3"/>
          <p:cNvSpPr>
            <a:spLocks noGrp="1"/>
          </p:cNvSpPr>
          <p:nvPr>
            <p:ph type="sldNum" sz="quarter" idx="5"/>
          </p:nvPr>
        </p:nvSpPr>
        <p:spPr/>
        <p:txBody>
          <a:bodyPr/>
          <a:lstStyle/>
          <a:p>
            <a:fld id="{69C3F2ED-74C5-7D4F-8560-0CC253E9A436}" type="slidenum">
              <a:rPr lang="en-US" smtClean="0"/>
              <a:pPr/>
              <a:t>41</a:t>
            </a:fld>
            <a:endParaRPr lang="en-US" dirty="0"/>
          </a:p>
        </p:txBody>
      </p:sp>
    </p:spTree>
    <p:extLst>
      <p:ext uri="{BB962C8B-B14F-4D97-AF65-F5344CB8AC3E}">
        <p14:creationId xmlns:p14="http://schemas.microsoft.com/office/powerpoint/2010/main" val="311802406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ตัวแทนรูปบนสไลด์ 1"/>
          <p:cNvSpPr>
            <a:spLocks noGrp="1" noRot="1" noChangeAspect="1"/>
          </p:cNvSpPr>
          <p:nvPr>
            <p:ph type="sldImg"/>
          </p:nvPr>
        </p:nvSpPr>
        <p:spPr/>
      </p:sp>
      <p:sp>
        <p:nvSpPr>
          <p:cNvPr id="3" name="ตัวแทนบันทึกย่อ 2"/>
          <p:cNvSpPr>
            <a:spLocks noGrp="1"/>
          </p:cNvSpPr>
          <p:nvPr>
            <p:ph type="body" idx="1"/>
          </p:nvPr>
        </p:nvSpPr>
        <p:spPr/>
        <p:txBody>
          <a:bodyPr/>
          <a:lstStyle/>
          <a:p>
            <a:endParaRPr lang="th-TH" dirty="0"/>
          </a:p>
        </p:txBody>
      </p:sp>
      <p:sp>
        <p:nvSpPr>
          <p:cNvPr id="4" name="ตัวแทนหมายเลขสไลด์ 3"/>
          <p:cNvSpPr>
            <a:spLocks noGrp="1"/>
          </p:cNvSpPr>
          <p:nvPr>
            <p:ph type="sldNum" sz="quarter" idx="5"/>
          </p:nvPr>
        </p:nvSpPr>
        <p:spPr/>
        <p:txBody>
          <a:bodyPr/>
          <a:lstStyle/>
          <a:p>
            <a:fld id="{69C3F2ED-74C5-7D4F-8560-0CC253E9A436}" type="slidenum">
              <a:rPr lang="en-US" smtClean="0"/>
              <a:pPr/>
              <a:t>42</a:t>
            </a:fld>
            <a:endParaRPr lang="en-US" dirty="0"/>
          </a:p>
        </p:txBody>
      </p:sp>
    </p:spTree>
    <p:extLst>
      <p:ext uri="{BB962C8B-B14F-4D97-AF65-F5344CB8AC3E}">
        <p14:creationId xmlns:p14="http://schemas.microsoft.com/office/powerpoint/2010/main" val="392745631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ตัวแทนรูปบนสไลด์ 1"/>
          <p:cNvSpPr>
            <a:spLocks noGrp="1" noRot="1" noChangeAspect="1"/>
          </p:cNvSpPr>
          <p:nvPr>
            <p:ph type="sldImg"/>
          </p:nvPr>
        </p:nvSpPr>
        <p:spPr/>
      </p:sp>
      <p:sp>
        <p:nvSpPr>
          <p:cNvPr id="3" name="ตัวแทนบันทึกย่อ 2"/>
          <p:cNvSpPr>
            <a:spLocks noGrp="1"/>
          </p:cNvSpPr>
          <p:nvPr>
            <p:ph type="body" idx="1"/>
          </p:nvPr>
        </p:nvSpPr>
        <p:spPr/>
        <p:txBody>
          <a:bodyPr/>
          <a:lstStyle/>
          <a:p>
            <a:endParaRPr lang="th-TH" dirty="0"/>
          </a:p>
        </p:txBody>
      </p:sp>
      <p:sp>
        <p:nvSpPr>
          <p:cNvPr id="4" name="ตัวแทนหมายเลขสไลด์ 3"/>
          <p:cNvSpPr>
            <a:spLocks noGrp="1"/>
          </p:cNvSpPr>
          <p:nvPr>
            <p:ph type="sldNum" sz="quarter" idx="5"/>
          </p:nvPr>
        </p:nvSpPr>
        <p:spPr/>
        <p:txBody>
          <a:bodyPr/>
          <a:lstStyle/>
          <a:p>
            <a:fld id="{69C3F2ED-74C5-7D4F-8560-0CC253E9A436}" type="slidenum">
              <a:rPr lang="en-US" smtClean="0"/>
              <a:pPr/>
              <a:t>44</a:t>
            </a:fld>
            <a:endParaRPr lang="en-US" dirty="0"/>
          </a:p>
        </p:txBody>
      </p:sp>
    </p:spTree>
    <p:extLst>
      <p:ext uri="{BB962C8B-B14F-4D97-AF65-F5344CB8AC3E}">
        <p14:creationId xmlns:p14="http://schemas.microsoft.com/office/powerpoint/2010/main" val="241962836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ตัวแทนรูปบนสไลด์ 1"/>
          <p:cNvSpPr>
            <a:spLocks noGrp="1" noRot="1" noChangeAspect="1"/>
          </p:cNvSpPr>
          <p:nvPr>
            <p:ph type="sldImg"/>
          </p:nvPr>
        </p:nvSpPr>
        <p:spPr/>
      </p:sp>
      <p:sp>
        <p:nvSpPr>
          <p:cNvPr id="3" name="ตัวแทนบันทึกย่อ 2"/>
          <p:cNvSpPr>
            <a:spLocks noGrp="1"/>
          </p:cNvSpPr>
          <p:nvPr>
            <p:ph type="body" idx="1"/>
          </p:nvPr>
        </p:nvSpPr>
        <p:spPr/>
        <p:txBody>
          <a:bodyPr/>
          <a:lstStyle/>
          <a:p>
            <a:endParaRPr lang="th-TH" dirty="0"/>
          </a:p>
        </p:txBody>
      </p:sp>
      <p:sp>
        <p:nvSpPr>
          <p:cNvPr id="4" name="ตัวแทนหมายเลขสไลด์ 3"/>
          <p:cNvSpPr>
            <a:spLocks noGrp="1"/>
          </p:cNvSpPr>
          <p:nvPr>
            <p:ph type="sldNum" sz="quarter" idx="5"/>
          </p:nvPr>
        </p:nvSpPr>
        <p:spPr/>
        <p:txBody>
          <a:bodyPr/>
          <a:lstStyle/>
          <a:p>
            <a:fld id="{69C3F2ED-74C5-7D4F-8560-0CC253E9A436}" type="slidenum">
              <a:rPr lang="en-US" smtClean="0"/>
              <a:pPr/>
              <a:t>45</a:t>
            </a:fld>
            <a:endParaRPr lang="en-US" dirty="0"/>
          </a:p>
        </p:txBody>
      </p:sp>
    </p:spTree>
    <p:extLst>
      <p:ext uri="{BB962C8B-B14F-4D97-AF65-F5344CB8AC3E}">
        <p14:creationId xmlns:p14="http://schemas.microsoft.com/office/powerpoint/2010/main" val="423035745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ตัวแทนรูปบนสไลด์ 1"/>
          <p:cNvSpPr>
            <a:spLocks noGrp="1" noRot="1" noChangeAspect="1"/>
          </p:cNvSpPr>
          <p:nvPr>
            <p:ph type="sldImg"/>
          </p:nvPr>
        </p:nvSpPr>
        <p:spPr/>
      </p:sp>
      <p:sp>
        <p:nvSpPr>
          <p:cNvPr id="3" name="ตัวแทนบันทึกย่อ 2"/>
          <p:cNvSpPr>
            <a:spLocks noGrp="1"/>
          </p:cNvSpPr>
          <p:nvPr>
            <p:ph type="body" idx="1"/>
          </p:nvPr>
        </p:nvSpPr>
        <p:spPr/>
        <p:txBody>
          <a:bodyPr/>
          <a:lstStyle/>
          <a:p>
            <a:endParaRPr lang="th-TH" dirty="0"/>
          </a:p>
        </p:txBody>
      </p:sp>
      <p:sp>
        <p:nvSpPr>
          <p:cNvPr id="4" name="ตัวแทนหมายเลขสไลด์ 3"/>
          <p:cNvSpPr>
            <a:spLocks noGrp="1"/>
          </p:cNvSpPr>
          <p:nvPr>
            <p:ph type="sldNum" sz="quarter" idx="5"/>
          </p:nvPr>
        </p:nvSpPr>
        <p:spPr/>
        <p:txBody>
          <a:bodyPr/>
          <a:lstStyle/>
          <a:p>
            <a:fld id="{69C3F2ED-74C5-7D4F-8560-0CC253E9A436}" type="slidenum">
              <a:rPr lang="en-US" smtClean="0"/>
              <a:pPr/>
              <a:t>46</a:t>
            </a:fld>
            <a:endParaRPr lang="en-US" dirty="0"/>
          </a:p>
        </p:txBody>
      </p:sp>
    </p:spTree>
    <p:extLst>
      <p:ext uri="{BB962C8B-B14F-4D97-AF65-F5344CB8AC3E}">
        <p14:creationId xmlns:p14="http://schemas.microsoft.com/office/powerpoint/2010/main" val="380753866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ตัวแทนรูปบนสไลด์ 1"/>
          <p:cNvSpPr>
            <a:spLocks noGrp="1" noRot="1" noChangeAspect="1"/>
          </p:cNvSpPr>
          <p:nvPr>
            <p:ph type="sldImg"/>
          </p:nvPr>
        </p:nvSpPr>
        <p:spPr/>
      </p:sp>
      <p:sp>
        <p:nvSpPr>
          <p:cNvPr id="3" name="ตัวแทนบันทึกย่อ 2"/>
          <p:cNvSpPr>
            <a:spLocks noGrp="1"/>
          </p:cNvSpPr>
          <p:nvPr>
            <p:ph type="body" idx="1"/>
          </p:nvPr>
        </p:nvSpPr>
        <p:spPr/>
        <p:txBody>
          <a:bodyPr/>
          <a:lstStyle/>
          <a:p>
            <a:endParaRPr lang="th-TH" dirty="0"/>
          </a:p>
        </p:txBody>
      </p:sp>
      <p:sp>
        <p:nvSpPr>
          <p:cNvPr id="4" name="ตัวแทนหมายเลขสไลด์ 3"/>
          <p:cNvSpPr>
            <a:spLocks noGrp="1"/>
          </p:cNvSpPr>
          <p:nvPr>
            <p:ph type="sldNum" sz="quarter" idx="5"/>
          </p:nvPr>
        </p:nvSpPr>
        <p:spPr/>
        <p:txBody>
          <a:bodyPr/>
          <a:lstStyle/>
          <a:p>
            <a:fld id="{69C3F2ED-74C5-7D4F-8560-0CC253E9A436}" type="slidenum">
              <a:rPr lang="en-US" smtClean="0"/>
              <a:pPr/>
              <a:t>47</a:t>
            </a:fld>
            <a:endParaRPr lang="en-US" dirty="0"/>
          </a:p>
        </p:txBody>
      </p:sp>
    </p:spTree>
    <p:extLst>
      <p:ext uri="{BB962C8B-B14F-4D97-AF65-F5344CB8AC3E}">
        <p14:creationId xmlns:p14="http://schemas.microsoft.com/office/powerpoint/2010/main" val="20996704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r>
              <a:rPr lang="en-US"/>
              <a:t>ReInvent 2018</a:t>
            </a:r>
            <a:endParaRPr lang="en-US" dirty="0"/>
          </a:p>
        </p:txBody>
      </p:sp>
      <p:sp>
        <p:nvSpPr>
          <p:cNvPr id="5" name="Footer Placeholder 4"/>
          <p:cNvSpPr>
            <a:spLocks noGrp="1"/>
          </p:cNvSpPr>
          <p:nvPr>
            <p:ph type="ftr" sz="quarter" idx="4"/>
          </p:nvPr>
        </p:nvSpPr>
        <p:spPr/>
        <p:txBody>
          <a:bodyPr/>
          <a:lstStyle/>
          <a:p>
            <a:r>
              <a:rPr lang="en-US" altLang="x-none" sz="700">
                <a:solidFill>
                  <a:srgbClr val="282828"/>
                </a:solidFill>
                <a:latin typeface="Amazon Ember" charset="0"/>
                <a:ea typeface="Amazon Ember" charset="0"/>
                <a:cs typeface="Amazon Ember" charset="0"/>
              </a:rPr>
              <a:t>© 2018, Amazon Web Services, Inc. or its Affiliates. All rights reserved.</a:t>
            </a:r>
            <a:endParaRPr lang="en-US" altLang="x-none" sz="700" dirty="0">
              <a:solidFill>
                <a:srgbClr val="282828"/>
              </a:solidFill>
              <a:latin typeface="Amazon Ember" charset="0"/>
              <a:ea typeface="Amazon Ember" charset="0"/>
              <a:cs typeface="Amazon Ember" charset="0"/>
            </a:endParaRPr>
          </a:p>
        </p:txBody>
      </p:sp>
      <p:sp>
        <p:nvSpPr>
          <p:cNvPr id="6" name="Date Placeholder 5"/>
          <p:cNvSpPr>
            <a:spLocks noGrp="1"/>
          </p:cNvSpPr>
          <p:nvPr>
            <p:ph type="dt" idx="1"/>
          </p:nvPr>
        </p:nvSpPr>
        <p:spPr/>
        <p:txBody>
          <a:bodyPr/>
          <a:lstStyle/>
          <a:p>
            <a:fld id="{CA8E1BB1-B036-4140-B110-296DC0701D04}" type="datetime8">
              <a:rPr lang="en-US" smtClean="0"/>
              <a:pPr/>
              <a:t>5/24/2023 12:03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377030585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ตัวแทนรูปบนสไลด์ 1"/>
          <p:cNvSpPr>
            <a:spLocks noGrp="1" noRot="1" noChangeAspect="1"/>
          </p:cNvSpPr>
          <p:nvPr>
            <p:ph type="sldImg"/>
          </p:nvPr>
        </p:nvSpPr>
        <p:spPr/>
      </p:sp>
      <p:sp>
        <p:nvSpPr>
          <p:cNvPr id="3" name="ตัวแทนบันทึกย่อ 2"/>
          <p:cNvSpPr>
            <a:spLocks noGrp="1"/>
          </p:cNvSpPr>
          <p:nvPr>
            <p:ph type="body" idx="1"/>
          </p:nvPr>
        </p:nvSpPr>
        <p:spPr/>
        <p:txBody>
          <a:bodyPr/>
          <a:lstStyle/>
          <a:p>
            <a:endParaRPr lang="th-TH" dirty="0"/>
          </a:p>
        </p:txBody>
      </p:sp>
      <p:sp>
        <p:nvSpPr>
          <p:cNvPr id="4" name="ตัวแทนหมายเลขสไลด์ 3"/>
          <p:cNvSpPr>
            <a:spLocks noGrp="1"/>
          </p:cNvSpPr>
          <p:nvPr>
            <p:ph type="sldNum" sz="quarter" idx="5"/>
          </p:nvPr>
        </p:nvSpPr>
        <p:spPr/>
        <p:txBody>
          <a:bodyPr/>
          <a:lstStyle/>
          <a:p>
            <a:fld id="{69C3F2ED-74C5-7D4F-8560-0CC253E9A436}" type="slidenum">
              <a:rPr lang="en-US" smtClean="0"/>
              <a:pPr/>
              <a:t>48</a:t>
            </a:fld>
            <a:endParaRPr lang="en-US" dirty="0"/>
          </a:p>
        </p:txBody>
      </p:sp>
    </p:spTree>
    <p:extLst>
      <p:ext uri="{BB962C8B-B14F-4D97-AF65-F5344CB8AC3E}">
        <p14:creationId xmlns:p14="http://schemas.microsoft.com/office/powerpoint/2010/main" val="111186184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ตัวแทนรูปบนสไลด์ 1"/>
          <p:cNvSpPr>
            <a:spLocks noGrp="1" noRot="1" noChangeAspect="1"/>
          </p:cNvSpPr>
          <p:nvPr>
            <p:ph type="sldImg"/>
          </p:nvPr>
        </p:nvSpPr>
        <p:spPr/>
      </p:sp>
      <p:sp>
        <p:nvSpPr>
          <p:cNvPr id="3" name="ตัวแทนบันทึกย่อ 2"/>
          <p:cNvSpPr>
            <a:spLocks noGrp="1"/>
          </p:cNvSpPr>
          <p:nvPr>
            <p:ph type="body" idx="1"/>
          </p:nvPr>
        </p:nvSpPr>
        <p:spPr/>
        <p:txBody>
          <a:bodyPr/>
          <a:lstStyle/>
          <a:p>
            <a:endParaRPr lang="th-TH" dirty="0"/>
          </a:p>
        </p:txBody>
      </p:sp>
      <p:sp>
        <p:nvSpPr>
          <p:cNvPr id="4" name="ตัวแทนหมายเลขสไลด์ 3"/>
          <p:cNvSpPr>
            <a:spLocks noGrp="1"/>
          </p:cNvSpPr>
          <p:nvPr>
            <p:ph type="sldNum" sz="quarter" idx="5"/>
          </p:nvPr>
        </p:nvSpPr>
        <p:spPr/>
        <p:txBody>
          <a:bodyPr/>
          <a:lstStyle/>
          <a:p>
            <a:fld id="{69C3F2ED-74C5-7D4F-8560-0CC253E9A436}" type="slidenum">
              <a:rPr lang="en-US" smtClean="0"/>
              <a:pPr/>
              <a:t>49</a:t>
            </a:fld>
            <a:endParaRPr lang="en-US" dirty="0"/>
          </a:p>
        </p:txBody>
      </p:sp>
    </p:spTree>
    <p:extLst>
      <p:ext uri="{BB962C8B-B14F-4D97-AF65-F5344CB8AC3E}">
        <p14:creationId xmlns:p14="http://schemas.microsoft.com/office/powerpoint/2010/main" val="293642525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ตัวแทนรูปบนสไลด์ 1"/>
          <p:cNvSpPr>
            <a:spLocks noGrp="1" noRot="1" noChangeAspect="1"/>
          </p:cNvSpPr>
          <p:nvPr>
            <p:ph type="sldImg"/>
          </p:nvPr>
        </p:nvSpPr>
        <p:spPr/>
      </p:sp>
      <p:sp>
        <p:nvSpPr>
          <p:cNvPr id="3" name="ตัวแทนบันทึกย่อ 2"/>
          <p:cNvSpPr>
            <a:spLocks noGrp="1"/>
          </p:cNvSpPr>
          <p:nvPr>
            <p:ph type="body" idx="1"/>
          </p:nvPr>
        </p:nvSpPr>
        <p:spPr/>
        <p:txBody>
          <a:bodyPr/>
          <a:lstStyle/>
          <a:p>
            <a:endParaRPr lang="th-TH" dirty="0"/>
          </a:p>
        </p:txBody>
      </p:sp>
      <p:sp>
        <p:nvSpPr>
          <p:cNvPr id="4" name="ตัวแทนหมายเลขสไลด์ 3"/>
          <p:cNvSpPr>
            <a:spLocks noGrp="1"/>
          </p:cNvSpPr>
          <p:nvPr>
            <p:ph type="sldNum" sz="quarter" idx="5"/>
          </p:nvPr>
        </p:nvSpPr>
        <p:spPr/>
        <p:txBody>
          <a:bodyPr/>
          <a:lstStyle/>
          <a:p>
            <a:fld id="{69C3F2ED-74C5-7D4F-8560-0CC253E9A436}" type="slidenum">
              <a:rPr lang="en-US" smtClean="0"/>
              <a:pPr/>
              <a:t>50</a:t>
            </a:fld>
            <a:endParaRPr lang="en-US" dirty="0"/>
          </a:p>
        </p:txBody>
      </p:sp>
    </p:spTree>
    <p:extLst>
      <p:ext uri="{BB962C8B-B14F-4D97-AF65-F5344CB8AC3E}">
        <p14:creationId xmlns:p14="http://schemas.microsoft.com/office/powerpoint/2010/main" val="421891547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ตัวแทนรูปบนสไลด์ 1"/>
          <p:cNvSpPr>
            <a:spLocks noGrp="1" noRot="1" noChangeAspect="1"/>
          </p:cNvSpPr>
          <p:nvPr>
            <p:ph type="sldImg"/>
          </p:nvPr>
        </p:nvSpPr>
        <p:spPr/>
      </p:sp>
      <p:sp>
        <p:nvSpPr>
          <p:cNvPr id="3" name="ตัวแทนบันทึกย่อ 2"/>
          <p:cNvSpPr>
            <a:spLocks noGrp="1"/>
          </p:cNvSpPr>
          <p:nvPr>
            <p:ph type="body" idx="1"/>
          </p:nvPr>
        </p:nvSpPr>
        <p:spPr/>
        <p:txBody>
          <a:bodyPr/>
          <a:lstStyle/>
          <a:p>
            <a:endParaRPr lang="th-TH" dirty="0"/>
          </a:p>
        </p:txBody>
      </p:sp>
      <p:sp>
        <p:nvSpPr>
          <p:cNvPr id="4" name="ตัวแทนหมายเลขสไลด์ 3"/>
          <p:cNvSpPr>
            <a:spLocks noGrp="1"/>
          </p:cNvSpPr>
          <p:nvPr>
            <p:ph type="sldNum" sz="quarter" idx="5"/>
          </p:nvPr>
        </p:nvSpPr>
        <p:spPr/>
        <p:txBody>
          <a:bodyPr/>
          <a:lstStyle/>
          <a:p>
            <a:fld id="{69C3F2ED-74C5-7D4F-8560-0CC253E9A436}" type="slidenum">
              <a:rPr lang="en-US" smtClean="0"/>
              <a:pPr/>
              <a:t>51</a:t>
            </a:fld>
            <a:endParaRPr lang="en-US" dirty="0"/>
          </a:p>
        </p:txBody>
      </p:sp>
    </p:spTree>
    <p:extLst>
      <p:ext uri="{BB962C8B-B14F-4D97-AF65-F5344CB8AC3E}">
        <p14:creationId xmlns:p14="http://schemas.microsoft.com/office/powerpoint/2010/main" val="348825880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ตัวแทนรูปบนสไลด์ 1"/>
          <p:cNvSpPr>
            <a:spLocks noGrp="1" noRot="1" noChangeAspect="1"/>
          </p:cNvSpPr>
          <p:nvPr>
            <p:ph type="sldImg"/>
          </p:nvPr>
        </p:nvSpPr>
        <p:spPr/>
      </p:sp>
      <p:sp>
        <p:nvSpPr>
          <p:cNvPr id="3" name="ตัวแทนบันทึกย่อ 2"/>
          <p:cNvSpPr>
            <a:spLocks noGrp="1"/>
          </p:cNvSpPr>
          <p:nvPr>
            <p:ph type="body" idx="1"/>
          </p:nvPr>
        </p:nvSpPr>
        <p:spPr/>
        <p:txBody>
          <a:bodyPr/>
          <a:lstStyle/>
          <a:p>
            <a:endParaRPr lang="th-TH" dirty="0"/>
          </a:p>
        </p:txBody>
      </p:sp>
      <p:sp>
        <p:nvSpPr>
          <p:cNvPr id="4" name="ตัวแทนหมายเลขสไลด์ 3"/>
          <p:cNvSpPr>
            <a:spLocks noGrp="1"/>
          </p:cNvSpPr>
          <p:nvPr>
            <p:ph type="sldNum" sz="quarter" idx="5"/>
          </p:nvPr>
        </p:nvSpPr>
        <p:spPr/>
        <p:txBody>
          <a:bodyPr/>
          <a:lstStyle/>
          <a:p>
            <a:fld id="{69C3F2ED-74C5-7D4F-8560-0CC253E9A436}" type="slidenum">
              <a:rPr lang="en-US" smtClean="0"/>
              <a:pPr/>
              <a:t>53</a:t>
            </a:fld>
            <a:endParaRPr lang="en-US" dirty="0"/>
          </a:p>
        </p:txBody>
      </p:sp>
    </p:spTree>
    <p:extLst>
      <p:ext uri="{BB962C8B-B14F-4D97-AF65-F5344CB8AC3E}">
        <p14:creationId xmlns:p14="http://schemas.microsoft.com/office/powerpoint/2010/main" val="63804342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ตัวแทนรูปบนสไลด์ 1"/>
          <p:cNvSpPr>
            <a:spLocks noGrp="1" noRot="1" noChangeAspect="1"/>
          </p:cNvSpPr>
          <p:nvPr>
            <p:ph type="sldImg"/>
          </p:nvPr>
        </p:nvSpPr>
        <p:spPr/>
      </p:sp>
      <p:sp>
        <p:nvSpPr>
          <p:cNvPr id="3" name="ตัวแทนบันทึกย่อ 2"/>
          <p:cNvSpPr>
            <a:spLocks noGrp="1"/>
          </p:cNvSpPr>
          <p:nvPr>
            <p:ph type="body" idx="1"/>
          </p:nvPr>
        </p:nvSpPr>
        <p:spPr/>
        <p:txBody>
          <a:bodyPr/>
          <a:lstStyle/>
          <a:p>
            <a:endParaRPr lang="th-TH" dirty="0"/>
          </a:p>
        </p:txBody>
      </p:sp>
      <p:sp>
        <p:nvSpPr>
          <p:cNvPr id="4" name="ตัวแทนหมายเลขสไลด์ 3"/>
          <p:cNvSpPr>
            <a:spLocks noGrp="1"/>
          </p:cNvSpPr>
          <p:nvPr>
            <p:ph type="sldNum" sz="quarter" idx="5"/>
          </p:nvPr>
        </p:nvSpPr>
        <p:spPr/>
        <p:txBody>
          <a:bodyPr/>
          <a:lstStyle/>
          <a:p>
            <a:fld id="{69C3F2ED-74C5-7D4F-8560-0CC253E9A436}" type="slidenum">
              <a:rPr lang="en-US" smtClean="0"/>
              <a:pPr/>
              <a:t>54</a:t>
            </a:fld>
            <a:endParaRPr lang="en-US" dirty="0"/>
          </a:p>
        </p:txBody>
      </p:sp>
    </p:spTree>
    <p:extLst>
      <p:ext uri="{BB962C8B-B14F-4D97-AF65-F5344CB8AC3E}">
        <p14:creationId xmlns:p14="http://schemas.microsoft.com/office/powerpoint/2010/main" val="383840465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72</a:t>
            </a:fld>
            <a:endParaRPr lang="en-US" dirty="0"/>
          </a:p>
        </p:txBody>
      </p:sp>
    </p:spTree>
    <p:extLst>
      <p:ext uri="{BB962C8B-B14F-4D97-AF65-F5344CB8AC3E}">
        <p14:creationId xmlns:p14="http://schemas.microsoft.com/office/powerpoint/2010/main" val="340194269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73</a:t>
            </a:fld>
            <a:endParaRPr lang="en-US" dirty="0"/>
          </a:p>
        </p:txBody>
      </p:sp>
    </p:spTree>
    <p:extLst>
      <p:ext uri="{BB962C8B-B14F-4D97-AF65-F5344CB8AC3E}">
        <p14:creationId xmlns:p14="http://schemas.microsoft.com/office/powerpoint/2010/main" val="142023922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74</a:t>
            </a:fld>
            <a:endParaRPr lang="en-US" dirty="0"/>
          </a:p>
        </p:txBody>
      </p:sp>
    </p:spTree>
    <p:extLst>
      <p:ext uri="{BB962C8B-B14F-4D97-AF65-F5344CB8AC3E}">
        <p14:creationId xmlns:p14="http://schemas.microsoft.com/office/powerpoint/2010/main" val="55067506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ตัวแทนรูปบนสไลด์ 1"/>
          <p:cNvSpPr>
            <a:spLocks noGrp="1" noRot="1" noChangeAspect="1"/>
          </p:cNvSpPr>
          <p:nvPr>
            <p:ph type="sldImg"/>
          </p:nvPr>
        </p:nvSpPr>
        <p:spPr/>
      </p:sp>
      <p:sp>
        <p:nvSpPr>
          <p:cNvPr id="3" name="ตัวแทนบันทึกย่อ 2"/>
          <p:cNvSpPr>
            <a:spLocks noGrp="1"/>
          </p:cNvSpPr>
          <p:nvPr>
            <p:ph type="body" idx="1"/>
          </p:nvPr>
        </p:nvSpPr>
        <p:spPr/>
        <p:txBody>
          <a:bodyPr/>
          <a:lstStyle/>
          <a:p>
            <a:endParaRPr lang="th-TH" dirty="0"/>
          </a:p>
        </p:txBody>
      </p:sp>
      <p:sp>
        <p:nvSpPr>
          <p:cNvPr id="4" name="ตัวแทนหมายเลขสไลด์ 3"/>
          <p:cNvSpPr>
            <a:spLocks noGrp="1"/>
          </p:cNvSpPr>
          <p:nvPr>
            <p:ph type="sldNum" sz="quarter" idx="5"/>
          </p:nvPr>
        </p:nvSpPr>
        <p:spPr/>
        <p:txBody>
          <a:bodyPr/>
          <a:lstStyle/>
          <a:p>
            <a:fld id="{69C3F2ED-74C5-7D4F-8560-0CC253E9A436}" type="slidenum">
              <a:rPr lang="en-US" smtClean="0"/>
              <a:pPr/>
              <a:t>78</a:t>
            </a:fld>
            <a:endParaRPr lang="en-US" dirty="0"/>
          </a:p>
        </p:txBody>
      </p:sp>
    </p:spTree>
    <p:extLst>
      <p:ext uri="{BB962C8B-B14F-4D97-AF65-F5344CB8AC3E}">
        <p14:creationId xmlns:p14="http://schemas.microsoft.com/office/powerpoint/2010/main" val="18683036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r>
              <a:rPr lang="en-US"/>
              <a:t>ReInvent 2018</a:t>
            </a:r>
            <a:endParaRPr lang="en-US" dirty="0"/>
          </a:p>
        </p:txBody>
      </p:sp>
      <p:sp>
        <p:nvSpPr>
          <p:cNvPr id="5" name="Footer Placeholder 4"/>
          <p:cNvSpPr>
            <a:spLocks noGrp="1"/>
          </p:cNvSpPr>
          <p:nvPr>
            <p:ph type="ftr" sz="quarter" idx="4"/>
          </p:nvPr>
        </p:nvSpPr>
        <p:spPr/>
        <p:txBody>
          <a:bodyPr/>
          <a:lstStyle/>
          <a:p>
            <a:r>
              <a:rPr lang="en-US" altLang="x-none" sz="700">
                <a:solidFill>
                  <a:srgbClr val="282828"/>
                </a:solidFill>
                <a:latin typeface="Amazon Ember" charset="0"/>
                <a:ea typeface="Amazon Ember" charset="0"/>
                <a:cs typeface="Amazon Ember" charset="0"/>
              </a:rPr>
              <a:t>© 2018, Amazon Web Services, Inc. or its Affiliates. All rights reserved.</a:t>
            </a:r>
            <a:endParaRPr lang="en-US" altLang="x-none" sz="700" dirty="0">
              <a:solidFill>
                <a:srgbClr val="282828"/>
              </a:solidFill>
              <a:latin typeface="Amazon Ember" charset="0"/>
              <a:ea typeface="Amazon Ember" charset="0"/>
              <a:cs typeface="Amazon Ember" charset="0"/>
            </a:endParaRPr>
          </a:p>
        </p:txBody>
      </p:sp>
      <p:sp>
        <p:nvSpPr>
          <p:cNvPr id="6" name="Date Placeholder 5"/>
          <p:cNvSpPr>
            <a:spLocks noGrp="1"/>
          </p:cNvSpPr>
          <p:nvPr>
            <p:ph type="dt" idx="1"/>
          </p:nvPr>
        </p:nvSpPr>
        <p:spPr/>
        <p:txBody>
          <a:bodyPr/>
          <a:lstStyle/>
          <a:p>
            <a:fld id="{CA8E1BB1-B036-4140-B110-296DC0701D04}" type="datetime8">
              <a:rPr lang="en-US" smtClean="0"/>
              <a:pPr/>
              <a:t>5/24/2023 12:03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177596478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ตัวแทนรูปบนสไลด์ 1"/>
          <p:cNvSpPr>
            <a:spLocks noGrp="1" noRot="1" noChangeAspect="1"/>
          </p:cNvSpPr>
          <p:nvPr>
            <p:ph type="sldImg"/>
          </p:nvPr>
        </p:nvSpPr>
        <p:spPr/>
      </p:sp>
      <p:sp>
        <p:nvSpPr>
          <p:cNvPr id="3" name="ตัวแทนบันทึกย่อ 2"/>
          <p:cNvSpPr>
            <a:spLocks noGrp="1"/>
          </p:cNvSpPr>
          <p:nvPr>
            <p:ph type="body" idx="1"/>
          </p:nvPr>
        </p:nvSpPr>
        <p:spPr/>
        <p:txBody>
          <a:bodyPr/>
          <a:lstStyle/>
          <a:p>
            <a:endParaRPr lang="th-TH" dirty="0"/>
          </a:p>
        </p:txBody>
      </p:sp>
      <p:sp>
        <p:nvSpPr>
          <p:cNvPr id="4" name="ตัวแทนหมายเลขสไลด์ 3"/>
          <p:cNvSpPr>
            <a:spLocks noGrp="1"/>
          </p:cNvSpPr>
          <p:nvPr>
            <p:ph type="sldNum" sz="quarter" idx="5"/>
          </p:nvPr>
        </p:nvSpPr>
        <p:spPr/>
        <p:txBody>
          <a:bodyPr/>
          <a:lstStyle/>
          <a:p>
            <a:fld id="{69C3F2ED-74C5-7D4F-8560-0CC253E9A436}" type="slidenum">
              <a:rPr lang="en-US" smtClean="0"/>
              <a:pPr/>
              <a:t>79</a:t>
            </a:fld>
            <a:endParaRPr lang="en-US" dirty="0"/>
          </a:p>
        </p:txBody>
      </p:sp>
    </p:spTree>
    <p:extLst>
      <p:ext uri="{BB962C8B-B14F-4D97-AF65-F5344CB8AC3E}">
        <p14:creationId xmlns:p14="http://schemas.microsoft.com/office/powerpoint/2010/main" val="265285220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ตัวแทนรูปบนสไลด์ 1"/>
          <p:cNvSpPr>
            <a:spLocks noGrp="1" noRot="1" noChangeAspect="1"/>
          </p:cNvSpPr>
          <p:nvPr>
            <p:ph type="sldImg"/>
          </p:nvPr>
        </p:nvSpPr>
        <p:spPr/>
      </p:sp>
      <p:sp>
        <p:nvSpPr>
          <p:cNvPr id="3" name="ตัวแทนบันทึกย่อ 2"/>
          <p:cNvSpPr>
            <a:spLocks noGrp="1"/>
          </p:cNvSpPr>
          <p:nvPr>
            <p:ph type="body" idx="1"/>
          </p:nvPr>
        </p:nvSpPr>
        <p:spPr/>
        <p:txBody>
          <a:bodyPr/>
          <a:lstStyle/>
          <a:p>
            <a:endParaRPr lang="th-TH" dirty="0"/>
          </a:p>
        </p:txBody>
      </p:sp>
      <p:sp>
        <p:nvSpPr>
          <p:cNvPr id="4" name="ตัวแทนหมายเลขสไลด์ 3"/>
          <p:cNvSpPr>
            <a:spLocks noGrp="1"/>
          </p:cNvSpPr>
          <p:nvPr>
            <p:ph type="sldNum" sz="quarter" idx="5"/>
          </p:nvPr>
        </p:nvSpPr>
        <p:spPr/>
        <p:txBody>
          <a:bodyPr/>
          <a:lstStyle/>
          <a:p>
            <a:fld id="{69C3F2ED-74C5-7D4F-8560-0CC253E9A436}" type="slidenum">
              <a:rPr lang="en-US" smtClean="0"/>
              <a:pPr/>
              <a:t>85</a:t>
            </a:fld>
            <a:endParaRPr lang="en-US" dirty="0"/>
          </a:p>
        </p:txBody>
      </p:sp>
    </p:spTree>
    <p:extLst>
      <p:ext uri="{BB962C8B-B14F-4D97-AF65-F5344CB8AC3E}">
        <p14:creationId xmlns:p14="http://schemas.microsoft.com/office/powerpoint/2010/main" val="143107568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ตัวแทนรูปบนสไลด์ 1"/>
          <p:cNvSpPr>
            <a:spLocks noGrp="1" noRot="1" noChangeAspect="1"/>
          </p:cNvSpPr>
          <p:nvPr>
            <p:ph type="sldImg"/>
          </p:nvPr>
        </p:nvSpPr>
        <p:spPr/>
      </p:sp>
      <p:sp>
        <p:nvSpPr>
          <p:cNvPr id="3" name="ตัวแทนบันทึกย่อ 2"/>
          <p:cNvSpPr>
            <a:spLocks noGrp="1"/>
          </p:cNvSpPr>
          <p:nvPr>
            <p:ph type="body" idx="1"/>
          </p:nvPr>
        </p:nvSpPr>
        <p:spPr/>
        <p:txBody>
          <a:bodyPr/>
          <a:lstStyle/>
          <a:p>
            <a:endParaRPr lang="th-TH" dirty="0"/>
          </a:p>
        </p:txBody>
      </p:sp>
      <p:sp>
        <p:nvSpPr>
          <p:cNvPr id="4" name="ตัวแทนหมายเลขสไลด์ 3"/>
          <p:cNvSpPr>
            <a:spLocks noGrp="1"/>
          </p:cNvSpPr>
          <p:nvPr>
            <p:ph type="sldNum" sz="quarter" idx="5"/>
          </p:nvPr>
        </p:nvSpPr>
        <p:spPr/>
        <p:txBody>
          <a:bodyPr/>
          <a:lstStyle/>
          <a:p>
            <a:fld id="{69C3F2ED-74C5-7D4F-8560-0CC253E9A436}" type="slidenum">
              <a:rPr lang="en-US" smtClean="0"/>
              <a:pPr/>
              <a:t>87</a:t>
            </a:fld>
            <a:endParaRPr lang="en-US" dirty="0"/>
          </a:p>
        </p:txBody>
      </p:sp>
    </p:spTree>
    <p:extLst>
      <p:ext uri="{BB962C8B-B14F-4D97-AF65-F5344CB8AC3E}">
        <p14:creationId xmlns:p14="http://schemas.microsoft.com/office/powerpoint/2010/main" val="193620838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ตัวแทนรูปบนสไลด์ 1"/>
          <p:cNvSpPr>
            <a:spLocks noGrp="1" noRot="1" noChangeAspect="1"/>
          </p:cNvSpPr>
          <p:nvPr>
            <p:ph type="sldImg"/>
          </p:nvPr>
        </p:nvSpPr>
        <p:spPr/>
      </p:sp>
      <p:sp>
        <p:nvSpPr>
          <p:cNvPr id="3" name="ตัวแทนบันทึกย่อ 2"/>
          <p:cNvSpPr>
            <a:spLocks noGrp="1"/>
          </p:cNvSpPr>
          <p:nvPr>
            <p:ph type="body" idx="1"/>
          </p:nvPr>
        </p:nvSpPr>
        <p:spPr/>
        <p:txBody>
          <a:bodyPr/>
          <a:lstStyle/>
          <a:p>
            <a:endParaRPr lang="th-TH" dirty="0"/>
          </a:p>
        </p:txBody>
      </p:sp>
      <p:sp>
        <p:nvSpPr>
          <p:cNvPr id="4" name="ตัวแทนหมายเลขสไลด์ 3"/>
          <p:cNvSpPr>
            <a:spLocks noGrp="1"/>
          </p:cNvSpPr>
          <p:nvPr>
            <p:ph type="sldNum" sz="quarter" idx="5"/>
          </p:nvPr>
        </p:nvSpPr>
        <p:spPr/>
        <p:txBody>
          <a:bodyPr/>
          <a:lstStyle/>
          <a:p>
            <a:fld id="{69C3F2ED-74C5-7D4F-8560-0CC253E9A436}" type="slidenum">
              <a:rPr lang="en-US" smtClean="0"/>
              <a:pPr/>
              <a:t>88</a:t>
            </a:fld>
            <a:endParaRPr lang="en-US" dirty="0"/>
          </a:p>
        </p:txBody>
      </p:sp>
    </p:spTree>
    <p:extLst>
      <p:ext uri="{BB962C8B-B14F-4D97-AF65-F5344CB8AC3E}">
        <p14:creationId xmlns:p14="http://schemas.microsoft.com/office/powerpoint/2010/main" val="179248790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ตัวแทนรูปบนสไลด์ 1"/>
          <p:cNvSpPr>
            <a:spLocks noGrp="1" noRot="1" noChangeAspect="1"/>
          </p:cNvSpPr>
          <p:nvPr>
            <p:ph type="sldImg"/>
          </p:nvPr>
        </p:nvSpPr>
        <p:spPr/>
      </p:sp>
      <p:sp>
        <p:nvSpPr>
          <p:cNvPr id="3" name="ตัวแทนบันทึกย่อ 2"/>
          <p:cNvSpPr>
            <a:spLocks noGrp="1"/>
          </p:cNvSpPr>
          <p:nvPr>
            <p:ph type="body" idx="1"/>
          </p:nvPr>
        </p:nvSpPr>
        <p:spPr/>
        <p:txBody>
          <a:bodyPr/>
          <a:lstStyle/>
          <a:p>
            <a:endParaRPr lang="th-TH" dirty="0"/>
          </a:p>
        </p:txBody>
      </p:sp>
      <p:sp>
        <p:nvSpPr>
          <p:cNvPr id="4" name="ตัวแทนหมายเลขสไลด์ 3"/>
          <p:cNvSpPr>
            <a:spLocks noGrp="1"/>
          </p:cNvSpPr>
          <p:nvPr>
            <p:ph type="sldNum" sz="quarter" idx="5"/>
          </p:nvPr>
        </p:nvSpPr>
        <p:spPr/>
        <p:txBody>
          <a:bodyPr/>
          <a:lstStyle/>
          <a:p>
            <a:fld id="{69C3F2ED-74C5-7D4F-8560-0CC253E9A436}" type="slidenum">
              <a:rPr lang="en-US" smtClean="0"/>
              <a:pPr/>
              <a:t>89</a:t>
            </a:fld>
            <a:endParaRPr lang="en-US" dirty="0"/>
          </a:p>
        </p:txBody>
      </p:sp>
    </p:spTree>
    <p:extLst>
      <p:ext uri="{BB962C8B-B14F-4D97-AF65-F5344CB8AC3E}">
        <p14:creationId xmlns:p14="http://schemas.microsoft.com/office/powerpoint/2010/main" val="114144830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ตัวแทนรูปบนสไลด์ 1"/>
          <p:cNvSpPr>
            <a:spLocks noGrp="1" noRot="1" noChangeAspect="1"/>
          </p:cNvSpPr>
          <p:nvPr>
            <p:ph type="sldImg"/>
          </p:nvPr>
        </p:nvSpPr>
        <p:spPr/>
      </p:sp>
      <p:sp>
        <p:nvSpPr>
          <p:cNvPr id="3" name="ตัวแทนบันทึกย่อ 2"/>
          <p:cNvSpPr>
            <a:spLocks noGrp="1"/>
          </p:cNvSpPr>
          <p:nvPr>
            <p:ph type="body" idx="1"/>
          </p:nvPr>
        </p:nvSpPr>
        <p:spPr/>
        <p:txBody>
          <a:bodyPr/>
          <a:lstStyle/>
          <a:p>
            <a:endParaRPr lang="th-TH" dirty="0"/>
          </a:p>
        </p:txBody>
      </p:sp>
      <p:sp>
        <p:nvSpPr>
          <p:cNvPr id="4" name="ตัวแทนหมายเลขสไลด์ 3"/>
          <p:cNvSpPr>
            <a:spLocks noGrp="1"/>
          </p:cNvSpPr>
          <p:nvPr>
            <p:ph type="sldNum" sz="quarter" idx="5"/>
          </p:nvPr>
        </p:nvSpPr>
        <p:spPr/>
        <p:txBody>
          <a:bodyPr/>
          <a:lstStyle/>
          <a:p>
            <a:fld id="{69C3F2ED-74C5-7D4F-8560-0CC253E9A436}" type="slidenum">
              <a:rPr lang="en-US" smtClean="0"/>
              <a:pPr/>
              <a:t>90</a:t>
            </a:fld>
            <a:endParaRPr lang="en-US" dirty="0"/>
          </a:p>
        </p:txBody>
      </p:sp>
    </p:spTree>
    <p:extLst>
      <p:ext uri="{BB962C8B-B14F-4D97-AF65-F5344CB8AC3E}">
        <p14:creationId xmlns:p14="http://schemas.microsoft.com/office/powerpoint/2010/main" val="310992342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ตัวแทนรูปบนสไลด์ 1"/>
          <p:cNvSpPr>
            <a:spLocks noGrp="1" noRot="1" noChangeAspect="1"/>
          </p:cNvSpPr>
          <p:nvPr>
            <p:ph type="sldImg"/>
          </p:nvPr>
        </p:nvSpPr>
        <p:spPr/>
      </p:sp>
      <p:sp>
        <p:nvSpPr>
          <p:cNvPr id="3" name="ตัวแทนบันทึกย่อ 2"/>
          <p:cNvSpPr>
            <a:spLocks noGrp="1"/>
          </p:cNvSpPr>
          <p:nvPr>
            <p:ph type="body" idx="1"/>
          </p:nvPr>
        </p:nvSpPr>
        <p:spPr/>
        <p:txBody>
          <a:bodyPr/>
          <a:lstStyle/>
          <a:p>
            <a:endParaRPr lang="th-TH" dirty="0"/>
          </a:p>
        </p:txBody>
      </p:sp>
      <p:sp>
        <p:nvSpPr>
          <p:cNvPr id="4" name="ตัวแทนหมายเลขสไลด์ 3"/>
          <p:cNvSpPr>
            <a:spLocks noGrp="1"/>
          </p:cNvSpPr>
          <p:nvPr>
            <p:ph type="sldNum" sz="quarter" idx="5"/>
          </p:nvPr>
        </p:nvSpPr>
        <p:spPr/>
        <p:txBody>
          <a:bodyPr/>
          <a:lstStyle/>
          <a:p>
            <a:fld id="{69C3F2ED-74C5-7D4F-8560-0CC253E9A436}" type="slidenum">
              <a:rPr lang="en-US" smtClean="0"/>
              <a:pPr/>
              <a:t>91</a:t>
            </a:fld>
            <a:endParaRPr lang="en-US" dirty="0"/>
          </a:p>
        </p:txBody>
      </p:sp>
    </p:spTree>
    <p:extLst>
      <p:ext uri="{BB962C8B-B14F-4D97-AF65-F5344CB8AC3E}">
        <p14:creationId xmlns:p14="http://schemas.microsoft.com/office/powerpoint/2010/main" val="427396309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ตัวแทนรูปบนสไลด์ 1"/>
          <p:cNvSpPr>
            <a:spLocks noGrp="1" noRot="1" noChangeAspect="1"/>
          </p:cNvSpPr>
          <p:nvPr>
            <p:ph type="sldImg"/>
          </p:nvPr>
        </p:nvSpPr>
        <p:spPr/>
      </p:sp>
      <p:sp>
        <p:nvSpPr>
          <p:cNvPr id="3" name="ตัวแทนบันทึกย่อ 2"/>
          <p:cNvSpPr>
            <a:spLocks noGrp="1"/>
          </p:cNvSpPr>
          <p:nvPr>
            <p:ph type="body" idx="1"/>
          </p:nvPr>
        </p:nvSpPr>
        <p:spPr/>
        <p:txBody>
          <a:bodyPr/>
          <a:lstStyle/>
          <a:p>
            <a:endParaRPr lang="th-TH" dirty="0"/>
          </a:p>
        </p:txBody>
      </p:sp>
      <p:sp>
        <p:nvSpPr>
          <p:cNvPr id="4" name="ตัวแทนหมายเลขสไลด์ 3"/>
          <p:cNvSpPr>
            <a:spLocks noGrp="1"/>
          </p:cNvSpPr>
          <p:nvPr>
            <p:ph type="sldNum" sz="quarter" idx="5"/>
          </p:nvPr>
        </p:nvSpPr>
        <p:spPr/>
        <p:txBody>
          <a:bodyPr/>
          <a:lstStyle/>
          <a:p>
            <a:fld id="{69C3F2ED-74C5-7D4F-8560-0CC253E9A436}" type="slidenum">
              <a:rPr lang="en-US" smtClean="0"/>
              <a:pPr/>
              <a:t>92</a:t>
            </a:fld>
            <a:endParaRPr lang="en-US" dirty="0"/>
          </a:p>
        </p:txBody>
      </p:sp>
    </p:spTree>
    <p:extLst>
      <p:ext uri="{BB962C8B-B14F-4D97-AF65-F5344CB8AC3E}">
        <p14:creationId xmlns:p14="http://schemas.microsoft.com/office/powerpoint/2010/main" val="425380935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ตัวแทนรูปบนสไลด์ 1"/>
          <p:cNvSpPr>
            <a:spLocks noGrp="1" noRot="1" noChangeAspect="1"/>
          </p:cNvSpPr>
          <p:nvPr>
            <p:ph type="sldImg"/>
          </p:nvPr>
        </p:nvSpPr>
        <p:spPr/>
      </p:sp>
      <p:sp>
        <p:nvSpPr>
          <p:cNvPr id="3" name="ตัวแทนบันทึกย่อ 2"/>
          <p:cNvSpPr>
            <a:spLocks noGrp="1"/>
          </p:cNvSpPr>
          <p:nvPr>
            <p:ph type="body" idx="1"/>
          </p:nvPr>
        </p:nvSpPr>
        <p:spPr/>
        <p:txBody>
          <a:bodyPr/>
          <a:lstStyle/>
          <a:p>
            <a:endParaRPr lang="th-TH" dirty="0"/>
          </a:p>
        </p:txBody>
      </p:sp>
      <p:sp>
        <p:nvSpPr>
          <p:cNvPr id="4" name="ตัวแทนหมายเลขสไลด์ 3"/>
          <p:cNvSpPr>
            <a:spLocks noGrp="1"/>
          </p:cNvSpPr>
          <p:nvPr>
            <p:ph type="sldNum" sz="quarter" idx="5"/>
          </p:nvPr>
        </p:nvSpPr>
        <p:spPr/>
        <p:txBody>
          <a:bodyPr/>
          <a:lstStyle/>
          <a:p>
            <a:fld id="{69C3F2ED-74C5-7D4F-8560-0CC253E9A436}" type="slidenum">
              <a:rPr lang="en-US" smtClean="0"/>
              <a:pPr/>
              <a:t>94</a:t>
            </a:fld>
            <a:endParaRPr lang="en-US" dirty="0"/>
          </a:p>
        </p:txBody>
      </p:sp>
    </p:spTree>
    <p:extLst>
      <p:ext uri="{BB962C8B-B14F-4D97-AF65-F5344CB8AC3E}">
        <p14:creationId xmlns:p14="http://schemas.microsoft.com/office/powerpoint/2010/main" val="104691985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ตัวแทนรูปบนสไลด์ 1"/>
          <p:cNvSpPr>
            <a:spLocks noGrp="1" noRot="1" noChangeAspect="1"/>
          </p:cNvSpPr>
          <p:nvPr>
            <p:ph type="sldImg"/>
          </p:nvPr>
        </p:nvSpPr>
        <p:spPr/>
      </p:sp>
      <p:sp>
        <p:nvSpPr>
          <p:cNvPr id="3" name="ตัวแทนบันทึกย่อ 2"/>
          <p:cNvSpPr>
            <a:spLocks noGrp="1"/>
          </p:cNvSpPr>
          <p:nvPr>
            <p:ph type="body" idx="1"/>
          </p:nvPr>
        </p:nvSpPr>
        <p:spPr/>
        <p:txBody>
          <a:bodyPr/>
          <a:lstStyle/>
          <a:p>
            <a:endParaRPr lang="th-TH" dirty="0"/>
          </a:p>
        </p:txBody>
      </p:sp>
      <p:sp>
        <p:nvSpPr>
          <p:cNvPr id="4" name="ตัวแทนหมายเลขสไลด์ 3"/>
          <p:cNvSpPr>
            <a:spLocks noGrp="1"/>
          </p:cNvSpPr>
          <p:nvPr>
            <p:ph type="sldNum" sz="quarter" idx="5"/>
          </p:nvPr>
        </p:nvSpPr>
        <p:spPr/>
        <p:txBody>
          <a:bodyPr/>
          <a:lstStyle/>
          <a:p>
            <a:fld id="{69C3F2ED-74C5-7D4F-8560-0CC253E9A436}" type="slidenum">
              <a:rPr lang="en-US" smtClean="0"/>
              <a:pPr/>
              <a:t>95</a:t>
            </a:fld>
            <a:endParaRPr lang="en-US" dirty="0"/>
          </a:p>
        </p:txBody>
      </p:sp>
    </p:spTree>
    <p:extLst>
      <p:ext uri="{BB962C8B-B14F-4D97-AF65-F5344CB8AC3E}">
        <p14:creationId xmlns:p14="http://schemas.microsoft.com/office/powerpoint/2010/main" val="22145729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have heard us talk about shared responsibility in the past.  Simply stated, a shared responsibility model implies there are parts of the system that AWS is responsible for and there are parts of the systems that you as a customer must take responsibility for. In many cases we provide tools and there is a rich ecosystem of open source and commercial products that makes it easier for all of you to own your side of the responsibility box.</a:t>
            </a:r>
          </a:p>
          <a:p>
            <a:br>
              <a:rPr lang="en-US" dirty="0"/>
            </a:br>
            <a:r>
              <a:rPr lang="en-US" dirty="0"/>
              <a:t>There is no one hard line on where this line is drawn between the two parts of shared </a:t>
            </a:r>
            <a:r>
              <a:rPr lang="en-US" dirty="0" err="1"/>
              <a:t>responisbility</a:t>
            </a:r>
            <a:r>
              <a:rPr lang="en-US" dirty="0"/>
              <a:t>.  One one side of the spectrum you can leverage the power and flexibility of EC2 to run your own database.  You can use something like RDS to simplify the management of the database or use RDS Aurora to completely offload the database storage infrastructure to an AWS managed backend.  Alternatively you can move to a fully managed database like DynamoDB where you create tables, put data in those tables, and query the data.  There is no infrastructure to manage.  QoS is part of the the database service with sufficient knobs and dials to give you the right level of control.</a:t>
            </a:r>
          </a:p>
          <a:p>
            <a:endParaRPr lang="en-US" dirty="0"/>
          </a:p>
          <a:p>
            <a:r>
              <a:rPr lang="en-US" dirty="0"/>
              <a:t>The question we keep asking ourselves is: how can we draw this line in a way that allows our customers to innovate on business problems, but makes the underlying infrastructure less visible.  Any time you spend </a:t>
            </a:r>
            <a:r>
              <a:rPr lang="en-US" dirty="0" err="1"/>
              <a:t>coraling</a:t>
            </a:r>
            <a:r>
              <a:rPr lang="en-US" dirty="0"/>
              <a:t> infrastructure is undifferentiated heavy lifting.  Over the last 12 years as more and more people start in the cloud or move major applications to the cloud, this definition of "undifferentiated </a:t>
            </a:r>
            <a:r>
              <a:rPr lang="en-US" dirty="0" err="1"/>
              <a:t>havy</a:t>
            </a:r>
            <a:r>
              <a:rPr lang="en-US" dirty="0"/>
              <a:t> lifting has evolved"</a:t>
            </a:r>
          </a:p>
          <a:p>
            <a:endParaRPr lang="en-US" dirty="0"/>
          </a:p>
          <a:p>
            <a:endParaRPr lang="en-US" dirty="0"/>
          </a:p>
        </p:txBody>
      </p:sp>
      <p:sp>
        <p:nvSpPr>
          <p:cNvPr id="4" name="Header Placeholder 3"/>
          <p:cNvSpPr>
            <a:spLocks noGrp="1"/>
          </p:cNvSpPr>
          <p:nvPr>
            <p:ph type="hdr" sz="quarter" idx="10"/>
          </p:nvPr>
        </p:nvSpPr>
        <p:spPr/>
        <p:txBody>
          <a:bodyPr/>
          <a:lstStyle/>
          <a:p>
            <a:r>
              <a:rPr lang="en-US"/>
              <a:t>ReInvent 2018</a:t>
            </a:r>
            <a:endParaRPr lang="en-US" dirty="0"/>
          </a:p>
        </p:txBody>
      </p:sp>
      <p:sp>
        <p:nvSpPr>
          <p:cNvPr id="5" name="Footer Placeholder 4"/>
          <p:cNvSpPr>
            <a:spLocks noGrp="1"/>
          </p:cNvSpPr>
          <p:nvPr>
            <p:ph type="ftr" sz="quarter" idx="11"/>
          </p:nvPr>
        </p:nvSpPr>
        <p:spPr/>
        <p:txBody>
          <a:bodyPr/>
          <a:lstStyle/>
          <a:p>
            <a:r>
              <a:rPr lang="en-US" altLang="x-none" sz="700">
                <a:solidFill>
                  <a:srgbClr val="282828"/>
                </a:solidFill>
                <a:latin typeface="Amazon Ember" charset="0"/>
                <a:ea typeface="Amazon Ember" charset="0"/>
                <a:cs typeface="Amazon Ember" charset="0"/>
              </a:rPr>
              <a:t>© 2018, Amazon Web Services, Inc. or its Affiliates. All rights reserved.</a:t>
            </a:r>
            <a:endParaRPr lang="en-US" altLang="x-none" sz="700" dirty="0">
              <a:solidFill>
                <a:srgbClr val="282828"/>
              </a:solidFill>
              <a:latin typeface="Amazon Ember" charset="0"/>
              <a:ea typeface="Amazon Ember" charset="0"/>
              <a:cs typeface="Amazon Ember" charset="0"/>
            </a:endParaRPr>
          </a:p>
        </p:txBody>
      </p:sp>
      <p:sp>
        <p:nvSpPr>
          <p:cNvPr id="6" name="Date Placeholder 5"/>
          <p:cNvSpPr>
            <a:spLocks noGrp="1"/>
          </p:cNvSpPr>
          <p:nvPr>
            <p:ph type="dt" idx="12"/>
          </p:nvPr>
        </p:nvSpPr>
        <p:spPr/>
        <p:txBody>
          <a:bodyPr/>
          <a:lstStyle/>
          <a:p>
            <a:fld id="{CA8E1BB1-B036-4140-B110-296DC0701D04}" type="datetime8">
              <a:rPr lang="en-US" smtClean="0"/>
              <a:pPr/>
              <a:t>5/24/2023 12:03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97663121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ตัวแทนรูปบนสไลด์ 1"/>
          <p:cNvSpPr>
            <a:spLocks noGrp="1" noRot="1" noChangeAspect="1"/>
          </p:cNvSpPr>
          <p:nvPr>
            <p:ph type="sldImg"/>
          </p:nvPr>
        </p:nvSpPr>
        <p:spPr/>
      </p:sp>
      <p:sp>
        <p:nvSpPr>
          <p:cNvPr id="3" name="ตัวแทนบันทึกย่อ 2"/>
          <p:cNvSpPr>
            <a:spLocks noGrp="1"/>
          </p:cNvSpPr>
          <p:nvPr>
            <p:ph type="body" idx="1"/>
          </p:nvPr>
        </p:nvSpPr>
        <p:spPr/>
        <p:txBody>
          <a:bodyPr/>
          <a:lstStyle/>
          <a:p>
            <a:endParaRPr lang="th-TH" dirty="0"/>
          </a:p>
        </p:txBody>
      </p:sp>
      <p:sp>
        <p:nvSpPr>
          <p:cNvPr id="4" name="ตัวแทนหมายเลขสไลด์ 3"/>
          <p:cNvSpPr>
            <a:spLocks noGrp="1"/>
          </p:cNvSpPr>
          <p:nvPr>
            <p:ph type="sldNum" sz="quarter" idx="5"/>
          </p:nvPr>
        </p:nvSpPr>
        <p:spPr/>
        <p:txBody>
          <a:bodyPr/>
          <a:lstStyle/>
          <a:p>
            <a:fld id="{69C3F2ED-74C5-7D4F-8560-0CC253E9A436}" type="slidenum">
              <a:rPr lang="en-US" smtClean="0"/>
              <a:pPr/>
              <a:t>96</a:t>
            </a:fld>
            <a:endParaRPr lang="en-US" dirty="0"/>
          </a:p>
        </p:txBody>
      </p:sp>
    </p:spTree>
    <p:extLst>
      <p:ext uri="{BB962C8B-B14F-4D97-AF65-F5344CB8AC3E}">
        <p14:creationId xmlns:p14="http://schemas.microsoft.com/office/powerpoint/2010/main" val="106876062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ตัวแทนรูปบนสไลด์ 1"/>
          <p:cNvSpPr>
            <a:spLocks noGrp="1" noRot="1" noChangeAspect="1"/>
          </p:cNvSpPr>
          <p:nvPr>
            <p:ph type="sldImg"/>
          </p:nvPr>
        </p:nvSpPr>
        <p:spPr/>
      </p:sp>
      <p:sp>
        <p:nvSpPr>
          <p:cNvPr id="3" name="ตัวแทนบันทึกย่อ 2"/>
          <p:cNvSpPr>
            <a:spLocks noGrp="1"/>
          </p:cNvSpPr>
          <p:nvPr>
            <p:ph type="body" idx="1"/>
          </p:nvPr>
        </p:nvSpPr>
        <p:spPr/>
        <p:txBody>
          <a:bodyPr/>
          <a:lstStyle/>
          <a:p>
            <a:endParaRPr lang="th-TH" dirty="0"/>
          </a:p>
        </p:txBody>
      </p:sp>
      <p:sp>
        <p:nvSpPr>
          <p:cNvPr id="4" name="ตัวแทนหมายเลขสไลด์ 3"/>
          <p:cNvSpPr>
            <a:spLocks noGrp="1"/>
          </p:cNvSpPr>
          <p:nvPr>
            <p:ph type="sldNum" sz="quarter" idx="5"/>
          </p:nvPr>
        </p:nvSpPr>
        <p:spPr/>
        <p:txBody>
          <a:bodyPr/>
          <a:lstStyle/>
          <a:p>
            <a:fld id="{69C3F2ED-74C5-7D4F-8560-0CC253E9A436}" type="slidenum">
              <a:rPr lang="en-US" smtClean="0"/>
              <a:pPr/>
              <a:t>97</a:t>
            </a:fld>
            <a:endParaRPr lang="en-US" dirty="0"/>
          </a:p>
        </p:txBody>
      </p:sp>
    </p:spTree>
    <p:extLst>
      <p:ext uri="{BB962C8B-B14F-4D97-AF65-F5344CB8AC3E}">
        <p14:creationId xmlns:p14="http://schemas.microsoft.com/office/powerpoint/2010/main" val="36580301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097212" rtl="0" eaLnBrk="1" fontAlgn="auto" latinLnBrk="0" hangingPunct="1">
              <a:lnSpc>
                <a:spcPct val="90000"/>
              </a:lnSpc>
              <a:spcBef>
                <a:spcPts val="0"/>
              </a:spcBef>
              <a:spcAft>
                <a:spcPts val="400"/>
              </a:spcAft>
              <a:buClrTx/>
              <a:buSzTx/>
              <a:buFontTx/>
              <a:buNone/>
              <a:tabLst/>
              <a:defRPr/>
            </a:pPr>
            <a:r>
              <a:rPr lang="en-US" baseline="0" dirty="0"/>
              <a:t>The model of compute is simple: you have an event coming from an AWS service or an invocation, a request coming from an endpoint or a change on a resource and your code gets executed.</a:t>
            </a:r>
          </a:p>
          <a:p>
            <a:pPr marL="0" marR="0" lvl="0" indent="0" algn="l" defTabSz="1097212" rtl="0" eaLnBrk="1" fontAlgn="auto" latinLnBrk="0" hangingPunct="1">
              <a:lnSpc>
                <a:spcPct val="90000"/>
              </a:lnSpc>
              <a:spcBef>
                <a:spcPts val="0"/>
              </a:spcBef>
              <a:spcAft>
                <a:spcPts val="400"/>
              </a:spcAft>
              <a:buClrTx/>
              <a:buSzTx/>
              <a:buFontTx/>
              <a:buNone/>
              <a:tabLst/>
              <a:defRPr/>
            </a:pPr>
            <a:r>
              <a:rPr lang="en-US" baseline="0" dirty="0"/>
              <a:t>This code can be built with virtually any kind of language. We, out of the box, support and manage these ones but you can build you custom runtime.</a:t>
            </a:r>
          </a:p>
          <a:p>
            <a:pPr marL="0" marR="0" lvl="0" indent="0" algn="l" defTabSz="1097212" rtl="0" eaLnBrk="1" fontAlgn="auto" latinLnBrk="0" hangingPunct="1">
              <a:lnSpc>
                <a:spcPct val="90000"/>
              </a:lnSpc>
              <a:spcBef>
                <a:spcPts val="0"/>
              </a:spcBef>
              <a:spcAft>
                <a:spcPts val="400"/>
              </a:spcAft>
              <a:buClrTx/>
              <a:buSzTx/>
              <a:buFontTx/>
              <a:buNone/>
              <a:tabLst/>
              <a:defRPr/>
            </a:pPr>
            <a:r>
              <a:rPr lang="en-US" baseline="0" dirty="0"/>
              <a:t>From this code, do what your business need! Connect to services, public endpoints, calculations, DBs, transformation. Basically, code.</a:t>
            </a:r>
          </a:p>
          <a:p>
            <a:pPr marL="0" marR="0" lvl="0" indent="0" algn="l" defTabSz="1097212" rtl="0" eaLnBrk="1" fontAlgn="auto" latinLnBrk="0" hangingPunct="1">
              <a:lnSpc>
                <a:spcPct val="90000"/>
              </a:lnSpc>
              <a:spcBef>
                <a:spcPts val="0"/>
              </a:spcBef>
              <a:spcAft>
                <a:spcPts val="400"/>
              </a:spcAft>
              <a:buClrTx/>
              <a:buSzTx/>
              <a:buFontTx/>
              <a:buNone/>
              <a:tabLst/>
              <a:defRPr/>
            </a:pPr>
            <a:endParaRPr lang="en-US" baseline="0" dirty="0"/>
          </a:p>
          <a:p>
            <a:pPr marL="0" marR="0" lvl="0" indent="0" algn="l" defTabSz="1097212" rtl="0" eaLnBrk="1" fontAlgn="auto" latinLnBrk="0" hangingPunct="1">
              <a:lnSpc>
                <a:spcPct val="90000"/>
              </a:lnSpc>
              <a:spcBef>
                <a:spcPts val="0"/>
              </a:spcBef>
              <a:spcAft>
                <a:spcPts val="400"/>
              </a:spcAft>
              <a:buClrTx/>
              <a:buSzTx/>
              <a:buFontTx/>
              <a:buNone/>
              <a:tabLst/>
              <a:defRPr/>
            </a:pPr>
            <a:r>
              <a:rPr lang="en-US" baseline="0" dirty="0"/>
              <a:t>15 mins execution limit</a:t>
            </a:r>
          </a:p>
          <a:p>
            <a:pPr marL="0" marR="0" lvl="0" indent="0" algn="l" defTabSz="1097212" rtl="0" eaLnBrk="1" fontAlgn="auto" latinLnBrk="0" hangingPunct="1">
              <a:lnSpc>
                <a:spcPct val="90000"/>
              </a:lnSpc>
              <a:spcBef>
                <a:spcPts val="0"/>
              </a:spcBef>
              <a:spcAft>
                <a:spcPts val="400"/>
              </a:spcAft>
              <a:buClrTx/>
              <a:buSzTx/>
              <a:buFontTx/>
              <a:buNone/>
              <a:tabLst/>
              <a:defRPr/>
            </a:pPr>
            <a:endParaRPr lang="en-US" baseline="0" dirty="0"/>
          </a:p>
          <a:p>
            <a:pPr marL="0" marR="0" lvl="0" indent="0" algn="l" defTabSz="1097212" rtl="0" eaLnBrk="1" fontAlgn="auto" latinLnBrk="0" hangingPunct="1">
              <a:lnSpc>
                <a:spcPct val="90000"/>
              </a:lnSpc>
              <a:spcBef>
                <a:spcPts val="0"/>
              </a:spcBef>
              <a:spcAft>
                <a:spcPts val="400"/>
              </a:spcAft>
              <a:buClrTx/>
              <a:buSzTx/>
              <a:buFontTx/>
              <a:buNone/>
              <a:tabLst/>
              <a:defRPr/>
            </a:pPr>
            <a:endParaRPr lang="en-US" baseline="0" dirty="0"/>
          </a:p>
          <a:p>
            <a:pPr marL="0" marR="0" lvl="0" indent="0" algn="l" defTabSz="1097212" rtl="0" eaLnBrk="1" fontAlgn="auto" latinLnBrk="0" hangingPunct="1">
              <a:lnSpc>
                <a:spcPct val="90000"/>
              </a:lnSpc>
              <a:spcBef>
                <a:spcPts val="0"/>
              </a:spcBef>
              <a:spcAft>
                <a:spcPts val="400"/>
              </a:spcAft>
              <a:buClrTx/>
              <a:buSzTx/>
              <a:buFontTx/>
              <a:buNone/>
              <a:tabLst/>
              <a:defRPr/>
            </a:pPr>
            <a:r>
              <a:rPr lang="en-US" baseline="0" dirty="0"/>
              <a:t>Event driven</a:t>
            </a:r>
          </a:p>
          <a:p>
            <a:pPr marL="0" marR="0" lvl="0" indent="0" algn="l" defTabSz="1097212" rtl="0" eaLnBrk="1" fontAlgn="auto" latinLnBrk="0" hangingPunct="1">
              <a:lnSpc>
                <a:spcPct val="90000"/>
              </a:lnSpc>
              <a:spcBef>
                <a:spcPts val="0"/>
              </a:spcBef>
              <a:spcAft>
                <a:spcPts val="400"/>
              </a:spcAft>
              <a:buClrTx/>
              <a:buSzTx/>
              <a:buFontTx/>
              <a:buNone/>
              <a:tabLst/>
              <a:defRPr/>
            </a:pPr>
            <a:endParaRPr lang="en-US" baseline="0" dirty="0"/>
          </a:p>
          <a:p>
            <a:pPr marL="0" marR="0" lvl="0" indent="0" algn="l" defTabSz="1097212" rtl="0" eaLnBrk="1" fontAlgn="auto" latinLnBrk="0" hangingPunct="1">
              <a:lnSpc>
                <a:spcPct val="90000"/>
              </a:lnSpc>
              <a:spcBef>
                <a:spcPts val="0"/>
              </a:spcBef>
              <a:spcAft>
                <a:spcPts val="400"/>
              </a:spcAft>
              <a:buClrTx/>
              <a:buSzTx/>
              <a:buFontTx/>
              <a:buNone/>
              <a:tabLst/>
              <a:defRPr/>
            </a:pPr>
            <a:endParaRPr lang="en-US" baseline="0" dirty="0"/>
          </a:p>
          <a:p>
            <a:pPr marL="0" marR="0" lvl="0" indent="0" algn="l" defTabSz="1097212" rtl="0" eaLnBrk="1" fontAlgn="auto" latinLnBrk="0" hangingPunct="1">
              <a:lnSpc>
                <a:spcPct val="90000"/>
              </a:lnSpc>
              <a:spcBef>
                <a:spcPts val="0"/>
              </a:spcBef>
              <a:spcAft>
                <a:spcPts val="400"/>
              </a:spcAft>
              <a:buClrTx/>
              <a:buSzTx/>
              <a:buFontTx/>
              <a:buNone/>
              <a:tabLst/>
              <a:defRPr/>
            </a:pPr>
            <a:endParaRPr lang="en-US" baseline="0" dirty="0"/>
          </a:p>
          <a:p>
            <a:endParaRPr lang="en-US" dirty="0"/>
          </a:p>
        </p:txBody>
      </p:sp>
      <p:sp>
        <p:nvSpPr>
          <p:cNvPr id="4" name="Header Placeholder 3"/>
          <p:cNvSpPr>
            <a:spLocks noGrp="1"/>
          </p:cNvSpPr>
          <p:nvPr>
            <p:ph type="hdr" sz="quarter"/>
          </p:nvPr>
        </p:nvSpPr>
        <p:spPr/>
        <p:txBody>
          <a:bodyPr/>
          <a:lstStyle/>
          <a:p>
            <a:r>
              <a:rPr lang="en-US"/>
              <a:t>ReInvent 2018</a:t>
            </a:r>
            <a:endParaRPr lang="en-US" dirty="0"/>
          </a:p>
        </p:txBody>
      </p:sp>
      <p:sp>
        <p:nvSpPr>
          <p:cNvPr id="5" name="Footer Placeholder 4"/>
          <p:cNvSpPr>
            <a:spLocks noGrp="1"/>
          </p:cNvSpPr>
          <p:nvPr>
            <p:ph type="ftr" sz="quarter" idx="4"/>
          </p:nvPr>
        </p:nvSpPr>
        <p:spPr/>
        <p:txBody>
          <a:bodyPr/>
          <a:lstStyle/>
          <a:p>
            <a:r>
              <a:rPr lang="en-US" altLang="x-none" sz="700">
                <a:solidFill>
                  <a:srgbClr val="282828"/>
                </a:solidFill>
                <a:latin typeface="Amazon Ember" charset="0"/>
                <a:ea typeface="Amazon Ember" charset="0"/>
                <a:cs typeface="Amazon Ember" charset="0"/>
              </a:rPr>
              <a:t>© 2018, Amazon Web Services, Inc. or its Affiliates. All rights reserved.</a:t>
            </a:r>
            <a:endParaRPr lang="en-US" altLang="x-none" sz="700" dirty="0">
              <a:solidFill>
                <a:srgbClr val="282828"/>
              </a:solidFill>
              <a:latin typeface="Amazon Ember" charset="0"/>
              <a:ea typeface="Amazon Ember" charset="0"/>
              <a:cs typeface="Amazon Ember" charset="0"/>
            </a:endParaRPr>
          </a:p>
        </p:txBody>
      </p:sp>
      <p:sp>
        <p:nvSpPr>
          <p:cNvPr id="6" name="Date Placeholder 5"/>
          <p:cNvSpPr>
            <a:spLocks noGrp="1"/>
          </p:cNvSpPr>
          <p:nvPr>
            <p:ph type="dt" idx="1"/>
          </p:nvPr>
        </p:nvSpPr>
        <p:spPr/>
        <p:txBody>
          <a:bodyPr/>
          <a:lstStyle/>
          <a:p>
            <a:fld id="{CA8E1BB1-B036-4140-B110-296DC0701D04}" type="datetime8">
              <a:rPr lang="en-US" smtClean="0"/>
              <a:pPr/>
              <a:t>5/24/2023 12:03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16435028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ตัวแทนรูปบนสไลด์ 1"/>
          <p:cNvSpPr>
            <a:spLocks noGrp="1" noRot="1" noChangeAspect="1"/>
          </p:cNvSpPr>
          <p:nvPr>
            <p:ph type="sldImg"/>
          </p:nvPr>
        </p:nvSpPr>
        <p:spPr/>
      </p:sp>
      <p:sp>
        <p:nvSpPr>
          <p:cNvPr id="3" name="ตัวแทนบันทึกย่อ 2"/>
          <p:cNvSpPr>
            <a:spLocks noGrp="1"/>
          </p:cNvSpPr>
          <p:nvPr>
            <p:ph type="body" idx="1"/>
          </p:nvPr>
        </p:nvSpPr>
        <p:spPr/>
        <p:txBody>
          <a:bodyPr/>
          <a:lstStyle/>
          <a:p>
            <a:endParaRPr lang="th-TH" dirty="0"/>
          </a:p>
        </p:txBody>
      </p:sp>
      <p:sp>
        <p:nvSpPr>
          <p:cNvPr id="4" name="ตัวแทนหมายเลขสไลด์ 3"/>
          <p:cNvSpPr>
            <a:spLocks noGrp="1"/>
          </p:cNvSpPr>
          <p:nvPr>
            <p:ph type="sldNum" sz="quarter" idx="5"/>
          </p:nvPr>
        </p:nvSpPr>
        <p:spPr/>
        <p:txBody>
          <a:bodyPr/>
          <a:lstStyle/>
          <a:p>
            <a:fld id="{69C3F2ED-74C5-7D4F-8560-0CC253E9A436}" type="slidenum">
              <a:rPr lang="en-US" smtClean="0"/>
              <a:pPr/>
              <a:t>12</a:t>
            </a:fld>
            <a:endParaRPr lang="en-US" dirty="0"/>
          </a:p>
        </p:txBody>
      </p:sp>
    </p:spTree>
    <p:extLst>
      <p:ext uri="{BB962C8B-B14F-4D97-AF65-F5344CB8AC3E}">
        <p14:creationId xmlns:p14="http://schemas.microsoft.com/office/powerpoint/2010/main" val="33239874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ตัวแทนรูปบนสไลด์ 1"/>
          <p:cNvSpPr>
            <a:spLocks noGrp="1" noRot="1" noChangeAspect="1"/>
          </p:cNvSpPr>
          <p:nvPr>
            <p:ph type="sldImg"/>
          </p:nvPr>
        </p:nvSpPr>
        <p:spPr/>
      </p:sp>
      <p:sp>
        <p:nvSpPr>
          <p:cNvPr id="3" name="ตัวแทนบันทึกย่อ 2"/>
          <p:cNvSpPr>
            <a:spLocks noGrp="1"/>
          </p:cNvSpPr>
          <p:nvPr>
            <p:ph type="body" idx="1"/>
          </p:nvPr>
        </p:nvSpPr>
        <p:spPr/>
        <p:txBody>
          <a:bodyPr/>
          <a:lstStyle/>
          <a:p>
            <a:endParaRPr lang="th-TH" dirty="0"/>
          </a:p>
        </p:txBody>
      </p:sp>
      <p:sp>
        <p:nvSpPr>
          <p:cNvPr id="4" name="ตัวแทนหมายเลขสไลด์ 3"/>
          <p:cNvSpPr>
            <a:spLocks noGrp="1"/>
          </p:cNvSpPr>
          <p:nvPr>
            <p:ph type="sldNum" sz="quarter" idx="5"/>
          </p:nvPr>
        </p:nvSpPr>
        <p:spPr/>
        <p:txBody>
          <a:bodyPr/>
          <a:lstStyle/>
          <a:p>
            <a:fld id="{69C3F2ED-74C5-7D4F-8560-0CC253E9A436}" type="slidenum">
              <a:rPr lang="en-US" smtClean="0"/>
              <a:pPr/>
              <a:t>13</a:t>
            </a:fld>
            <a:endParaRPr lang="en-US" dirty="0"/>
          </a:p>
        </p:txBody>
      </p:sp>
    </p:spTree>
    <p:extLst>
      <p:ext uri="{BB962C8B-B14F-4D97-AF65-F5344CB8AC3E}">
        <p14:creationId xmlns:p14="http://schemas.microsoft.com/office/powerpoint/2010/main" val="12963870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t>ReInvent 2018</a:t>
            </a:r>
          </a:p>
        </p:txBody>
      </p:sp>
      <p:sp>
        <p:nvSpPr>
          <p:cNvPr id="5" name="Footer Placeholder 4"/>
          <p:cNvSpPr>
            <a:spLocks noGrp="1"/>
          </p:cNvSpPr>
          <p:nvPr>
            <p:ph type="ftr" sz="quarter" idx="11"/>
          </p:nvPr>
        </p:nvSpPr>
        <p:spPr/>
        <p:txBody>
          <a:bodyPr/>
          <a:lstStyle/>
          <a:p>
            <a:r>
              <a:rPr lang="en-US" altLang="x-none" sz="700" dirty="0">
                <a:solidFill>
                  <a:srgbClr val="282828"/>
                </a:solidFill>
                <a:latin typeface="Amazon Ember" charset="0"/>
                <a:ea typeface="Amazon Ember" charset="0"/>
                <a:cs typeface="Amazon Ember" charset="0"/>
              </a:rPr>
              <a:t>© 2018, Amazon Web Services, Inc. or its Affiliates. All rights reserved.</a:t>
            </a:r>
          </a:p>
        </p:txBody>
      </p:sp>
      <p:sp>
        <p:nvSpPr>
          <p:cNvPr id="6" name="Date Placeholder 5"/>
          <p:cNvSpPr>
            <a:spLocks noGrp="1"/>
          </p:cNvSpPr>
          <p:nvPr>
            <p:ph type="dt" idx="12"/>
          </p:nvPr>
        </p:nvSpPr>
        <p:spPr/>
        <p:txBody>
          <a:bodyPr/>
          <a:lstStyle/>
          <a:p>
            <a:fld id="{CA8E1BB1-B036-4140-B110-296DC0701D04}" type="datetime8">
              <a:rPr lang="en-US" smtClean="0"/>
              <a:pPr/>
              <a:t>5/24/2023 12:03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247462313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_Title_TwoSpeakers">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B79ABD2-77EF-0C4F-B055-29A37E0C20F7}"/>
              </a:ext>
            </a:extLst>
          </p:cNvPr>
          <p:cNvPicPr>
            <a:picLocks noChangeAspect="1"/>
          </p:cNvPicPr>
          <p:nvPr userDrawn="1"/>
        </p:nvPicPr>
        <p:blipFill>
          <a:blip r:embed="rId2"/>
          <a:srcRect/>
          <a:stretch/>
        </p:blipFill>
        <p:spPr>
          <a:xfrm>
            <a:off x="0" y="0"/>
            <a:ext cx="14630400" cy="8229600"/>
          </a:xfrm>
          <a:prstGeom prst="rect">
            <a:avLst/>
          </a:prstGeom>
        </p:spPr>
      </p:pic>
      <p:sp>
        <p:nvSpPr>
          <p:cNvPr id="6" name="Text Placeholder 11"/>
          <p:cNvSpPr>
            <a:spLocks noGrp="1"/>
          </p:cNvSpPr>
          <p:nvPr>
            <p:ph type="body" sz="quarter" idx="10" hasCustomPrompt="1"/>
          </p:nvPr>
        </p:nvSpPr>
        <p:spPr>
          <a:xfrm>
            <a:off x="548640" y="5950356"/>
            <a:ext cx="5892800" cy="996597"/>
          </a:xfrm>
          <a:prstGeom prst="rect">
            <a:avLst/>
          </a:prstGeom>
        </p:spPr>
        <p:txBody>
          <a:bodyPr>
            <a:normAutofit/>
          </a:bodyPr>
          <a:lstStyle>
            <a:lvl1pPr marL="0" indent="0" algn="l">
              <a:buNone/>
              <a:defRPr sz="2600" baseline="0"/>
            </a:lvl1pPr>
          </a:lstStyle>
          <a:p>
            <a:pPr lvl="0"/>
            <a:r>
              <a:rPr lang="en-US" dirty="0"/>
              <a:t>Click to edit presenter, team</a:t>
            </a:r>
          </a:p>
          <a:p>
            <a:pPr lvl="0"/>
            <a:r>
              <a:rPr lang="en-US" dirty="0"/>
              <a:t>Click to edit date, location</a:t>
            </a:r>
          </a:p>
        </p:txBody>
      </p:sp>
      <p:sp>
        <p:nvSpPr>
          <p:cNvPr id="10" name="Text Placeholder 8"/>
          <p:cNvSpPr>
            <a:spLocks noGrp="1"/>
          </p:cNvSpPr>
          <p:nvPr>
            <p:ph type="body" sz="quarter" idx="12" hasCustomPrompt="1"/>
          </p:nvPr>
        </p:nvSpPr>
        <p:spPr>
          <a:xfrm>
            <a:off x="548640" y="3053166"/>
            <a:ext cx="11719981" cy="1191259"/>
          </a:xfrm>
          <a:prstGeom prst="rect">
            <a:avLst/>
          </a:prstGeom>
        </p:spPr>
        <p:txBody>
          <a:bodyPr>
            <a:noAutofit/>
          </a:bodyPr>
          <a:lstStyle>
            <a:lvl1pPr marL="0" indent="0" algn="l">
              <a:buNone/>
              <a:defRPr sz="6400" b="1" i="0" baseline="0">
                <a:latin typeface="Amazon Ember" panose="020B0603020204020204" pitchFamily="34" charset="0"/>
                <a:ea typeface="Amazon Ember" panose="020B0603020204020204" pitchFamily="34" charset="0"/>
                <a:cs typeface="Amazon Ember" panose="020B0603020204020204" pitchFamily="34" charset="0"/>
              </a:defRPr>
            </a:lvl1pPr>
          </a:lstStyle>
          <a:p>
            <a:pPr lvl="0"/>
            <a:r>
              <a:rPr lang="en-US" dirty="0"/>
              <a:t>Click to edit title</a:t>
            </a:r>
          </a:p>
        </p:txBody>
      </p:sp>
      <p:pic>
        <p:nvPicPr>
          <p:cNvPr id="8" name="Picture 7">
            <a:extLst>
              <a:ext uri="{FF2B5EF4-FFF2-40B4-BE49-F238E27FC236}">
                <a16:creationId xmlns:a16="http://schemas.microsoft.com/office/drawing/2014/main" id="{6ABE7688-93D3-3843-8B4C-CDAEDFF5A68A}"/>
              </a:ext>
            </a:extLst>
          </p:cNvPr>
          <p:cNvPicPr>
            <a:picLocks noChangeAspect="1"/>
          </p:cNvPicPr>
          <p:nvPr userDrawn="1"/>
        </p:nvPicPr>
        <p:blipFill>
          <a:blip r:embed="rId3"/>
          <a:stretch>
            <a:fillRect/>
          </a:stretch>
        </p:blipFill>
        <p:spPr>
          <a:xfrm>
            <a:off x="538863" y="722244"/>
            <a:ext cx="2888779" cy="813816"/>
          </a:xfrm>
          <a:prstGeom prst="rect">
            <a:avLst/>
          </a:prstGeom>
        </p:spPr>
      </p:pic>
      <p:sp>
        <p:nvSpPr>
          <p:cNvPr id="12" name="Text Placeholder 11"/>
          <p:cNvSpPr>
            <a:spLocks noGrp="1"/>
          </p:cNvSpPr>
          <p:nvPr>
            <p:ph type="body" sz="quarter" idx="13" hasCustomPrompt="1"/>
          </p:nvPr>
        </p:nvSpPr>
        <p:spPr>
          <a:xfrm>
            <a:off x="548640" y="4253721"/>
            <a:ext cx="9666531" cy="1231243"/>
          </a:xfrm>
          <a:prstGeom prst="rect">
            <a:avLst/>
          </a:prstGeom>
        </p:spPr>
        <p:txBody>
          <a:bodyPr/>
          <a:lstStyle>
            <a:lvl1pPr marL="0" indent="0" algn="l">
              <a:buNone/>
              <a:defRPr sz="2900"/>
            </a:lvl1pPr>
          </a:lstStyle>
          <a:p>
            <a:pPr lvl="0"/>
            <a:r>
              <a:rPr lang="en-US" dirty="0"/>
              <a:t>Click to edit subtitle</a:t>
            </a:r>
          </a:p>
        </p:txBody>
      </p:sp>
      <p:sp>
        <p:nvSpPr>
          <p:cNvPr id="7" name="TextBox 6">
            <a:extLst>
              <a:ext uri="{FF2B5EF4-FFF2-40B4-BE49-F238E27FC236}">
                <a16:creationId xmlns:a16="http://schemas.microsoft.com/office/drawing/2014/main" id="{8FA84D03-8133-8347-8776-300EBD9F8B8C}"/>
              </a:ext>
            </a:extLst>
          </p:cNvPr>
          <p:cNvSpPr txBox="1"/>
          <p:nvPr userDrawn="1"/>
        </p:nvSpPr>
        <p:spPr>
          <a:xfrm>
            <a:off x="538863" y="7683901"/>
            <a:ext cx="7115490" cy="172355"/>
          </a:xfrm>
          <a:prstGeom prst="rect">
            <a:avLst/>
          </a:prstGeom>
          <a:noFill/>
        </p:spPr>
        <p:txBody>
          <a:bodyPr wrap="square" lIns="0" tIns="0" rIns="0" bIns="0" rtlCol="0">
            <a:spAutoFit/>
          </a:bodyPr>
          <a:lstStyle/>
          <a:p>
            <a:pPr marL="0" marR="0" indent="0" algn="l" defTabSz="731520" rtl="0" eaLnBrk="1" fontAlgn="auto" latinLnBrk="0" hangingPunct="1">
              <a:lnSpc>
                <a:spcPct val="100000"/>
              </a:lnSpc>
              <a:spcBef>
                <a:spcPts val="0"/>
              </a:spcBef>
              <a:spcAft>
                <a:spcPts val="0"/>
              </a:spcAft>
              <a:buClrTx/>
              <a:buSzTx/>
              <a:buFontTx/>
              <a:buNone/>
              <a:tabLst/>
              <a:defRPr/>
            </a:pPr>
            <a:r>
              <a:rPr lang="en-US" sz="1120" b="0" i="0"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 2021, Amazon Web Services, Inc. or its Affiliates. </a:t>
            </a:r>
          </a:p>
        </p:txBody>
      </p:sp>
    </p:spTree>
    <p:extLst>
      <p:ext uri="{BB962C8B-B14F-4D97-AF65-F5344CB8AC3E}">
        <p14:creationId xmlns:p14="http://schemas.microsoft.com/office/powerpoint/2010/main" val="221704089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Full_Image_Center">
    <p:bg>
      <p:bgRef idx="1001">
        <a:schemeClr val="bg2"/>
      </p:bgRef>
    </p:bg>
    <p:spTree>
      <p:nvGrpSpPr>
        <p:cNvPr id="1" name=""/>
        <p:cNvGrpSpPr/>
        <p:nvPr/>
      </p:nvGrpSpPr>
      <p:grpSpPr>
        <a:xfrm>
          <a:off x="0" y="0"/>
          <a:ext cx="0" cy="0"/>
          <a:chOff x="0" y="0"/>
          <a:chExt cx="0" cy="0"/>
        </a:xfrm>
      </p:grpSpPr>
      <p:sp>
        <p:nvSpPr>
          <p:cNvPr id="11" name="Title 1"/>
          <p:cNvSpPr>
            <a:spLocks noGrp="1"/>
          </p:cNvSpPr>
          <p:nvPr>
            <p:ph type="title"/>
          </p:nvPr>
        </p:nvSpPr>
        <p:spPr>
          <a:xfrm>
            <a:off x="548640" y="183898"/>
            <a:ext cx="13510260" cy="873186"/>
          </a:xfrm>
        </p:spPr>
        <p:txBody>
          <a:bodyPr>
            <a:normAutofit/>
          </a:bodyPr>
          <a:lstStyle>
            <a:lvl1pPr>
              <a:defRPr sz="3800" b="1" i="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Click to edit Master title style</a:t>
            </a:r>
          </a:p>
        </p:txBody>
      </p:sp>
      <p:sp>
        <p:nvSpPr>
          <p:cNvPr id="5" name="Picture Placeholder 4">
            <a:extLst>
              <a:ext uri="{FF2B5EF4-FFF2-40B4-BE49-F238E27FC236}">
                <a16:creationId xmlns:a16="http://schemas.microsoft.com/office/drawing/2014/main" id="{E78145AC-79A9-834A-BE03-ED99E1BFF7AC}"/>
              </a:ext>
            </a:extLst>
          </p:cNvPr>
          <p:cNvSpPr>
            <a:spLocks noGrp="1"/>
          </p:cNvSpPr>
          <p:nvPr>
            <p:ph type="pic" sz="quarter" idx="10"/>
          </p:nvPr>
        </p:nvSpPr>
        <p:spPr>
          <a:xfrm>
            <a:off x="548640" y="1645920"/>
            <a:ext cx="13514832" cy="5338152"/>
          </a:xfrm>
          <a:prstGeom prst="rect">
            <a:avLst/>
          </a:prstGeom>
        </p:spPr>
        <p:txBody>
          <a:bodyPr/>
          <a:lstStyle/>
          <a:p>
            <a:endParaRPr lang="en-US"/>
          </a:p>
        </p:txBody>
      </p:sp>
    </p:spTree>
    <p:extLst>
      <p:ext uri="{BB962C8B-B14F-4D97-AF65-F5344CB8AC3E}">
        <p14:creationId xmlns:p14="http://schemas.microsoft.com/office/powerpoint/2010/main" val="3345301845"/>
      </p:ext>
    </p:extLst>
  </p:cSld>
  <p:clrMapOvr>
    <a:overrideClrMapping bg1="dk1" tx1="lt1" bg2="dk2" tx2="lt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Full_Bleed_Image">
    <p:bg>
      <p:bgRef idx="1001">
        <a:schemeClr val="bg2"/>
      </p:bgRef>
    </p:bg>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E78145AC-79A9-834A-BE03-ED99E1BFF7AC}"/>
              </a:ext>
            </a:extLst>
          </p:cNvPr>
          <p:cNvSpPr>
            <a:spLocks noGrp="1"/>
          </p:cNvSpPr>
          <p:nvPr>
            <p:ph type="pic" sz="quarter" idx="10"/>
          </p:nvPr>
        </p:nvSpPr>
        <p:spPr>
          <a:xfrm>
            <a:off x="0" y="1"/>
            <a:ext cx="14630400" cy="8229598"/>
          </a:xfrm>
          <a:prstGeom prst="rect">
            <a:avLst/>
          </a:prstGeom>
        </p:spPr>
        <p:txBody>
          <a:bodyPr/>
          <a:lstStyle/>
          <a:p>
            <a:endParaRPr lang="en-US" dirty="0"/>
          </a:p>
        </p:txBody>
      </p:sp>
      <p:sp>
        <p:nvSpPr>
          <p:cNvPr id="11" name="Title 1"/>
          <p:cNvSpPr>
            <a:spLocks noGrp="1"/>
          </p:cNvSpPr>
          <p:nvPr>
            <p:ph type="title"/>
          </p:nvPr>
        </p:nvSpPr>
        <p:spPr>
          <a:xfrm>
            <a:off x="548640" y="183898"/>
            <a:ext cx="13510260" cy="873186"/>
          </a:xfrm>
        </p:spPr>
        <p:txBody>
          <a:bodyPr>
            <a:normAutofit/>
          </a:bodyPr>
          <a:lstStyle>
            <a:lvl1pPr>
              <a:defRPr sz="380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2243516696"/>
      </p:ext>
    </p:extLst>
  </p:cSld>
  <p:clrMapOvr>
    <a:overrideClrMapping bg1="dk1" tx1="lt1" bg2="dk2" tx2="lt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lor_Logo_Customer_Wall">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48640" y="183898"/>
            <a:ext cx="13510260" cy="872307"/>
          </a:xfrm>
        </p:spPr>
        <p:txBody>
          <a:bodyPr/>
          <a:lstStyle/>
          <a:p>
            <a:r>
              <a:rPr lang="en-US" dirty="0"/>
              <a:t>Click to edit Master title style</a:t>
            </a:r>
          </a:p>
        </p:txBody>
      </p:sp>
      <p:sp>
        <p:nvSpPr>
          <p:cNvPr id="4" name="Rectangle 3">
            <a:extLst>
              <a:ext uri="{FF2B5EF4-FFF2-40B4-BE49-F238E27FC236}">
                <a16:creationId xmlns:a16="http://schemas.microsoft.com/office/drawing/2014/main" id="{1A65E46D-C0D2-7642-AF47-40070CB7653A}"/>
              </a:ext>
            </a:extLst>
          </p:cNvPr>
          <p:cNvSpPr/>
          <p:nvPr userDrawn="1"/>
        </p:nvSpPr>
        <p:spPr>
          <a:xfrm>
            <a:off x="0" y="1645920"/>
            <a:ext cx="14630400" cy="5329645"/>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608" dirty="0"/>
          </a:p>
        </p:txBody>
      </p:sp>
      <p:sp>
        <p:nvSpPr>
          <p:cNvPr id="15" name="Picture Placeholder 2"/>
          <p:cNvSpPr>
            <a:spLocks noGrp="1"/>
          </p:cNvSpPr>
          <p:nvPr>
            <p:ph type="pic" sz="quarter" idx="16"/>
          </p:nvPr>
        </p:nvSpPr>
        <p:spPr>
          <a:xfrm>
            <a:off x="946674" y="2502419"/>
            <a:ext cx="2028989" cy="1518157"/>
          </a:xfrm>
          <a:prstGeom prst="rect">
            <a:avLst/>
          </a:prstGeom>
        </p:spPr>
        <p:txBody>
          <a:bodyPr>
            <a:normAutofit/>
          </a:bodyPr>
          <a:lstStyle>
            <a:lvl1pPr>
              <a:defRPr sz="2240">
                <a:solidFill>
                  <a:schemeClr val="bg1"/>
                </a:solidFill>
              </a:defRPr>
            </a:lvl1pPr>
          </a:lstStyle>
          <a:p>
            <a:r>
              <a:rPr lang="en-US" dirty="0"/>
              <a:t>Drag picture to placeholder or click icon to add</a:t>
            </a:r>
          </a:p>
        </p:txBody>
      </p:sp>
      <p:sp>
        <p:nvSpPr>
          <p:cNvPr id="16" name="Picture Placeholder 2"/>
          <p:cNvSpPr>
            <a:spLocks noGrp="1"/>
          </p:cNvSpPr>
          <p:nvPr>
            <p:ph type="pic" sz="quarter" idx="17"/>
          </p:nvPr>
        </p:nvSpPr>
        <p:spPr>
          <a:xfrm>
            <a:off x="4328298" y="2502419"/>
            <a:ext cx="2028989" cy="1518157"/>
          </a:xfrm>
          <a:prstGeom prst="rect">
            <a:avLst/>
          </a:prstGeom>
        </p:spPr>
        <p:txBody>
          <a:bodyPr>
            <a:normAutofit/>
          </a:bodyPr>
          <a:lstStyle>
            <a:lvl1pPr>
              <a:defRPr sz="2240">
                <a:solidFill>
                  <a:schemeClr val="bg1"/>
                </a:solidFill>
              </a:defRPr>
            </a:lvl1pPr>
          </a:lstStyle>
          <a:p>
            <a:r>
              <a:rPr lang="en-US"/>
              <a:t>Drag picture to placeholder or click icon to add</a:t>
            </a:r>
            <a:endParaRPr lang="en-US" dirty="0"/>
          </a:p>
        </p:txBody>
      </p:sp>
      <p:sp>
        <p:nvSpPr>
          <p:cNvPr id="17" name="Picture Placeholder 2"/>
          <p:cNvSpPr>
            <a:spLocks noGrp="1"/>
          </p:cNvSpPr>
          <p:nvPr>
            <p:ph type="pic" sz="quarter" idx="18"/>
          </p:nvPr>
        </p:nvSpPr>
        <p:spPr>
          <a:xfrm>
            <a:off x="7709922" y="2502419"/>
            <a:ext cx="2028989" cy="1518157"/>
          </a:xfrm>
          <a:prstGeom prst="rect">
            <a:avLst/>
          </a:prstGeom>
        </p:spPr>
        <p:txBody>
          <a:bodyPr>
            <a:normAutofit/>
          </a:bodyPr>
          <a:lstStyle>
            <a:lvl1pPr>
              <a:defRPr sz="2240">
                <a:solidFill>
                  <a:schemeClr val="bg1"/>
                </a:solidFill>
              </a:defRPr>
            </a:lvl1pPr>
          </a:lstStyle>
          <a:p>
            <a:r>
              <a:rPr lang="en-US"/>
              <a:t>Drag picture to placeholder or click icon to add</a:t>
            </a:r>
            <a:endParaRPr lang="en-US" dirty="0"/>
          </a:p>
        </p:txBody>
      </p:sp>
      <p:sp>
        <p:nvSpPr>
          <p:cNvPr id="18" name="Picture Placeholder 2"/>
          <p:cNvSpPr>
            <a:spLocks noGrp="1"/>
          </p:cNvSpPr>
          <p:nvPr>
            <p:ph type="pic" sz="quarter" idx="19"/>
          </p:nvPr>
        </p:nvSpPr>
        <p:spPr>
          <a:xfrm>
            <a:off x="11091547" y="2502419"/>
            <a:ext cx="2028989" cy="1518157"/>
          </a:xfrm>
          <a:prstGeom prst="rect">
            <a:avLst/>
          </a:prstGeom>
        </p:spPr>
        <p:txBody>
          <a:bodyPr>
            <a:normAutofit/>
          </a:bodyPr>
          <a:lstStyle>
            <a:lvl1pPr>
              <a:defRPr sz="2240">
                <a:solidFill>
                  <a:schemeClr val="bg1"/>
                </a:solidFill>
              </a:defRPr>
            </a:lvl1pPr>
          </a:lstStyle>
          <a:p>
            <a:r>
              <a:rPr lang="en-US"/>
              <a:t>Drag picture to placeholder or click icon to add</a:t>
            </a:r>
            <a:endParaRPr lang="en-US" dirty="0"/>
          </a:p>
        </p:txBody>
      </p:sp>
      <p:sp>
        <p:nvSpPr>
          <p:cNvPr id="19" name="Picture Placeholder 2">
            <a:extLst>
              <a:ext uri="{FF2B5EF4-FFF2-40B4-BE49-F238E27FC236}">
                <a16:creationId xmlns:a16="http://schemas.microsoft.com/office/drawing/2014/main" id="{F1543634-A736-BA4B-A10A-31EE0B13FC13}"/>
              </a:ext>
            </a:extLst>
          </p:cNvPr>
          <p:cNvSpPr>
            <a:spLocks noGrp="1"/>
          </p:cNvSpPr>
          <p:nvPr>
            <p:ph type="pic" sz="quarter" idx="20"/>
          </p:nvPr>
        </p:nvSpPr>
        <p:spPr>
          <a:xfrm>
            <a:off x="946674" y="4696978"/>
            <a:ext cx="2028989" cy="1518157"/>
          </a:xfrm>
          <a:prstGeom prst="rect">
            <a:avLst/>
          </a:prstGeom>
        </p:spPr>
        <p:txBody>
          <a:bodyPr>
            <a:normAutofit/>
          </a:bodyPr>
          <a:lstStyle>
            <a:lvl1pPr>
              <a:defRPr sz="2240">
                <a:solidFill>
                  <a:schemeClr val="bg1"/>
                </a:solidFill>
              </a:defRPr>
            </a:lvl1pPr>
          </a:lstStyle>
          <a:p>
            <a:r>
              <a:rPr lang="en-US"/>
              <a:t>Drag picture to placeholder or click icon to add</a:t>
            </a:r>
            <a:endParaRPr lang="en-US" dirty="0"/>
          </a:p>
        </p:txBody>
      </p:sp>
      <p:sp>
        <p:nvSpPr>
          <p:cNvPr id="20" name="Picture Placeholder 2">
            <a:extLst>
              <a:ext uri="{FF2B5EF4-FFF2-40B4-BE49-F238E27FC236}">
                <a16:creationId xmlns:a16="http://schemas.microsoft.com/office/drawing/2014/main" id="{31DBC551-9315-1F45-A672-93EB06007494}"/>
              </a:ext>
            </a:extLst>
          </p:cNvPr>
          <p:cNvSpPr>
            <a:spLocks noGrp="1"/>
          </p:cNvSpPr>
          <p:nvPr>
            <p:ph type="pic" sz="quarter" idx="21"/>
          </p:nvPr>
        </p:nvSpPr>
        <p:spPr>
          <a:xfrm>
            <a:off x="4328298" y="4696978"/>
            <a:ext cx="2028989" cy="1518157"/>
          </a:xfrm>
          <a:prstGeom prst="rect">
            <a:avLst/>
          </a:prstGeom>
        </p:spPr>
        <p:txBody>
          <a:bodyPr>
            <a:normAutofit/>
          </a:bodyPr>
          <a:lstStyle>
            <a:lvl1pPr>
              <a:defRPr sz="2240">
                <a:solidFill>
                  <a:schemeClr val="bg1"/>
                </a:solidFill>
              </a:defRPr>
            </a:lvl1pPr>
          </a:lstStyle>
          <a:p>
            <a:r>
              <a:rPr lang="en-US"/>
              <a:t>Drag picture to placeholder or click icon to add</a:t>
            </a:r>
            <a:endParaRPr lang="en-US" dirty="0"/>
          </a:p>
        </p:txBody>
      </p:sp>
      <p:sp>
        <p:nvSpPr>
          <p:cNvPr id="21" name="Picture Placeholder 2">
            <a:extLst>
              <a:ext uri="{FF2B5EF4-FFF2-40B4-BE49-F238E27FC236}">
                <a16:creationId xmlns:a16="http://schemas.microsoft.com/office/drawing/2014/main" id="{AB66963A-7841-B341-A47C-7BEFE1F8B8CA}"/>
              </a:ext>
            </a:extLst>
          </p:cNvPr>
          <p:cNvSpPr>
            <a:spLocks noGrp="1"/>
          </p:cNvSpPr>
          <p:nvPr>
            <p:ph type="pic" sz="quarter" idx="22"/>
          </p:nvPr>
        </p:nvSpPr>
        <p:spPr>
          <a:xfrm>
            <a:off x="7709922" y="4696978"/>
            <a:ext cx="2028989" cy="1518157"/>
          </a:xfrm>
          <a:prstGeom prst="rect">
            <a:avLst/>
          </a:prstGeom>
        </p:spPr>
        <p:txBody>
          <a:bodyPr>
            <a:normAutofit/>
          </a:bodyPr>
          <a:lstStyle>
            <a:lvl1pPr>
              <a:defRPr sz="2240">
                <a:solidFill>
                  <a:schemeClr val="bg1"/>
                </a:solidFill>
              </a:defRPr>
            </a:lvl1pPr>
          </a:lstStyle>
          <a:p>
            <a:r>
              <a:rPr lang="en-US"/>
              <a:t>Drag picture to placeholder or click icon to add</a:t>
            </a:r>
            <a:endParaRPr lang="en-US" dirty="0"/>
          </a:p>
        </p:txBody>
      </p:sp>
      <p:sp>
        <p:nvSpPr>
          <p:cNvPr id="22" name="Picture Placeholder 2">
            <a:extLst>
              <a:ext uri="{FF2B5EF4-FFF2-40B4-BE49-F238E27FC236}">
                <a16:creationId xmlns:a16="http://schemas.microsoft.com/office/drawing/2014/main" id="{7E808491-1004-3A44-87DD-41D21C9E39C3}"/>
              </a:ext>
            </a:extLst>
          </p:cNvPr>
          <p:cNvSpPr>
            <a:spLocks noGrp="1"/>
          </p:cNvSpPr>
          <p:nvPr>
            <p:ph type="pic" sz="quarter" idx="23"/>
          </p:nvPr>
        </p:nvSpPr>
        <p:spPr>
          <a:xfrm>
            <a:off x="11091547" y="4696978"/>
            <a:ext cx="2028989" cy="1518157"/>
          </a:xfrm>
          <a:prstGeom prst="rect">
            <a:avLst/>
          </a:prstGeom>
        </p:spPr>
        <p:txBody>
          <a:bodyPr>
            <a:normAutofit/>
          </a:bodyPr>
          <a:lstStyle>
            <a:lvl1pPr>
              <a:defRPr sz="2240">
                <a:solidFill>
                  <a:schemeClr val="bg1"/>
                </a:solidFill>
              </a:defRPr>
            </a:lvl1pPr>
          </a:lstStyle>
          <a:p>
            <a:r>
              <a:rPr lang="en-US" dirty="0"/>
              <a:t>Drag picture to placeholder or click icon to add</a:t>
            </a:r>
          </a:p>
        </p:txBody>
      </p:sp>
    </p:spTree>
    <p:extLst>
      <p:ext uri="{BB962C8B-B14F-4D97-AF65-F5344CB8AC3E}">
        <p14:creationId xmlns:p14="http://schemas.microsoft.com/office/powerpoint/2010/main" val="2302505678"/>
      </p:ext>
    </p:extLst>
  </p:cSld>
  <p:clrMapOvr>
    <a:overrideClrMapping bg1="dk1" tx1="lt1" bg2="dk2" tx2="lt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White_Logo_Customer_Wall">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48640" y="183898"/>
            <a:ext cx="13510260" cy="872307"/>
          </a:xfrm>
        </p:spPr>
        <p:txBody>
          <a:bodyPr/>
          <a:lstStyle>
            <a:lvl1pPr>
              <a:defRPr b="1" i="0">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Click to edit Master title style</a:t>
            </a:r>
          </a:p>
        </p:txBody>
      </p:sp>
      <p:sp>
        <p:nvSpPr>
          <p:cNvPr id="9" name="Picture Placeholder 2"/>
          <p:cNvSpPr>
            <a:spLocks noGrp="1"/>
          </p:cNvSpPr>
          <p:nvPr>
            <p:ph type="pic" sz="quarter" idx="20"/>
          </p:nvPr>
        </p:nvSpPr>
        <p:spPr>
          <a:xfrm>
            <a:off x="543902" y="1873467"/>
            <a:ext cx="3078480" cy="1761067"/>
          </a:xfrm>
          <a:prstGeom prst="rect">
            <a:avLst/>
          </a:prstGeom>
        </p:spPr>
        <p:txBody>
          <a:bodyPr>
            <a:normAutofit/>
          </a:bodyPr>
          <a:lstStyle>
            <a:lvl1pPr>
              <a:defRPr sz="2200">
                <a:solidFill>
                  <a:srgbClr val="C2C2C1"/>
                </a:solidFill>
              </a:defRPr>
            </a:lvl1pPr>
          </a:lstStyle>
          <a:p>
            <a:r>
              <a:rPr lang="en-US" dirty="0"/>
              <a:t>Drag picture to placeholder or click icon to add</a:t>
            </a:r>
          </a:p>
        </p:txBody>
      </p:sp>
      <p:sp>
        <p:nvSpPr>
          <p:cNvPr id="10" name="Picture Placeholder 2"/>
          <p:cNvSpPr>
            <a:spLocks noGrp="1"/>
          </p:cNvSpPr>
          <p:nvPr>
            <p:ph type="pic" sz="quarter" idx="21"/>
          </p:nvPr>
        </p:nvSpPr>
        <p:spPr>
          <a:xfrm>
            <a:off x="5566893" y="1873467"/>
            <a:ext cx="3078480" cy="1761067"/>
          </a:xfrm>
          <a:prstGeom prst="rect">
            <a:avLst/>
          </a:prstGeom>
        </p:spPr>
        <p:txBody>
          <a:bodyPr>
            <a:normAutofit/>
          </a:bodyPr>
          <a:lstStyle>
            <a:lvl1pPr>
              <a:defRPr sz="2200">
                <a:solidFill>
                  <a:srgbClr val="C2C2C1"/>
                </a:solidFill>
              </a:defRPr>
            </a:lvl1pPr>
          </a:lstStyle>
          <a:p>
            <a:r>
              <a:rPr lang="en-US"/>
              <a:t>Drag picture to placeholder or click icon to add</a:t>
            </a:r>
            <a:endParaRPr lang="en-US" dirty="0"/>
          </a:p>
        </p:txBody>
      </p:sp>
      <p:sp>
        <p:nvSpPr>
          <p:cNvPr id="11" name="Picture Placeholder 2"/>
          <p:cNvSpPr>
            <a:spLocks noGrp="1"/>
          </p:cNvSpPr>
          <p:nvPr>
            <p:ph type="pic" sz="quarter" idx="22"/>
          </p:nvPr>
        </p:nvSpPr>
        <p:spPr>
          <a:xfrm>
            <a:off x="10599958" y="1873467"/>
            <a:ext cx="3078480" cy="1761067"/>
          </a:xfrm>
          <a:prstGeom prst="rect">
            <a:avLst/>
          </a:prstGeom>
        </p:spPr>
        <p:txBody>
          <a:bodyPr>
            <a:normAutofit/>
          </a:bodyPr>
          <a:lstStyle>
            <a:lvl1pPr>
              <a:defRPr sz="2200">
                <a:solidFill>
                  <a:srgbClr val="C2C2C1"/>
                </a:solidFill>
              </a:defRPr>
            </a:lvl1pPr>
          </a:lstStyle>
          <a:p>
            <a:r>
              <a:rPr lang="en-US"/>
              <a:t>Drag picture to placeholder or click icon to add</a:t>
            </a:r>
            <a:endParaRPr lang="en-US" dirty="0"/>
          </a:p>
        </p:txBody>
      </p:sp>
      <p:sp>
        <p:nvSpPr>
          <p:cNvPr id="12" name="Picture Placeholder 2"/>
          <p:cNvSpPr>
            <a:spLocks noGrp="1"/>
          </p:cNvSpPr>
          <p:nvPr>
            <p:ph type="pic" sz="quarter" idx="23"/>
          </p:nvPr>
        </p:nvSpPr>
        <p:spPr>
          <a:xfrm>
            <a:off x="543902" y="4451796"/>
            <a:ext cx="3078480" cy="1761067"/>
          </a:xfrm>
          <a:prstGeom prst="rect">
            <a:avLst/>
          </a:prstGeom>
        </p:spPr>
        <p:txBody>
          <a:bodyPr>
            <a:normAutofit/>
          </a:bodyPr>
          <a:lstStyle>
            <a:lvl1pPr>
              <a:defRPr sz="2200">
                <a:solidFill>
                  <a:srgbClr val="C2C2C1"/>
                </a:solidFill>
              </a:defRPr>
            </a:lvl1pPr>
          </a:lstStyle>
          <a:p>
            <a:r>
              <a:rPr lang="en-US"/>
              <a:t>Drag picture to placeholder or click icon to add</a:t>
            </a:r>
            <a:endParaRPr lang="en-US" dirty="0"/>
          </a:p>
        </p:txBody>
      </p:sp>
      <p:sp>
        <p:nvSpPr>
          <p:cNvPr id="13" name="Picture Placeholder 2"/>
          <p:cNvSpPr>
            <a:spLocks noGrp="1"/>
          </p:cNvSpPr>
          <p:nvPr>
            <p:ph type="pic" sz="quarter" idx="24"/>
          </p:nvPr>
        </p:nvSpPr>
        <p:spPr>
          <a:xfrm>
            <a:off x="5566893" y="4451796"/>
            <a:ext cx="3078480" cy="1761067"/>
          </a:xfrm>
          <a:prstGeom prst="rect">
            <a:avLst/>
          </a:prstGeom>
        </p:spPr>
        <p:txBody>
          <a:bodyPr>
            <a:normAutofit/>
          </a:bodyPr>
          <a:lstStyle>
            <a:lvl1pPr>
              <a:defRPr sz="2200">
                <a:solidFill>
                  <a:srgbClr val="C2C2C1"/>
                </a:solidFill>
              </a:defRPr>
            </a:lvl1pPr>
          </a:lstStyle>
          <a:p>
            <a:r>
              <a:rPr lang="en-US"/>
              <a:t>Drag picture to placeholder or click icon to add</a:t>
            </a:r>
            <a:endParaRPr lang="en-US" dirty="0"/>
          </a:p>
        </p:txBody>
      </p:sp>
      <p:sp>
        <p:nvSpPr>
          <p:cNvPr id="14" name="Picture Placeholder 2"/>
          <p:cNvSpPr>
            <a:spLocks noGrp="1"/>
          </p:cNvSpPr>
          <p:nvPr>
            <p:ph type="pic" sz="quarter" idx="25"/>
          </p:nvPr>
        </p:nvSpPr>
        <p:spPr>
          <a:xfrm>
            <a:off x="10599958" y="4451796"/>
            <a:ext cx="3078480" cy="1761067"/>
          </a:xfrm>
          <a:prstGeom prst="rect">
            <a:avLst/>
          </a:prstGeom>
        </p:spPr>
        <p:txBody>
          <a:bodyPr>
            <a:normAutofit/>
          </a:bodyPr>
          <a:lstStyle>
            <a:lvl1pPr>
              <a:defRPr sz="2200">
                <a:solidFill>
                  <a:srgbClr val="C2C2C1"/>
                </a:solidFill>
              </a:defRPr>
            </a:lvl1pPr>
          </a:lstStyle>
          <a:p>
            <a:r>
              <a:rPr lang="en-US"/>
              <a:t>Drag picture to placeholder or click icon to add</a:t>
            </a:r>
            <a:endParaRPr lang="en-US" dirty="0"/>
          </a:p>
        </p:txBody>
      </p:sp>
    </p:spTree>
    <p:extLst>
      <p:ext uri="{BB962C8B-B14F-4D97-AF65-F5344CB8AC3E}">
        <p14:creationId xmlns:p14="http://schemas.microsoft.com/office/powerpoint/2010/main" val="3273093039"/>
      </p:ext>
    </p:extLst>
  </p:cSld>
  <p:clrMapOvr>
    <a:overrideClrMapping bg1="dk1" tx1="lt1" bg2="dk2" tx2="lt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ab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48640" y="183898"/>
            <a:ext cx="13510260" cy="873186"/>
          </a:xfrm>
        </p:spPr>
        <p:txBody>
          <a:bodyPr/>
          <a:lstStyle>
            <a:lvl1pPr>
              <a:defRPr b="1" i="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Click to edit Master title style</a:t>
            </a:r>
          </a:p>
        </p:txBody>
      </p:sp>
      <p:sp>
        <p:nvSpPr>
          <p:cNvPr id="4" name="Table Placeholder 3">
            <a:extLst>
              <a:ext uri="{FF2B5EF4-FFF2-40B4-BE49-F238E27FC236}">
                <a16:creationId xmlns:a16="http://schemas.microsoft.com/office/drawing/2014/main" id="{D7DA888D-68DB-9B44-9614-56AAAAE93DF7}"/>
              </a:ext>
            </a:extLst>
          </p:cNvPr>
          <p:cNvSpPr>
            <a:spLocks noGrp="1"/>
          </p:cNvSpPr>
          <p:nvPr>
            <p:ph type="tbl" sz="quarter" idx="10"/>
          </p:nvPr>
        </p:nvSpPr>
        <p:spPr>
          <a:xfrm>
            <a:off x="548640" y="1645920"/>
            <a:ext cx="13510260" cy="5003800"/>
          </a:xfrm>
          <a:prstGeom prst="rect">
            <a:avLst/>
          </a:prstGeom>
        </p:spPr>
        <p:txBody>
          <a:bodyPr/>
          <a:lstStyle/>
          <a:p>
            <a:endParaRPr lang="en-US" dirty="0"/>
          </a:p>
        </p:txBody>
      </p:sp>
    </p:spTree>
    <p:extLst>
      <p:ext uri="{BB962C8B-B14F-4D97-AF65-F5344CB8AC3E}">
        <p14:creationId xmlns:p14="http://schemas.microsoft.com/office/powerpoint/2010/main" val="2636968817"/>
      </p:ext>
    </p:extLst>
  </p:cSld>
  <p:clrMapOvr>
    <a:overrideClrMapping bg1="dk1" tx1="lt1" bg2="dk2" tx2="lt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ar_Char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48639" y="183898"/>
            <a:ext cx="13509463" cy="873186"/>
          </a:xfrm>
        </p:spPr>
        <p:txBody>
          <a:bodyPr/>
          <a:lstStyle>
            <a:lvl1pPr>
              <a:defRPr b="1" i="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Click to edit Master title style</a:t>
            </a:r>
          </a:p>
        </p:txBody>
      </p:sp>
      <p:sp>
        <p:nvSpPr>
          <p:cNvPr id="7" name="Chart Placeholder 5">
            <a:extLst>
              <a:ext uri="{FF2B5EF4-FFF2-40B4-BE49-F238E27FC236}">
                <a16:creationId xmlns:a16="http://schemas.microsoft.com/office/drawing/2014/main" id="{B3C77AD1-4897-A546-B977-5EB6406DD175}"/>
              </a:ext>
            </a:extLst>
          </p:cNvPr>
          <p:cNvSpPr>
            <a:spLocks noGrp="1"/>
          </p:cNvSpPr>
          <p:nvPr>
            <p:ph type="chart" sz="quarter" idx="10"/>
          </p:nvPr>
        </p:nvSpPr>
        <p:spPr>
          <a:xfrm>
            <a:off x="548640" y="1645920"/>
            <a:ext cx="13510260" cy="5445760"/>
          </a:xfrm>
          <a:prstGeom prst="rect">
            <a:avLst/>
          </a:prstGeom>
        </p:spPr>
        <p:txBody>
          <a:bodyPr/>
          <a:lstStyle/>
          <a:p>
            <a:endParaRPr lang="en-US" dirty="0"/>
          </a:p>
        </p:txBody>
      </p:sp>
    </p:spTree>
    <p:extLst>
      <p:ext uri="{BB962C8B-B14F-4D97-AF65-F5344CB8AC3E}">
        <p14:creationId xmlns:p14="http://schemas.microsoft.com/office/powerpoint/2010/main" val="1547361944"/>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ie_Char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48639" y="183898"/>
            <a:ext cx="13509463" cy="872307"/>
          </a:xfrm>
        </p:spPr>
        <p:txBody>
          <a:bodyPr/>
          <a:lstStyle>
            <a:lvl1pPr>
              <a:defRPr b="1" i="0">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Click to edit Master title style</a:t>
            </a:r>
          </a:p>
        </p:txBody>
      </p:sp>
      <p:sp>
        <p:nvSpPr>
          <p:cNvPr id="6" name="Chart Placeholder 5">
            <a:extLst>
              <a:ext uri="{FF2B5EF4-FFF2-40B4-BE49-F238E27FC236}">
                <a16:creationId xmlns:a16="http://schemas.microsoft.com/office/drawing/2014/main" id="{A878172D-692F-8A47-81EA-89C129774DB9}"/>
              </a:ext>
            </a:extLst>
          </p:cNvPr>
          <p:cNvSpPr>
            <a:spLocks noGrp="1"/>
          </p:cNvSpPr>
          <p:nvPr>
            <p:ph type="chart" sz="quarter" idx="10"/>
          </p:nvPr>
        </p:nvSpPr>
        <p:spPr>
          <a:xfrm>
            <a:off x="548640" y="1645920"/>
            <a:ext cx="13510260" cy="5445760"/>
          </a:xfrm>
          <a:prstGeom prst="rect">
            <a:avLst/>
          </a:prstGeom>
        </p:spPr>
        <p:txBody>
          <a:bodyPr/>
          <a:lstStyle/>
          <a:p>
            <a:endParaRPr lang="en-US" dirty="0"/>
          </a:p>
        </p:txBody>
      </p:sp>
    </p:spTree>
    <p:extLst>
      <p:ext uri="{BB962C8B-B14F-4D97-AF65-F5344CB8AC3E}">
        <p14:creationId xmlns:p14="http://schemas.microsoft.com/office/powerpoint/2010/main" val="467069072"/>
      </p:ext>
    </p:extLst>
  </p:cSld>
  <p:clrMapOvr>
    <a:overrideClrMapping bg1="dk1" tx1="lt1" bg2="dk2" tx2="lt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Line_Char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48639" y="183898"/>
            <a:ext cx="13509463" cy="872307"/>
          </a:xfrm>
        </p:spPr>
        <p:txBody>
          <a:bodyPr/>
          <a:lstStyle>
            <a:lvl1pPr>
              <a:defRPr b="1" i="0">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Click to edit Master title style</a:t>
            </a:r>
          </a:p>
        </p:txBody>
      </p:sp>
      <p:sp>
        <p:nvSpPr>
          <p:cNvPr id="5" name="Chart Placeholder 5">
            <a:extLst>
              <a:ext uri="{FF2B5EF4-FFF2-40B4-BE49-F238E27FC236}">
                <a16:creationId xmlns:a16="http://schemas.microsoft.com/office/drawing/2014/main" id="{08142378-5C5C-8B40-AD27-B9BE74F6EA71}"/>
              </a:ext>
            </a:extLst>
          </p:cNvPr>
          <p:cNvSpPr>
            <a:spLocks noGrp="1"/>
          </p:cNvSpPr>
          <p:nvPr>
            <p:ph type="chart" sz="quarter" idx="10"/>
          </p:nvPr>
        </p:nvSpPr>
        <p:spPr>
          <a:xfrm>
            <a:off x="548640" y="1645920"/>
            <a:ext cx="13510260" cy="5445760"/>
          </a:xfrm>
          <a:prstGeom prst="rect">
            <a:avLst/>
          </a:prstGeom>
        </p:spPr>
        <p:txBody>
          <a:bodyPr/>
          <a:lstStyle/>
          <a:p>
            <a:endParaRPr lang="en-US" dirty="0"/>
          </a:p>
        </p:txBody>
      </p:sp>
    </p:spTree>
    <p:extLst>
      <p:ext uri="{BB962C8B-B14F-4D97-AF65-F5344CB8AC3E}">
        <p14:creationId xmlns:p14="http://schemas.microsoft.com/office/powerpoint/2010/main" val="3083304637"/>
      </p:ext>
    </p:extLst>
  </p:cSld>
  <p:clrMapOvr>
    <a:overrideClrMapping bg1="dk1" tx1="lt1" bg2="dk2" tx2="lt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Divider_Slide_and_Subtitle">
    <p:bg>
      <p:bgRef idx="1001">
        <a:schemeClr val="bg2"/>
      </p:bgRef>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1BB08B99-C266-CB41-AD06-12C934901626}"/>
              </a:ext>
            </a:extLst>
          </p:cNvPr>
          <p:cNvPicPr>
            <a:picLocks noChangeAspect="1"/>
          </p:cNvPicPr>
          <p:nvPr userDrawn="1"/>
        </p:nvPicPr>
        <p:blipFill>
          <a:blip r:embed="rId2"/>
          <a:srcRect/>
          <a:stretch/>
        </p:blipFill>
        <p:spPr>
          <a:xfrm>
            <a:off x="0" y="0"/>
            <a:ext cx="14630400" cy="8229600"/>
          </a:xfrm>
          <a:prstGeom prst="rect">
            <a:avLst/>
          </a:prstGeom>
        </p:spPr>
      </p:pic>
      <p:sp>
        <p:nvSpPr>
          <p:cNvPr id="2" name="Title 1"/>
          <p:cNvSpPr>
            <a:spLocks noGrp="1"/>
          </p:cNvSpPr>
          <p:nvPr>
            <p:ph type="title" hasCustomPrompt="1"/>
          </p:nvPr>
        </p:nvSpPr>
        <p:spPr>
          <a:xfrm>
            <a:off x="548640" y="3108960"/>
            <a:ext cx="12435840" cy="1488168"/>
          </a:xfrm>
        </p:spPr>
        <p:txBody>
          <a:bodyPr anchor="ctr">
            <a:noAutofit/>
          </a:bodyPr>
          <a:lstStyle>
            <a:lvl1pPr algn="l">
              <a:defRPr sz="9600" b="1" cap="none">
                <a:solidFill>
                  <a:schemeClr val="tx1"/>
                </a:solidFill>
              </a:defRPr>
            </a:lvl1pPr>
          </a:lstStyle>
          <a:p>
            <a:r>
              <a:rPr lang="en-US" dirty="0"/>
              <a:t>Q&amp;A</a:t>
            </a:r>
          </a:p>
        </p:txBody>
      </p:sp>
      <p:sp>
        <p:nvSpPr>
          <p:cNvPr id="7" name="Text Placeholder 6">
            <a:extLst>
              <a:ext uri="{FF2B5EF4-FFF2-40B4-BE49-F238E27FC236}">
                <a16:creationId xmlns:a16="http://schemas.microsoft.com/office/drawing/2014/main" id="{A9C2E74A-1C76-BA45-B688-EBC1722762EA}"/>
              </a:ext>
            </a:extLst>
          </p:cNvPr>
          <p:cNvSpPr>
            <a:spLocks noGrp="1"/>
          </p:cNvSpPr>
          <p:nvPr>
            <p:ph type="body" sz="quarter" idx="10"/>
          </p:nvPr>
        </p:nvSpPr>
        <p:spPr>
          <a:xfrm>
            <a:off x="548640" y="4752341"/>
            <a:ext cx="8219440" cy="783078"/>
          </a:xfrm>
          <a:prstGeom prst="rect">
            <a:avLst/>
          </a:prstGeom>
        </p:spPr>
        <p:txBody>
          <a:bodyPr/>
          <a:lstStyle>
            <a:lvl1pPr>
              <a:defRPr sz="2900"/>
            </a:lvl1pPr>
            <a:lvl2pPr marL="731520" indent="0">
              <a:buNone/>
              <a:defRPr/>
            </a:lvl2pPr>
          </a:lstStyle>
          <a:p>
            <a:pPr lvl="0"/>
            <a:r>
              <a:rPr lang="en-US" dirty="0"/>
              <a:t>Edit Master text styles</a:t>
            </a:r>
          </a:p>
        </p:txBody>
      </p:sp>
      <p:pic>
        <p:nvPicPr>
          <p:cNvPr id="5" name="Picture 4">
            <a:extLst>
              <a:ext uri="{FF2B5EF4-FFF2-40B4-BE49-F238E27FC236}">
                <a16:creationId xmlns:a16="http://schemas.microsoft.com/office/drawing/2014/main" id="{EA1CB315-EA7C-8547-8BE6-AB87B5DD5FFB}"/>
              </a:ext>
            </a:extLst>
          </p:cNvPr>
          <p:cNvPicPr>
            <a:picLocks noChangeAspect="1"/>
          </p:cNvPicPr>
          <p:nvPr userDrawn="1"/>
        </p:nvPicPr>
        <p:blipFill>
          <a:blip r:embed="rId3"/>
          <a:stretch>
            <a:fillRect/>
          </a:stretch>
        </p:blipFill>
        <p:spPr>
          <a:xfrm>
            <a:off x="12565728" y="7531058"/>
            <a:ext cx="1493077" cy="420624"/>
          </a:xfrm>
          <a:prstGeom prst="rect">
            <a:avLst/>
          </a:prstGeom>
        </p:spPr>
      </p:pic>
    </p:spTree>
    <p:extLst>
      <p:ext uri="{BB962C8B-B14F-4D97-AF65-F5344CB8AC3E}">
        <p14:creationId xmlns:p14="http://schemas.microsoft.com/office/powerpoint/2010/main" val="3414820308"/>
      </p:ext>
    </p:extLst>
  </p:cSld>
  <p:clrMapOvr>
    <a:overrideClrMapping bg1="dk1" tx1="lt1" bg2="dk2" tx2="lt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Divider_Slide_and_Subtitl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D340E26-B0F6-0540-8F51-9CF877A48E26}"/>
              </a:ext>
            </a:extLst>
          </p:cNvPr>
          <p:cNvSpPr/>
          <p:nvPr userDrawn="1"/>
        </p:nvSpPr>
        <p:spPr>
          <a:xfrm>
            <a:off x="12984480" y="7351776"/>
            <a:ext cx="1328928" cy="682752"/>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548640" y="3108960"/>
            <a:ext cx="12435840" cy="1488168"/>
          </a:xfrm>
        </p:spPr>
        <p:txBody>
          <a:bodyPr anchor="ctr">
            <a:noAutofit/>
          </a:bodyPr>
          <a:lstStyle>
            <a:lvl1pPr algn="l">
              <a:defRPr sz="6400" b="1" i="0" cap="none">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Thank you!</a:t>
            </a:r>
          </a:p>
        </p:txBody>
      </p:sp>
      <p:sp>
        <p:nvSpPr>
          <p:cNvPr id="7" name="Text Placeholder 6">
            <a:extLst>
              <a:ext uri="{FF2B5EF4-FFF2-40B4-BE49-F238E27FC236}">
                <a16:creationId xmlns:a16="http://schemas.microsoft.com/office/drawing/2014/main" id="{A9C2E74A-1C76-BA45-B688-EBC1722762EA}"/>
              </a:ext>
            </a:extLst>
          </p:cNvPr>
          <p:cNvSpPr>
            <a:spLocks noGrp="1"/>
          </p:cNvSpPr>
          <p:nvPr>
            <p:ph type="body" sz="quarter" idx="10"/>
          </p:nvPr>
        </p:nvSpPr>
        <p:spPr>
          <a:xfrm>
            <a:off x="548640" y="4752341"/>
            <a:ext cx="8219440" cy="783078"/>
          </a:xfrm>
          <a:prstGeom prst="rect">
            <a:avLst/>
          </a:prstGeom>
        </p:spPr>
        <p:txBody>
          <a:bodyPr/>
          <a:lstStyle>
            <a:lvl1pPr>
              <a:defRPr sz="2900"/>
            </a:lvl1pPr>
            <a:lvl2pPr marL="731520" indent="0">
              <a:buNone/>
              <a:defRPr/>
            </a:lvl2pPr>
          </a:lstStyle>
          <a:p>
            <a:pPr lvl="0"/>
            <a:r>
              <a:rPr lang="en-US" dirty="0"/>
              <a:t>Edit Master text styles</a:t>
            </a:r>
          </a:p>
        </p:txBody>
      </p:sp>
      <p:pic>
        <p:nvPicPr>
          <p:cNvPr id="5" name="Picture 4">
            <a:extLst>
              <a:ext uri="{FF2B5EF4-FFF2-40B4-BE49-F238E27FC236}">
                <a16:creationId xmlns:a16="http://schemas.microsoft.com/office/drawing/2014/main" id="{5B69008D-B32B-6543-BFC2-D908D36396FB}"/>
              </a:ext>
            </a:extLst>
          </p:cNvPr>
          <p:cNvPicPr>
            <a:picLocks noChangeAspect="1"/>
          </p:cNvPicPr>
          <p:nvPr userDrawn="1"/>
        </p:nvPicPr>
        <p:blipFill>
          <a:blip r:embed="rId2"/>
          <a:srcRect/>
          <a:stretch/>
        </p:blipFill>
        <p:spPr>
          <a:xfrm>
            <a:off x="0" y="0"/>
            <a:ext cx="14630400" cy="8229600"/>
          </a:xfrm>
          <a:prstGeom prst="rect">
            <a:avLst/>
          </a:prstGeom>
        </p:spPr>
      </p:pic>
      <p:pic>
        <p:nvPicPr>
          <p:cNvPr id="8" name="Picture 7">
            <a:extLst>
              <a:ext uri="{FF2B5EF4-FFF2-40B4-BE49-F238E27FC236}">
                <a16:creationId xmlns:a16="http://schemas.microsoft.com/office/drawing/2014/main" id="{E6089694-61B4-6E41-AA1D-76CFD023B2B1}"/>
              </a:ext>
            </a:extLst>
          </p:cNvPr>
          <p:cNvPicPr>
            <a:picLocks noChangeAspect="1"/>
          </p:cNvPicPr>
          <p:nvPr userDrawn="1"/>
        </p:nvPicPr>
        <p:blipFill>
          <a:blip r:embed="rId3"/>
          <a:stretch>
            <a:fillRect/>
          </a:stretch>
        </p:blipFill>
        <p:spPr>
          <a:xfrm>
            <a:off x="548640" y="726156"/>
            <a:ext cx="2888779" cy="813816"/>
          </a:xfrm>
          <a:prstGeom prst="rect">
            <a:avLst/>
          </a:prstGeom>
        </p:spPr>
      </p:pic>
    </p:spTree>
    <p:extLst>
      <p:ext uri="{BB962C8B-B14F-4D97-AF65-F5344CB8AC3E}">
        <p14:creationId xmlns:p14="http://schemas.microsoft.com/office/powerpoint/2010/main" val="3192394863"/>
      </p:ext>
    </p:extLst>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able_of_Contents">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720CA0-5CE7-1A4B-ACE6-C7A15B82CC8C}"/>
              </a:ext>
            </a:extLst>
          </p:cNvPr>
          <p:cNvSpPr>
            <a:spLocks noGrp="1"/>
          </p:cNvSpPr>
          <p:nvPr>
            <p:ph type="title"/>
          </p:nvPr>
        </p:nvSpPr>
        <p:spPr>
          <a:xfrm>
            <a:off x="548640" y="183898"/>
            <a:ext cx="13510260" cy="993392"/>
          </a:xfrm>
        </p:spPr>
        <p:txBody>
          <a:bodyPr/>
          <a:lstStyle>
            <a:lvl1pPr>
              <a:defRPr b="1" i="0">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Click to edit Master title style</a:t>
            </a:r>
          </a:p>
        </p:txBody>
      </p:sp>
      <p:sp>
        <p:nvSpPr>
          <p:cNvPr id="5" name="Text Placeholder 4">
            <a:extLst>
              <a:ext uri="{FF2B5EF4-FFF2-40B4-BE49-F238E27FC236}">
                <a16:creationId xmlns:a16="http://schemas.microsoft.com/office/drawing/2014/main" id="{F7710D4E-8635-D746-9FE7-1EE20F49E45F}"/>
              </a:ext>
            </a:extLst>
          </p:cNvPr>
          <p:cNvSpPr>
            <a:spLocks noGrp="1"/>
          </p:cNvSpPr>
          <p:nvPr>
            <p:ph type="body" sz="quarter" idx="10"/>
          </p:nvPr>
        </p:nvSpPr>
        <p:spPr>
          <a:xfrm>
            <a:off x="548640" y="1645920"/>
            <a:ext cx="13510260" cy="4686301"/>
          </a:xfrm>
          <a:prstGeom prst="rect">
            <a:avLst/>
          </a:prstGeom>
        </p:spPr>
        <p:txBody>
          <a:bodyPr/>
          <a:lstStyle>
            <a:lvl5pPr>
              <a:defRPr sz="19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93486515"/>
      </p:ext>
    </p:extLst>
  </p:cSld>
  <p:clrMapOvr>
    <a:overrideClrMapping bg1="dk1" tx1="lt1" bg2="dk2" tx2="lt2" accent1="accent1" accent2="accent2" accent3="accent3" accent4="accent4" accent5="accent5" accent6="accent6" hlink="hlink" folHlink="folHlink"/>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Blank_Pag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2647E4-E7F7-9646-880C-2CDC95018CBE}"/>
              </a:ext>
            </a:extLst>
          </p:cNvPr>
          <p:cNvSpPr>
            <a:spLocks noGrp="1"/>
          </p:cNvSpPr>
          <p:nvPr>
            <p:ph type="title"/>
          </p:nvPr>
        </p:nvSpPr>
        <p:spPr>
          <a:xfrm>
            <a:off x="548639" y="183898"/>
            <a:ext cx="13514832" cy="904122"/>
          </a:xfrm>
        </p:spPr>
        <p:txBody>
          <a:bodyPr/>
          <a:lstStyle>
            <a:lvl1pPr>
              <a:defRPr>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Click to edit Master title style</a:t>
            </a:r>
          </a:p>
        </p:txBody>
      </p:sp>
      <p:sp>
        <p:nvSpPr>
          <p:cNvPr id="4" name="TextBox 3">
            <a:extLst>
              <a:ext uri="{FF2B5EF4-FFF2-40B4-BE49-F238E27FC236}">
                <a16:creationId xmlns:a16="http://schemas.microsoft.com/office/drawing/2014/main" id="{C680CA43-5C49-A347-BAC4-268F3B7F1BC4}"/>
              </a:ext>
            </a:extLst>
          </p:cNvPr>
          <p:cNvSpPr txBox="1"/>
          <p:nvPr userDrawn="1"/>
        </p:nvSpPr>
        <p:spPr>
          <a:xfrm>
            <a:off x="538863" y="7683901"/>
            <a:ext cx="7115490" cy="172355"/>
          </a:xfrm>
          <a:prstGeom prst="rect">
            <a:avLst/>
          </a:prstGeom>
          <a:noFill/>
        </p:spPr>
        <p:txBody>
          <a:bodyPr wrap="square" lIns="0" tIns="0" rIns="0" bIns="0" rtlCol="0">
            <a:spAutoFit/>
          </a:bodyPr>
          <a:lstStyle/>
          <a:p>
            <a:pPr marL="0" marR="0" indent="0" algn="l" defTabSz="731520" rtl="0" eaLnBrk="1" fontAlgn="auto" latinLnBrk="0" hangingPunct="1">
              <a:lnSpc>
                <a:spcPct val="100000"/>
              </a:lnSpc>
              <a:spcBef>
                <a:spcPts val="0"/>
              </a:spcBef>
              <a:spcAft>
                <a:spcPts val="0"/>
              </a:spcAft>
              <a:buClrTx/>
              <a:buSzTx/>
              <a:buFontTx/>
              <a:buNone/>
              <a:tabLst/>
              <a:defRPr/>
            </a:pPr>
            <a:r>
              <a:rPr lang="en-US" sz="1120" b="0" i="0"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 2021, Amazon Web Services, Inc. or its Affiliates. </a:t>
            </a:r>
          </a:p>
        </p:txBody>
      </p:sp>
      <p:pic>
        <p:nvPicPr>
          <p:cNvPr id="6" name="Picture 5">
            <a:extLst>
              <a:ext uri="{FF2B5EF4-FFF2-40B4-BE49-F238E27FC236}">
                <a16:creationId xmlns:a16="http://schemas.microsoft.com/office/drawing/2014/main" id="{D4C6BDD9-3457-3649-BABC-2BE1BB7CBBBE}"/>
              </a:ext>
            </a:extLst>
          </p:cNvPr>
          <p:cNvPicPr>
            <a:picLocks noChangeAspect="1"/>
          </p:cNvPicPr>
          <p:nvPr userDrawn="1"/>
        </p:nvPicPr>
        <p:blipFill>
          <a:blip r:embed="rId2"/>
          <a:stretch>
            <a:fillRect/>
          </a:stretch>
        </p:blipFill>
        <p:spPr>
          <a:xfrm>
            <a:off x="12565728" y="7531058"/>
            <a:ext cx="1493077" cy="420624"/>
          </a:xfrm>
          <a:prstGeom prst="rect">
            <a:avLst/>
          </a:prstGeom>
        </p:spPr>
      </p:pic>
    </p:spTree>
    <p:extLst>
      <p:ext uri="{BB962C8B-B14F-4D97-AF65-F5344CB8AC3E}">
        <p14:creationId xmlns:p14="http://schemas.microsoft.com/office/powerpoint/2010/main" val="2381838818"/>
      </p:ext>
    </p:extLst>
  </p:cSld>
  <p:clrMapOvr>
    <a:overrideClrMapping bg1="dk1" tx1="lt1" bg2="dk2" tx2="lt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_Table_of_Contents">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48640" y="183898"/>
            <a:ext cx="13514832" cy="873186"/>
          </a:xfrm>
        </p:spPr>
        <p:txBody>
          <a:bodyPr/>
          <a:lstStyle>
            <a:lvl1pPr>
              <a:defRPr>
                <a:solidFill>
                  <a:schemeClr val="tx2"/>
                </a:solidFill>
              </a:defRPr>
            </a:lvl1pPr>
          </a:lstStyle>
          <a:p>
            <a:r>
              <a:rPr lang="en-US" dirty="0"/>
              <a:t>Click to edit Master title style</a:t>
            </a:r>
          </a:p>
        </p:txBody>
      </p:sp>
      <p:sp>
        <p:nvSpPr>
          <p:cNvPr id="3" name="Content Placeholder 2"/>
          <p:cNvSpPr>
            <a:spLocks noGrp="1"/>
          </p:cNvSpPr>
          <p:nvPr>
            <p:ph idx="1"/>
          </p:nvPr>
        </p:nvSpPr>
        <p:spPr>
          <a:xfrm>
            <a:off x="544947" y="1645920"/>
            <a:ext cx="13514832" cy="5686282"/>
          </a:xfrm>
          <a:prstGeom prst="rect">
            <a:avLst/>
          </a:prstGeom>
        </p:spPr>
        <p:txBody>
          <a:bodyPr/>
          <a:lstStyle>
            <a:lvl1pPr marL="0" indent="0">
              <a:buNone/>
              <a:defRPr>
                <a:solidFill>
                  <a:schemeClr val="tx2"/>
                </a:solidFill>
              </a:defRPr>
            </a:lvl1pPr>
            <a:lvl2pPr marL="1188720" indent="-457200">
              <a:buFont typeface="Arial"/>
              <a:buChar char="•"/>
              <a:defRPr>
                <a:solidFill>
                  <a:schemeClr val="tx2"/>
                </a:solidFill>
              </a:defRPr>
            </a:lvl2pPr>
            <a:lvl3pPr marL="1828800" indent="-365760">
              <a:buFont typeface="Arial"/>
              <a:buChar char="•"/>
              <a:defRPr>
                <a:solidFill>
                  <a:schemeClr val="tx2"/>
                </a:solidFill>
              </a:defRPr>
            </a:lvl3pPr>
            <a:lvl4pPr>
              <a:defRPr>
                <a:solidFill>
                  <a:schemeClr val="tx2"/>
                </a:solidFill>
              </a:defRPr>
            </a:lvl4pPr>
            <a:lvl5pPr>
              <a:defRPr>
                <a:solidFill>
                  <a:schemeClr val="tx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79559696"/>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How_to_Use">
    <p:bg>
      <p:bgRef idx="1001">
        <a:schemeClr val="bg2"/>
      </p:bgRef>
    </p:bg>
    <p:spTree>
      <p:nvGrpSpPr>
        <p:cNvPr id="1" name=""/>
        <p:cNvGrpSpPr/>
        <p:nvPr/>
      </p:nvGrpSpPr>
      <p:grpSpPr>
        <a:xfrm>
          <a:off x="0" y="0"/>
          <a:ext cx="0" cy="0"/>
          <a:chOff x="0" y="0"/>
          <a:chExt cx="0" cy="0"/>
        </a:xfrm>
      </p:grpSpPr>
      <p:sp>
        <p:nvSpPr>
          <p:cNvPr id="4" name="TextBox 3"/>
          <p:cNvSpPr txBox="1"/>
          <p:nvPr userDrawn="1"/>
        </p:nvSpPr>
        <p:spPr>
          <a:xfrm>
            <a:off x="4516341" y="-4548146"/>
            <a:ext cx="184731" cy="801438"/>
          </a:xfrm>
          <a:prstGeom prst="rect">
            <a:avLst/>
          </a:prstGeom>
          <a:noFill/>
        </p:spPr>
        <p:txBody>
          <a:bodyPr wrap="none" rtlCol="0">
            <a:spAutoFit/>
          </a:bodyPr>
          <a:lstStyle/>
          <a:p>
            <a:endParaRPr lang="en-US" sz="4608" dirty="0"/>
          </a:p>
        </p:txBody>
      </p:sp>
      <p:sp>
        <p:nvSpPr>
          <p:cNvPr id="2" name="Rectangle 1">
            <a:extLst>
              <a:ext uri="{FF2B5EF4-FFF2-40B4-BE49-F238E27FC236}">
                <a16:creationId xmlns:a16="http://schemas.microsoft.com/office/drawing/2014/main" id="{4D133B37-BB08-4347-B71D-D01F225ECB4D}"/>
              </a:ext>
            </a:extLst>
          </p:cNvPr>
          <p:cNvSpPr/>
          <p:nvPr userDrawn="1"/>
        </p:nvSpPr>
        <p:spPr>
          <a:xfrm>
            <a:off x="0" y="0"/>
            <a:ext cx="14630400" cy="82296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TextBox 5"/>
          <p:cNvSpPr txBox="1"/>
          <p:nvPr userDrawn="1"/>
        </p:nvSpPr>
        <p:spPr>
          <a:xfrm>
            <a:off x="11897959" y="9767944"/>
            <a:ext cx="184731" cy="801438"/>
          </a:xfrm>
          <a:prstGeom prst="rect">
            <a:avLst/>
          </a:prstGeom>
          <a:noFill/>
        </p:spPr>
        <p:txBody>
          <a:bodyPr wrap="none" rtlCol="0">
            <a:spAutoFit/>
          </a:bodyPr>
          <a:lstStyle/>
          <a:p>
            <a:endParaRPr lang="en-US" sz="4608"/>
          </a:p>
        </p:txBody>
      </p:sp>
      <p:sp>
        <p:nvSpPr>
          <p:cNvPr id="9" name="TextBox 8">
            <a:extLst>
              <a:ext uri="{FF2B5EF4-FFF2-40B4-BE49-F238E27FC236}">
                <a16:creationId xmlns:a16="http://schemas.microsoft.com/office/drawing/2014/main" id="{1B954A5E-A2DC-9041-9311-DBC4F345DE43}"/>
              </a:ext>
            </a:extLst>
          </p:cNvPr>
          <p:cNvSpPr txBox="1"/>
          <p:nvPr userDrawn="1"/>
        </p:nvSpPr>
        <p:spPr>
          <a:xfrm>
            <a:off x="538863" y="7683901"/>
            <a:ext cx="7115490" cy="172355"/>
          </a:xfrm>
          <a:prstGeom prst="rect">
            <a:avLst/>
          </a:prstGeom>
          <a:noFill/>
        </p:spPr>
        <p:txBody>
          <a:bodyPr wrap="square" lIns="0" tIns="0" rIns="0" bIns="0" rtlCol="0">
            <a:spAutoFit/>
          </a:bodyPr>
          <a:lstStyle/>
          <a:p>
            <a:pPr marL="0" marR="0" indent="0" algn="l" defTabSz="731520" rtl="0" eaLnBrk="1" fontAlgn="auto" latinLnBrk="0" hangingPunct="1">
              <a:lnSpc>
                <a:spcPct val="100000"/>
              </a:lnSpc>
              <a:spcBef>
                <a:spcPts val="0"/>
              </a:spcBef>
              <a:spcAft>
                <a:spcPts val="0"/>
              </a:spcAft>
              <a:buClrTx/>
              <a:buSzTx/>
              <a:buFontTx/>
              <a:buNone/>
              <a:tabLst/>
              <a:defRPr/>
            </a:pPr>
            <a:r>
              <a:rPr lang="en-US" sz="1120" b="0" i="0"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 2021, Amazon Web Services, Inc. or its Affiliates. </a:t>
            </a:r>
          </a:p>
        </p:txBody>
      </p:sp>
      <p:pic>
        <p:nvPicPr>
          <p:cNvPr id="7" name="Picture 6">
            <a:extLst>
              <a:ext uri="{FF2B5EF4-FFF2-40B4-BE49-F238E27FC236}">
                <a16:creationId xmlns:a16="http://schemas.microsoft.com/office/drawing/2014/main" id="{BF618416-8FF4-644B-A48C-DF3E2DC36CC5}"/>
              </a:ext>
            </a:extLst>
          </p:cNvPr>
          <p:cNvPicPr>
            <a:picLocks noChangeAspect="1"/>
          </p:cNvPicPr>
          <p:nvPr userDrawn="1"/>
        </p:nvPicPr>
        <p:blipFill>
          <a:blip r:embed="rId2"/>
          <a:stretch>
            <a:fillRect/>
          </a:stretch>
        </p:blipFill>
        <p:spPr>
          <a:xfrm>
            <a:off x="12565728" y="7531058"/>
            <a:ext cx="1493077" cy="420624"/>
          </a:xfrm>
          <a:prstGeom prst="rect">
            <a:avLst/>
          </a:prstGeom>
        </p:spPr>
      </p:pic>
    </p:spTree>
    <p:extLst>
      <p:ext uri="{BB962C8B-B14F-4D97-AF65-F5344CB8AC3E}">
        <p14:creationId xmlns:p14="http://schemas.microsoft.com/office/powerpoint/2010/main" val="4266760747"/>
      </p:ext>
    </p:extLst>
  </p:cSld>
  <p:clrMapOvr>
    <a:overrideClrMapping bg1="dk1" tx1="lt1" bg2="dk2" tx2="lt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itle_Only">
    <p:spTree>
      <p:nvGrpSpPr>
        <p:cNvPr id="1" name=""/>
        <p:cNvGrpSpPr/>
        <p:nvPr/>
      </p:nvGrpSpPr>
      <p:grpSpPr>
        <a:xfrm>
          <a:off x="0" y="0"/>
          <a:ext cx="0" cy="0"/>
          <a:chOff x="0" y="0"/>
          <a:chExt cx="0" cy="0"/>
        </a:xfrm>
      </p:grpSpPr>
      <p:sp>
        <p:nvSpPr>
          <p:cNvPr id="2" name="Title 1"/>
          <p:cNvSpPr>
            <a:spLocks noGrp="1"/>
          </p:cNvSpPr>
          <p:nvPr>
            <p:ph type="title"/>
          </p:nvPr>
        </p:nvSpPr>
        <p:spPr/>
        <p:txBody>
          <a:bodyPr lIns="182880" tIns="146304" rIns="182880" bIns="146304"/>
          <a:lstStyle/>
          <a:p>
            <a:r>
              <a:rPr lang="en-US"/>
              <a:t>Click to edit Master title style</a:t>
            </a:r>
            <a:endParaRPr lang="en-US" dirty="0"/>
          </a:p>
        </p:txBody>
      </p:sp>
    </p:spTree>
    <p:extLst>
      <p:ext uri="{BB962C8B-B14F-4D97-AF65-F5344CB8AC3E}">
        <p14:creationId xmlns:p14="http://schemas.microsoft.com/office/powerpoint/2010/main" val="505094332"/>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Title_and_Bulleted_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0ACC7F-A1B5-49B5-821A-D9FB8D49F7B5}"/>
              </a:ext>
            </a:extLst>
          </p:cNvPr>
          <p:cNvSpPr>
            <a:spLocks noGrp="1"/>
          </p:cNvSpPr>
          <p:nvPr>
            <p:ph type="title"/>
          </p:nvPr>
        </p:nvSpPr>
        <p:spPr/>
        <p:txBody>
          <a:bodyPr vert="horz" wrap="square" lIns="182880" tIns="146304" rIns="182880" bIns="146304" rtlCol="0" anchor="t">
            <a:noAutofit/>
          </a:bodyPr>
          <a:lstStyle>
            <a:lvl1pPr>
              <a:defRPr lang="en-US"/>
            </a:lvl1pPr>
          </a:lstStyle>
          <a:p>
            <a:pPr lvl="0"/>
            <a:r>
              <a:rPr lang="en-US"/>
              <a:t>Click to edit Master title style</a:t>
            </a:r>
            <a:endParaRPr lang="en-US" dirty="0"/>
          </a:p>
        </p:txBody>
      </p:sp>
      <p:sp>
        <p:nvSpPr>
          <p:cNvPr id="3" name="Text Placeholder 3">
            <a:extLst>
              <a:ext uri="{FF2B5EF4-FFF2-40B4-BE49-F238E27FC236}">
                <a16:creationId xmlns:a16="http://schemas.microsoft.com/office/drawing/2014/main" id="{236A5EB2-5876-4EAF-8AE0-2E40E818628D}"/>
              </a:ext>
            </a:extLst>
          </p:cNvPr>
          <p:cNvSpPr>
            <a:spLocks noGrp="1"/>
          </p:cNvSpPr>
          <p:nvPr>
            <p:ph idx="1" hasCustomPrompt="1"/>
          </p:nvPr>
        </p:nvSpPr>
        <p:spPr>
          <a:xfrm>
            <a:off x="323089" y="1427015"/>
            <a:ext cx="13984225" cy="2265236"/>
          </a:xfrm>
          <a:prstGeom prst="rect">
            <a:avLst/>
          </a:prstGeom>
        </p:spPr>
        <p:txBody>
          <a:bodyPr vert="horz" wrap="square" lIns="182880" tIns="146304" rIns="182880" bIns="146304" rtlCol="0">
            <a:spAutoFit/>
          </a:bodyPr>
          <a:lstStyle>
            <a:lvl1pPr marL="457200" indent="-457200">
              <a:buFont typeface="Arial" panose="020B0604020202020204" pitchFamily="34" charset="0"/>
              <a:buChar char="•"/>
              <a:defRPr/>
            </a:lvl1pPr>
            <a:lvl2pPr marL="746288" indent="-342900">
              <a:buFont typeface="Arial" panose="020B0604020202020204" pitchFamily="34" charset="0"/>
              <a:buChar char="•"/>
              <a:defRPr/>
            </a:lvl2pPr>
            <a:lvl3pPr marL="1015213" indent="-342900">
              <a:buFont typeface="Arial" panose="020B0604020202020204" pitchFamily="34" charset="0"/>
              <a:buChar char="•"/>
              <a:defRPr/>
            </a:lvl3pPr>
            <a:lvl4pPr marL="1284138" indent="-342900">
              <a:buFont typeface="Arial" panose="020B0604020202020204" pitchFamily="34" charset="0"/>
              <a:buChar char="•"/>
              <a:defRPr/>
            </a:lvl4pPr>
            <a:lvl5pPr marL="1553063" indent="-342900">
              <a:buFont typeface="Arial" panose="020B0604020202020204" pitchFamily="34" charset="0"/>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50610459"/>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wo_Column_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wrap="square" lIns="182880" tIns="146304" rIns="182880" bIns="146304" rtlCol="0" anchor="t">
            <a:noAutofit/>
          </a:bodyPr>
          <a:lstStyle>
            <a:lvl1pPr>
              <a:defRPr lang="en-US" dirty="0"/>
            </a:lvl1pPr>
          </a:lstStyle>
          <a:p>
            <a:pPr lvl="0"/>
            <a:r>
              <a:rPr lang="en-US"/>
              <a:t>Click to edit Master title style</a:t>
            </a:r>
            <a:endParaRPr lang="en-US" dirty="0"/>
          </a:p>
        </p:txBody>
      </p:sp>
      <p:sp>
        <p:nvSpPr>
          <p:cNvPr id="6" name="Text Placeholder 5"/>
          <p:cNvSpPr>
            <a:spLocks noGrp="1"/>
          </p:cNvSpPr>
          <p:nvPr>
            <p:ph type="body" sz="quarter" idx="10" hasCustomPrompt="1"/>
          </p:nvPr>
        </p:nvSpPr>
        <p:spPr>
          <a:xfrm>
            <a:off x="323088" y="1427011"/>
            <a:ext cx="6305572" cy="2708434"/>
          </a:xfrm>
        </p:spPr>
        <p:txBody>
          <a:bodyPr vert="horz" wrap="square" lIns="182880" tIns="146304" rIns="182880" bIns="146304" rtlCol="0">
            <a:spAutoFit/>
          </a:bodyPr>
          <a:lstStyle>
            <a:lvl1pPr marL="457200" indent="-457200">
              <a:buFont typeface="Arial" panose="020B0604020202020204" pitchFamily="34" charset="0"/>
              <a:buChar char="•"/>
              <a:defRPr lang="en-US" dirty="0"/>
            </a:lvl1pPr>
            <a:lvl2pPr marL="746288" indent="-342900">
              <a:buFont typeface="Arial" panose="020B0604020202020204" pitchFamily="34" charset="0"/>
              <a:buChar char="•"/>
              <a:defRPr lang="en-US" dirty="0"/>
            </a:lvl2pPr>
            <a:lvl3pPr marL="1015213" indent="-342900">
              <a:buFont typeface="Arial" panose="020B0604020202020204" pitchFamily="34" charset="0"/>
              <a:buChar char="•"/>
              <a:defRPr lang="en-US" dirty="0"/>
            </a:lvl3pPr>
            <a:lvl4pPr marL="1284138" indent="-342900">
              <a:buFont typeface="Arial" panose="020B0604020202020204" pitchFamily="34" charset="0"/>
              <a:buChar char="•"/>
              <a:defRPr lang="en-US" dirty="0"/>
            </a:lvl4pPr>
            <a:lvl5pPr marL="1553063" indent="-342900">
              <a:buFont typeface="Arial" panose="020B0604020202020204" pitchFamily="34" charset="0"/>
              <a:buChar cha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5"/>
          <p:cNvSpPr>
            <a:spLocks noGrp="1"/>
          </p:cNvSpPr>
          <p:nvPr>
            <p:ph type="body" sz="quarter" idx="11" hasCustomPrompt="1"/>
          </p:nvPr>
        </p:nvSpPr>
        <p:spPr>
          <a:xfrm>
            <a:off x="7531060" y="1427011"/>
            <a:ext cx="6305572" cy="2708434"/>
          </a:xfrm>
        </p:spPr>
        <p:txBody>
          <a:bodyPr vert="horz" wrap="square" lIns="182880" tIns="146304" rIns="182880" bIns="146304" rtlCol="0">
            <a:spAutoFit/>
          </a:bodyPr>
          <a:lstStyle>
            <a:lvl1pPr marL="457200" indent="-457200">
              <a:buFont typeface="Arial" panose="020B0604020202020204" pitchFamily="34" charset="0"/>
              <a:buChar char="•"/>
              <a:defRPr lang="en-US" dirty="0"/>
            </a:lvl1pPr>
            <a:lvl2pPr marL="746288" indent="-342900">
              <a:buFont typeface="Arial" panose="020B0604020202020204" pitchFamily="34" charset="0"/>
              <a:buChar char="•"/>
              <a:defRPr lang="en-US" dirty="0"/>
            </a:lvl2pPr>
            <a:lvl3pPr marL="1015213" indent="-342900">
              <a:buFont typeface="Arial" panose="020B0604020202020204" pitchFamily="34" charset="0"/>
              <a:buChar char="•"/>
              <a:defRPr lang="en-US" dirty="0"/>
            </a:lvl3pPr>
            <a:lvl4pPr marL="1284138" indent="-342900">
              <a:buFont typeface="Arial" panose="020B0604020202020204" pitchFamily="34" charset="0"/>
              <a:buChar char="•"/>
              <a:defRPr lang="en-US" dirty="0"/>
            </a:lvl4pPr>
            <a:lvl5pPr marL="1553063" indent="-342900">
              <a:buFont typeface="Arial" panose="020B0604020202020204" pitchFamily="34" charset="0"/>
              <a:buChar cha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57474629"/>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userDrawn="1">
  <p:cSld name="Quote_1">
    <p:bg>
      <p:bgRef idx="1001">
        <a:schemeClr val="bg1"/>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A67A3C2-37C9-654E-BE79-A6757E51857C}"/>
              </a:ext>
            </a:extLst>
          </p:cNvPr>
          <p:cNvPicPr>
            <a:picLocks noChangeAspect="1"/>
          </p:cNvPicPr>
          <p:nvPr userDrawn="1"/>
        </p:nvPicPr>
        <p:blipFill rotWithShape="1">
          <a:blip r:embed="rId2"/>
          <a:srcRect l="17935" r="18573"/>
          <a:stretch/>
        </p:blipFill>
        <p:spPr>
          <a:xfrm>
            <a:off x="0" y="-1"/>
            <a:ext cx="14630399" cy="8229599"/>
          </a:xfrm>
          <a:prstGeom prst="rect">
            <a:avLst/>
          </a:prstGeom>
        </p:spPr>
      </p:pic>
      <p:sp>
        <p:nvSpPr>
          <p:cNvPr id="5" name="Title 4"/>
          <p:cNvSpPr>
            <a:spLocks noGrp="1"/>
          </p:cNvSpPr>
          <p:nvPr>
            <p:ph type="title" hasCustomPrompt="1"/>
          </p:nvPr>
        </p:nvSpPr>
        <p:spPr bwMode="white">
          <a:xfrm>
            <a:off x="323850" y="2225993"/>
            <a:ext cx="12910746" cy="2692450"/>
          </a:xfrm>
        </p:spPr>
        <p:txBody>
          <a:bodyPr lIns="182880" tIns="146304" rIns="182880" bIns="146304"/>
          <a:lstStyle>
            <a:lvl1pPr marL="171450" indent="-171450" algn="l">
              <a:defRPr sz="6000">
                <a:solidFill>
                  <a:schemeClr val="tx1"/>
                </a:solidFill>
              </a:defRPr>
            </a:lvl1pPr>
          </a:lstStyle>
          <a:p>
            <a:r>
              <a:rPr lang="en-US" dirty="0"/>
              <a:t>“Lorem ipsum dolor sit amet, consectetuer adipiscing </a:t>
            </a:r>
            <a:r>
              <a:rPr lang="en-US" dirty="0" err="1"/>
              <a:t>elit</a:t>
            </a:r>
            <a:r>
              <a:rPr lang="en-US" dirty="0"/>
              <a:t>. Maecenas </a:t>
            </a:r>
            <a:r>
              <a:rPr lang="en-US" dirty="0" err="1"/>
              <a:t>porttitor</a:t>
            </a:r>
            <a:r>
              <a:rPr lang="en-US" dirty="0"/>
              <a:t> congue </a:t>
            </a:r>
            <a:r>
              <a:rPr lang="en-US" dirty="0" err="1"/>
              <a:t>massa</a:t>
            </a:r>
            <a:r>
              <a:rPr lang="en-US" dirty="0"/>
              <a:t>.” </a:t>
            </a:r>
          </a:p>
        </p:txBody>
      </p:sp>
      <p:sp>
        <p:nvSpPr>
          <p:cNvPr id="7" name="Text Placeholder 6"/>
          <p:cNvSpPr>
            <a:spLocks noGrp="1"/>
          </p:cNvSpPr>
          <p:nvPr>
            <p:ph type="body" sz="quarter" idx="10" hasCustomPrompt="1"/>
          </p:nvPr>
        </p:nvSpPr>
        <p:spPr bwMode="white">
          <a:xfrm>
            <a:off x="6233160" y="5454968"/>
            <a:ext cx="7001828" cy="683264"/>
          </a:xfrm>
        </p:spPr>
        <p:txBody>
          <a:bodyPr lIns="182880" tIns="146304" rIns="182880" bIns="146304"/>
          <a:lstStyle>
            <a:lvl1pPr marL="228600" indent="0" algn="r">
              <a:buNone/>
              <a:defRPr sz="2800" b="1">
                <a:solidFill>
                  <a:schemeClr val="tx1"/>
                </a:solidFill>
                <a:latin typeface="+mn-lt"/>
              </a:defRPr>
            </a:lvl1pPr>
            <a:lvl2pPr marL="403388" indent="0">
              <a:buNone/>
              <a:defRPr>
                <a:gradFill>
                  <a:gsLst>
                    <a:gs pos="1250">
                      <a:schemeClr val="bg1"/>
                    </a:gs>
                    <a:gs pos="100000">
                      <a:schemeClr val="bg1"/>
                    </a:gs>
                  </a:gsLst>
                  <a:lin ang="5400000" scaled="0"/>
                </a:gradFill>
              </a:defRPr>
            </a:lvl2pPr>
            <a:lvl3pPr marL="672313" indent="0">
              <a:buNone/>
              <a:defRPr>
                <a:gradFill>
                  <a:gsLst>
                    <a:gs pos="1250">
                      <a:schemeClr val="bg1"/>
                    </a:gs>
                    <a:gs pos="100000">
                      <a:schemeClr val="bg1"/>
                    </a:gs>
                  </a:gsLst>
                  <a:lin ang="5400000" scaled="0"/>
                </a:gradFill>
              </a:defRPr>
            </a:lvl3pPr>
            <a:lvl4pPr marL="941238" indent="0">
              <a:buNone/>
              <a:defRPr>
                <a:gradFill>
                  <a:gsLst>
                    <a:gs pos="1250">
                      <a:schemeClr val="bg1"/>
                    </a:gs>
                    <a:gs pos="100000">
                      <a:schemeClr val="bg1"/>
                    </a:gs>
                  </a:gsLst>
                  <a:lin ang="5400000" scaled="0"/>
                </a:gradFill>
              </a:defRPr>
            </a:lvl4pPr>
            <a:lvl5pPr marL="1210163" indent="0">
              <a:buNone/>
              <a:defRPr>
                <a:gradFill>
                  <a:gsLst>
                    <a:gs pos="1250">
                      <a:schemeClr val="bg1"/>
                    </a:gs>
                    <a:gs pos="100000">
                      <a:schemeClr val="bg1"/>
                    </a:gs>
                  </a:gsLst>
                  <a:lin ang="5400000" scaled="0"/>
                </a:gradFill>
              </a:defRPr>
            </a:lvl5pPr>
          </a:lstStyle>
          <a:p>
            <a:pPr lvl="0"/>
            <a:r>
              <a:rPr lang="en-US" dirty="0"/>
              <a:t>Click to edit Master text styles</a:t>
            </a:r>
          </a:p>
        </p:txBody>
      </p:sp>
    </p:spTree>
    <p:extLst>
      <p:ext uri="{BB962C8B-B14F-4D97-AF65-F5344CB8AC3E}">
        <p14:creationId xmlns:p14="http://schemas.microsoft.com/office/powerpoint/2010/main" val="176960060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Title_and_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0ACC7F-A1B5-49B5-821A-D9FB8D49F7B5}"/>
              </a:ext>
            </a:extLst>
          </p:cNvPr>
          <p:cNvSpPr>
            <a:spLocks noGrp="1"/>
          </p:cNvSpPr>
          <p:nvPr>
            <p:ph type="title"/>
          </p:nvPr>
        </p:nvSpPr>
        <p:spPr/>
        <p:txBody>
          <a:bodyPr vert="horz" wrap="square" lIns="182880" tIns="146304" rIns="182880" bIns="146304" rtlCol="0" anchor="t">
            <a:noAutofit/>
          </a:bodyPr>
          <a:lstStyle>
            <a:lvl1pPr>
              <a:defRPr lang="en-US"/>
            </a:lvl1pPr>
          </a:lstStyle>
          <a:p>
            <a:pPr lvl="0"/>
            <a:r>
              <a:rPr lang="en-US"/>
              <a:t>Click to edit Master title style</a:t>
            </a:r>
          </a:p>
        </p:txBody>
      </p:sp>
      <p:sp>
        <p:nvSpPr>
          <p:cNvPr id="3" name="Text Placeholder 3">
            <a:extLst>
              <a:ext uri="{FF2B5EF4-FFF2-40B4-BE49-F238E27FC236}">
                <a16:creationId xmlns:a16="http://schemas.microsoft.com/office/drawing/2014/main" id="{236A5EB2-5876-4EAF-8AE0-2E40E818628D}"/>
              </a:ext>
            </a:extLst>
          </p:cNvPr>
          <p:cNvSpPr>
            <a:spLocks noGrp="1"/>
          </p:cNvSpPr>
          <p:nvPr>
            <p:ph idx="1" hasCustomPrompt="1"/>
          </p:nvPr>
        </p:nvSpPr>
        <p:spPr>
          <a:xfrm>
            <a:off x="323089" y="1427015"/>
            <a:ext cx="13984225" cy="2265236"/>
          </a:xfrm>
          <a:prstGeom prst="rect">
            <a:avLst/>
          </a:prstGeom>
        </p:spPr>
        <p:txBody>
          <a:bodyPr vert="horz" wrap="square" lIns="182880" tIns="146304" rIns="182880" bIns="146304"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23508564"/>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38863" y="183898"/>
            <a:ext cx="13128486" cy="872307"/>
          </a:xfrm>
        </p:spPr>
        <p:txBody>
          <a:bodyPr/>
          <a:lstStyle/>
          <a:p>
            <a:r>
              <a:rPr lang="en-US"/>
              <a:t>Click to edit Master title style</a:t>
            </a:r>
            <a:endParaRPr lang="en-US" dirty="0"/>
          </a:p>
        </p:txBody>
      </p:sp>
    </p:spTree>
    <p:extLst>
      <p:ext uri="{BB962C8B-B14F-4D97-AF65-F5344CB8AC3E}">
        <p14:creationId xmlns:p14="http://schemas.microsoft.com/office/powerpoint/2010/main" val="339566824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5280" b="0" i="0">
                <a:solidFill>
                  <a:srgbClr val="444949"/>
                </a:solidFill>
                <a:latin typeface="Gill Sans MT"/>
                <a:cs typeface="Gill Sans MT"/>
              </a:defRPr>
            </a:lvl1pPr>
          </a:lstStyle>
          <a:p>
            <a:endParaRPr/>
          </a:p>
        </p:txBody>
      </p:sp>
      <p:sp>
        <p:nvSpPr>
          <p:cNvPr id="3" name="Holder 3"/>
          <p:cNvSpPr>
            <a:spLocks noGrp="1"/>
          </p:cNvSpPr>
          <p:nvPr>
            <p:ph type="body" idx="1"/>
          </p:nvPr>
        </p:nvSpPr>
        <p:spPr/>
        <p:txBody>
          <a:bodyPr lIns="0" tIns="0" rIns="0" bIns="0"/>
          <a:lstStyle>
            <a:lvl1pPr>
              <a:defRPr sz="3360" b="0" i="0">
                <a:solidFill>
                  <a:srgbClr val="444949"/>
                </a:solidFill>
                <a:latin typeface="Gill Sans MT"/>
                <a:cs typeface="Gill Sans MT"/>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5/24/2023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0837426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_Slide_and_Subtitle">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686548D8-D9FB-054A-9AD0-44D0696002ED}"/>
              </a:ext>
            </a:extLst>
          </p:cNvPr>
          <p:cNvPicPr>
            <a:picLocks noChangeAspect="1"/>
          </p:cNvPicPr>
          <p:nvPr userDrawn="1"/>
        </p:nvPicPr>
        <p:blipFill>
          <a:blip r:embed="rId2"/>
          <a:srcRect/>
          <a:stretch/>
        </p:blipFill>
        <p:spPr>
          <a:xfrm>
            <a:off x="0" y="0"/>
            <a:ext cx="14630400" cy="8229600"/>
          </a:xfrm>
          <a:prstGeom prst="rect">
            <a:avLst/>
          </a:prstGeom>
        </p:spPr>
      </p:pic>
      <p:sp>
        <p:nvSpPr>
          <p:cNvPr id="2" name="Title 1"/>
          <p:cNvSpPr>
            <a:spLocks noGrp="1"/>
          </p:cNvSpPr>
          <p:nvPr>
            <p:ph type="title"/>
          </p:nvPr>
        </p:nvSpPr>
        <p:spPr>
          <a:xfrm>
            <a:off x="548640" y="3108960"/>
            <a:ext cx="12435840" cy="1488168"/>
          </a:xfrm>
        </p:spPr>
        <p:txBody>
          <a:bodyPr anchor="ctr">
            <a:noAutofit/>
          </a:bodyPr>
          <a:lstStyle>
            <a:lvl1pPr algn="l">
              <a:defRPr sz="6400" b="1" i="0" cap="none">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Click to edit Master title style</a:t>
            </a:r>
          </a:p>
        </p:txBody>
      </p:sp>
      <p:sp>
        <p:nvSpPr>
          <p:cNvPr id="7" name="Text Placeholder 6">
            <a:extLst>
              <a:ext uri="{FF2B5EF4-FFF2-40B4-BE49-F238E27FC236}">
                <a16:creationId xmlns:a16="http://schemas.microsoft.com/office/drawing/2014/main" id="{A9C2E74A-1C76-BA45-B688-EBC1722762EA}"/>
              </a:ext>
            </a:extLst>
          </p:cNvPr>
          <p:cNvSpPr>
            <a:spLocks noGrp="1"/>
          </p:cNvSpPr>
          <p:nvPr>
            <p:ph type="body" sz="quarter" idx="10"/>
          </p:nvPr>
        </p:nvSpPr>
        <p:spPr>
          <a:xfrm>
            <a:off x="548640" y="4752341"/>
            <a:ext cx="8219440" cy="783078"/>
          </a:xfrm>
          <a:prstGeom prst="rect">
            <a:avLst/>
          </a:prstGeom>
        </p:spPr>
        <p:txBody>
          <a:bodyPr/>
          <a:lstStyle>
            <a:lvl1pPr>
              <a:defRPr sz="2900"/>
            </a:lvl1pPr>
            <a:lvl2pPr marL="731520" indent="0">
              <a:buNone/>
              <a:defRPr/>
            </a:lvl2pPr>
          </a:lstStyle>
          <a:p>
            <a:pPr lvl="0"/>
            <a:r>
              <a:rPr lang="en-US" dirty="0"/>
              <a:t>Edit Master text styles</a:t>
            </a:r>
          </a:p>
        </p:txBody>
      </p:sp>
      <p:pic>
        <p:nvPicPr>
          <p:cNvPr id="5" name="Picture 4">
            <a:extLst>
              <a:ext uri="{FF2B5EF4-FFF2-40B4-BE49-F238E27FC236}">
                <a16:creationId xmlns:a16="http://schemas.microsoft.com/office/drawing/2014/main" id="{70F85F5D-40E1-6744-8534-75BB85754C67}"/>
              </a:ext>
            </a:extLst>
          </p:cNvPr>
          <p:cNvPicPr>
            <a:picLocks noChangeAspect="1"/>
          </p:cNvPicPr>
          <p:nvPr userDrawn="1"/>
        </p:nvPicPr>
        <p:blipFill>
          <a:blip r:embed="rId3"/>
          <a:stretch>
            <a:fillRect/>
          </a:stretch>
        </p:blipFill>
        <p:spPr>
          <a:xfrm>
            <a:off x="12565728" y="7531058"/>
            <a:ext cx="1493077" cy="420624"/>
          </a:xfrm>
          <a:prstGeom prst="rect">
            <a:avLst/>
          </a:prstGeom>
        </p:spPr>
      </p:pic>
    </p:spTree>
    <p:extLst>
      <p:ext uri="{BB962C8B-B14F-4D97-AF65-F5344CB8AC3E}">
        <p14:creationId xmlns:p14="http://schemas.microsoft.com/office/powerpoint/2010/main" val="2124837561"/>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ivider_Slide">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C21DCCE-A66B-3244-9665-1280DD6FC4DE}"/>
              </a:ext>
            </a:extLst>
          </p:cNvPr>
          <p:cNvPicPr>
            <a:picLocks noChangeAspect="1"/>
          </p:cNvPicPr>
          <p:nvPr userDrawn="1"/>
        </p:nvPicPr>
        <p:blipFill>
          <a:blip r:embed="rId2"/>
          <a:srcRect/>
          <a:stretch/>
        </p:blipFill>
        <p:spPr>
          <a:xfrm>
            <a:off x="0" y="0"/>
            <a:ext cx="14630400" cy="8229600"/>
          </a:xfrm>
          <a:prstGeom prst="rect">
            <a:avLst/>
          </a:prstGeom>
        </p:spPr>
      </p:pic>
      <p:sp>
        <p:nvSpPr>
          <p:cNvPr id="2" name="Title 1"/>
          <p:cNvSpPr>
            <a:spLocks noGrp="1"/>
          </p:cNvSpPr>
          <p:nvPr>
            <p:ph type="title"/>
          </p:nvPr>
        </p:nvSpPr>
        <p:spPr>
          <a:xfrm>
            <a:off x="548640" y="3108960"/>
            <a:ext cx="12435840" cy="1488168"/>
          </a:xfrm>
        </p:spPr>
        <p:txBody>
          <a:bodyPr anchor="ctr">
            <a:noAutofit/>
          </a:bodyPr>
          <a:lstStyle>
            <a:lvl1pPr algn="l">
              <a:defRPr sz="6400" b="1" i="0" cap="none">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Click to edit Master title style</a:t>
            </a:r>
          </a:p>
        </p:txBody>
      </p:sp>
      <p:pic>
        <p:nvPicPr>
          <p:cNvPr id="5" name="Picture 4">
            <a:extLst>
              <a:ext uri="{FF2B5EF4-FFF2-40B4-BE49-F238E27FC236}">
                <a16:creationId xmlns:a16="http://schemas.microsoft.com/office/drawing/2014/main" id="{50932BF9-75CC-CC43-90A8-0283B2A70F5D}"/>
              </a:ext>
            </a:extLst>
          </p:cNvPr>
          <p:cNvPicPr>
            <a:picLocks noChangeAspect="1"/>
          </p:cNvPicPr>
          <p:nvPr userDrawn="1"/>
        </p:nvPicPr>
        <p:blipFill>
          <a:blip r:embed="rId3"/>
          <a:stretch>
            <a:fillRect/>
          </a:stretch>
        </p:blipFill>
        <p:spPr>
          <a:xfrm>
            <a:off x="12565728" y="7531058"/>
            <a:ext cx="1493077" cy="420624"/>
          </a:xfrm>
          <a:prstGeom prst="rect">
            <a:avLst/>
          </a:prstGeom>
        </p:spPr>
      </p:pic>
    </p:spTree>
    <p:extLst>
      <p:ext uri="{BB962C8B-B14F-4D97-AF65-F5344CB8AC3E}">
        <p14:creationId xmlns:p14="http://schemas.microsoft.com/office/powerpoint/2010/main" val="4029020389"/>
      </p:ext>
    </p:extLst>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One_Bulleted_Lis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48640" y="183898"/>
            <a:ext cx="13511460" cy="873186"/>
          </a:xfrm>
        </p:spPr>
        <p:txBody>
          <a:bodyPr/>
          <a:lstStyle/>
          <a:p>
            <a:r>
              <a:rPr lang="en-US" dirty="0"/>
              <a:t>Click to edit Master title style</a:t>
            </a:r>
          </a:p>
        </p:txBody>
      </p:sp>
      <p:sp>
        <p:nvSpPr>
          <p:cNvPr id="3" name="Content Placeholder 2"/>
          <p:cNvSpPr>
            <a:spLocks noGrp="1"/>
          </p:cNvSpPr>
          <p:nvPr>
            <p:ph sz="half" idx="1"/>
          </p:nvPr>
        </p:nvSpPr>
        <p:spPr>
          <a:xfrm>
            <a:off x="548640" y="1645920"/>
            <a:ext cx="13510260" cy="5431155"/>
          </a:xfrm>
          <a:prstGeom prst="rect">
            <a:avLst/>
          </a:prstGeom>
        </p:spPr>
        <p:txBody>
          <a:bodyPr>
            <a:normAutofit/>
          </a:bodyPr>
          <a:lstStyle>
            <a:lvl1pPr>
              <a:defRPr sz="3200"/>
            </a:lvl1pPr>
            <a:lvl2pPr>
              <a:defRPr sz="2900"/>
            </a:lvl2pPr>
            <a:lvl3pPr>
              <a:defRPr sz="2600"/>
            </a:lvl3pPr>
            <a:lvl4pPr marL="2194560" indent="0">
              <a:buNone/>
              <a:defRPr sz="2600"/>
            </a:lvl4pPr>
            <a:lvl5pPr>
              <a:defRPr sz="2560"/>
            </a:lvl5pPr>
            <a:lvl6pPr>
              <a:defRPr sz="2880"/>
            </a:lvl6pPr>
            <a:lvl7pPr>
              <a:defRPr sz="2880"/>
            </a:lvl7pPr>
            <a:lvl8pPr>
              <a:defRPr sz="2880"/>
            </a:lvl8pPr>
            <a:lvl9pPr>
              <a:defRPr sz="288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826396584"/>
      </p:ext>
    </p:extLst>
  </p:cSld>
  <p:clrMapOvr>
    <a:overrideClrMapping bg1="dk1" tx1="lt1" bg2="dk2" tx2="lt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_Bulleted_Sections">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48640" y="183898"/>
            <a:ext cx="13510260" cy="873186"/>
          </a:xfrm>
        </p:spPr>
        <p:txBody>
          <a:bodyPr>
            <a:normAutofit/>
          </a:bodyPr>
          <a:lstStyle>
            <a:lvl1pPr>
              <a:defRPr sz="380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Click to edit Master title style</a:t>
            </a:r>
          </a:p>
        </p:txBody>
      </p:sp>
      <p:sp>
        <p:nvSpPr>
          <p:cNvPr id="5" name="Text Placeholder 4">
            <a:extLst>
              <a:ext uri="{FF2B5EF4-FFF2-40B4-BE49-F238E27FC236}">
                <a16:creationId xmlns:a16="http://schemas.microsoft.com/office/drawing/2014/main" id="{FE6C5D45-2516-944B-852E-9416AD28710B}"/>
              </a:ext>
            </a:extLst>
          </p:cNvPr>
          <p:cNvSpPr>
            <a:spLocks noGrp="1"/>
          </p:cNvSpPr>
          <p:nvPr>
            <p:ph type="body" sz="quarter" idx="10"/>
          </p:nvPr>
        </p:nvSpPr>
        <p:spPr>
          <a:xfrm>
            <a:off x="548639" y="1645920"/>
            <a:ext cx="6400800" cy="5089616"/>
          </a:xfrm>
          <a:prstGeom prst="rect">
            <a:avLst/>
          </a:prstGeom>
        </p:spPr>
        <p:txBody>
          <a:bodyPr/>
          <a:lstStyle>
            <a:lvl5pPr>
              <a:defRPr sz="19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4">
            <a:extLst>
              <a:ext uri="{FF2B5EF4-FFF2-40B4-BE49-F238E27FC236}">
                <a16:creationId xmlns:a16="http://schemas.microsoft.com/office/drawing/2014/main" id="{0680DD99-A52C-8C44-9396-106AF36BB473}"/>
              </a:ext>
            </a:extLst>
          </p:cNvPr>
          <p:cNvSpPr>
            <a:spLocks noGrp="1"/>
          </p:cNvSpPr>
          <p:nvPr>
            <p:ph type="body" sz="quarter" idx="11"/>
          </p:nvPr>
        </p:nvSpPr>
        <p:spPr>
          <a:xfrm>
            <a:off x="7658100" y="1645920"/>
            <a:ext cx="6400800" cy="5089616"/>
          </a:xfrm>
          <a:prstGeom prst="rect">
            <a:avLst/>
          </a:prstGeom>
        </p:spPr>
        <p:txBody>
          <a:bodyPr/>
          <a:lstStyle>
            <a:lvl5pPr>
              <a:defRPr sz="19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33519293"/>
      </p:ext>
    </p:extLst>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_and_Imag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48640" y="183898"/>
            <a:ext cx="13510260" cy="873186"/>
          </a:xfrm>
        </p:spPr>
        <p:txBody>
          <a:bodyPr>
            <a:normAutofit/>
          </a:bodyPr>
          <a:lstStyle>
            <a:lvl1pPr>
              <a:defRPr sz="3800" b="1" i="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Click to edit Master title style</a:t>
            </a:r>
          </a:p>
        </p:txBody>
      </p:sp>
      <p:sp>
        <p:nvSpPr>
          <p:cNvPr id="8" name="Picture Placeholder 7">
            <a:extLst>
              <a:ext uri="{FF2B5EF4-FFF2-40B4-BE49-F238E27FC236}">
                <a16:creationId xmlns:a16="http://schemas.microsoft.com/office/drawing/2014/main" id="{758B8829-AB11-E54F-AFFF-11D6AD397DEB}"/>
              </a:ext>
            </a:extLst>
          </p:cNvPr>
          <p:cNvSpPr>
            <a:spLocks noGrp="1"/>
          </p:cNvSpPr>
          <p:nvPr>
            <p:ph type="pic" sz="quarter" idx="11"/>
          </p:nvPr>
        </p:nvSpPr>
        <p:spPr>
          <a:xfrm>
            <a:off x="7658100" y="1645920"/>
            <a:ext cx="6400800" cy="5088346"/>
          </a:xfrm>
          <a:prstGeom prst="rect">
            <a:avLst/>
          </a:prstGeom>
        </p:spPr>
        <p:txBody>
          <a:bodyPr/>
          <a:lstStyle/>
          <a:p>
            <a:endParaRPr lang="en-US"/>
          </a:p>
        </p:txBody>
      </p:sp>
      <p:sp>
        <p:nvSpPr>
          <p:cNvPr id="10" name="Text Placeholder 9">
            <a:extLst>
              <a:ext uri="{FF2B5EF4-FFF2-40B4-BE49-F238E27FC236}">
                <a16:creationId xmlns:a16="http://schemas.microsoft.com/office/drawing/2014/main" id="{3305C376-814F-9B49-99E8-6F17D4026FAD}"/>
              </a:ext>
            </a:extLst>
          </p:cNvPr>
          <p:cNvSpPr>
            <a:spLocks noGrp="1"/>
          </p:cNvSpPr>
          <p:nvPr>
            <p:ph type="body" sz="quarter" idx="12" hasCustomPrompt="1"/>
          </p:nvPr>
        </p:nvSpPr>
        <p:spPr>
          <a:xfrm>
            <a:off x="548639" y="1645920"/>
            <a:ext cx="6400800" cy="5087619"/>
          </a:xfrm>
          <a:prstGeom prst="rect">
            <a:avLst/>
          </a:prstGeom>
        </p:spPr>
        <p:txBody>
          <a:bodyPr/>
          <a:lstStyle>
            <a:lvl1pPr marL="0" marR="0" indent="0" algn="l" defTabSz="731520" rtl="0" eaLnBrk="1" fontAlgn="auto" latinLnBrk="0" hangingPunct="1">
              <a:lnSpc>
                <a:spcPct val="100000"/>
              </a:lnSpc>
              <a:spcBef>
                <a:spcPct val="20000"/>
              </a:spcBef>
              <a:spcAft>
                <a:spcPts val="0"/>
              </a:spcAft>
              <a:buClrTx/>
              <a:buSzTx/>
              <a:buFontTx/>
              <a:buNone/>
              <a:tabLst/>
              <a:defRPr sz="1900" b="1">
                <a:latin typeface="+mn-lt"/>
              </a:defRPr>
            </a:lvl1pPr>
          </a:lstStyle>
          <a:p>
            <a:pPr marL="0" marR="0" lvl="0" indent="0" algn="l" defTabSz="731520" rtl="0" eaLnBrk="1" fontAlgn="auto" latinLnBrk="0" hangingPunct="1">
              <a:lnSpc>
                <a:spcPct val="100000"/>
              </a:lnSpc>
              <a:spcBef>
                <a:spcPct val="20000"/>
              </a:spcBef>
              <a:spcAft>
                <a:spcPts val="0"/>
              </a:spcAft>
              <a:buClrTx/>
              <a:buSzTx/>
              <a:buFontTx/>
              <a:buNone/>
              <a:tabLst/>
              <a:defRPr/>
            </a:pPr>
            <a:r>
              <a:rPr kumimoji="0" lang="en-US" sz="1920" b="1" i="0" u="none" strike="noStrike" kern="1200" cap="none" spc="0" normalizeH="0" baseline="0" noProof="0" dirty="0">
                <a:ln>
                  <a:noFill/>
                </a:ln>
                <a:solidFill>
                  <a:srgbClr val="FFFFFF"/>
                </a:solidFill>
                <a:effectLst/>
                <a:uLnTx/>
                <a:uFillTx/>
                <a:latin typeface="Amazon Ember Regular" charset="0"/>
                <a:ea typeface="+mn-ea"/>
                <a:cs typeface="Amazon Ember Regular" charset="0"/>
              </a:rPr>
              <a:t>Lorem ipsum dolor sit </a:t>
            </a:r>
            <a:r>
              <a:rPr kumimoji="0" lang="en-US" sz="1920" b="1" i="0" u="none" strike="noStrike" kern="1200" cap="none" spc="0" normalizeH="0" baseline="0" noProof="0" dirty="0" err="1">
                <a:ln>
                  <a:noFill/>
                </a:ln>
                <a:solidFill>
                  <a:srgbClr val="FFFFFF"/>
                </a:solidFill>
                <a:effectLst/>
                <a:uLnTx/>
                <a:uFillTx/>
                <a:latin typeface="Amazon Ember Regular" charset="0"/>
                <a:ea typeface="+mn-ea"/>
                <a:cs typeface="Amazon Ember Regular" charset="0"/>
              </a:rPr>
              <a:t>amet</a:t>
            </a:r>
            <a:r>
              <a:rPr kumimoji="0" lang="en-US" sz="1920" b="0" i="0" u="none" strike="noStrike" kern="1200" cap="none" spc="0" normalizeH="0" baseline="0" noProof="0" dirty="0">
                <a:ln>
                  <a:noFill/>
                </a:ln>
                <a:solidFill>
                  <a:srgbClr val="FFFFFF"/>
                </a:solidFill>
                <a:effectLst/>
                <a:uLnTx/>
                <a:uFillTx/>
                <a:latin typeface="Amazon Ember Regular" charset="0"/>
                <a:ea typeface="+mn-ea"/>
                <a:cs typeface="Amazon Ember Regular"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consectetuer</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adipiscing</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elit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sed</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diam</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nonummy</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nibh</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euismod</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tincidunt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ut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laoreet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dolore magna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aliquam</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erat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volutpat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p>
          <a:p>
            <a:pPr marL="0" marR="0" lvl="0" indent="0" algn="l" defTabSz="731520" rtl="0" eaLnBrk="1" fontAlgn="auto" latinLnBrk="0" hangingPunct="1">
              <a:lnSpc>
                <a:spcPct val="100000"/>
              </a:lnSpc>
              <a:spcBef>
                <a:spcPct val="2000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Amazon Ember Regular" charset="0"/>
              <a:ea typeface="+mn-ea"/>
              <a:cs typeface="Amazon Ember Regular" charset="0"/>
            </a:endParaRPr>
          </a:p>
          <a:p>
            <a:pPr marL="0" marR="0" lvl="0" indent="0" algn="l" defTabSz="731520" rtl="0" eaLnBrk="1" fontAlgn="auto" latinLnBrk="0" hangingPunct="1">
              <a:lnSpc>
                <a:spcPct val="100000"/>
              </a:lnSpc>
              <a:spcBef>
                <a:spcPct val="20000"/>
              </a:spcBef>
              <a:spcAft>
                <a:spcPts val="0"/>
              </a:spcAft>
              <a:buClrTx/>
              <a:buSzTx/>
              <a:buFontTx/>
              <a:buNone/>
              <a:tabLst/>
              <a:defRPr/>
            </a:pPr>
            <a:r>
              <a:rPr kumimoji="0" lang="en-US" sz="1920" b="1" i="0" u="none" strike="noStrike" kern="1200" cap="none" spc="0" normalizeH="0" baseline="0" noProof="0" dirty="0">
                <a:ln>
                  <a:noFill/>
                </a:ln>
                <a:solidFill>
                  <a:srgbClr val="FFFFFF"/>
                </a:solidFill>
                <a:effectLst/>
                <a:uLnTx/>
                <a:uFillTx/>
                <a:latin typeface="Amazon Ember Regular" charset="0"/>
                <a:ea typeface="+mn-ea"/>
                <a:cs typeface="Amazon Ember Regular" charset="0"/>
              </a:rPr>
              <a:t>Lorem ipsum dolor sit </a:t>
            </a:r>
            <a:r>
              <a:rPr kumimoji="0" lang="en-US" sz="1920" b="1" i="0" u="none" strike="noStrike" kern="1200" cap="none" spc="0" normalizeH="0" baseline="0" noProof="0" dirty="0" err="1">
                <a:ln>
                  <a:noFill/>
                </a:ln>
                <a:solidFill>
                  <a:srgbClr val="FFFFFF"/>
                </a:solidFill>
                <a:effectLst/>
                <a:uLnTx/>
                <a:uFillTx/>
                <a:latin typeface="Amazon Ember Regular" charset="0"/>
                <a:ea typeface="+mn-ea"/>
                <a:cs typeface="Amazon Ember Regular" charset="0"/>
              </a:rPr>
              <a:t>amet</a:t>
            </a:r>
            <a:r>
              <a:rPr kumimoji="0" lang="en-US" sz="1920" b="0" i="0" u="none" strike="noStrike" kern="1200" cap="none" spc="0" normalizeH="0" baseline="0" noProof="0" dirty="0">
                <a:ln>
                  <a:noFill/>
                </a:ln>
                <a:solidFill>
                  <a:srgbClr val="FFFFFF"/>
                </a:solidFill>
                <a:effectLst/>
                <a:uLnTx/>
                <a:uFillTx/>
                <a:latin typeface="Amazon Ember Regular" charset="0"/>
                <a:ea typeface="+mn-ea"/>
                <a:cs typeface="Amazon Ember Regular"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consectetuer</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adipiscing</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elit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sed</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diam</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nonummy</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nibh</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euismod</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tincidunt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ut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laoreet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dolore magna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aliquam</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erat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volutpat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p>
          <a:p>
            <a:pPr marL="0" marR="0" lvl="0" indent="0" algn="l" defTabSz="731520" rtl="0" eaLnBrk="1" fontAlgn="auto" latinLnBrk="0" hangingPunct="1">
              <a:lnSpc>
                <a:spcPct val="100000"/>
              </a:lnSpc>
              <a:spcBef>
                <a:spcPct val="2000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Amazon Ember Regular" charset="0"/>
              <a:ea typeface="+mn-ea"/>
              <a:cs typeface="Amazon Ember Regular" charset="0"/>
            </a:endParaRPr>
          </a:p>
          <a:p>
            <a:pPr marL="0" marR="0" lvl="0" indent="0" algn="l" defTabSz="731520" rtl="0" eaLnBrk="1" fontAlgn="auto" latinLnBrk="0" hangingPunct="1">
              <a:lnSpc>
                <a:spcPct val="100000"/>
              </a:lnSpc>
              <a:spcBef>
                <a:spcPct val="20000"/>
              </a:spcBef>
              <a:spcAft>
                <a:spcPts val="0"/>
              </a:spcAft>
              <a:buClrTx/>
              <a:buSzTx/>
              <a:buFontTx/>
              <a:buNone/>
              <a:tabLst/>
              <a:defRPr/>
            </a:pPr>
            <a:r>
              <a:rPr kumimoji="0" lang="en-US" sz="1920" b="1" i="0" u="none" strike="noStrike" kern="1200" cap="none" spc="0" normalizeH="0" baseline="0" noProof="0" dirty="0">
                <a:ln>
                  <a:noFill/>
                </a:ln>
                <a:solidFill>
                  <a:srgbClr val="FFFFFF"/>
                </a:solidFill>
                <a:effectLst/>
                <a:uLnTx/>
                <a:uFillTx/>
                <a:latin typeface="Amazon Ember Regular" charset="0"/>
                <a:ea typeface="+mn-ea"/>
                <a:cs typeface="Amazon Ember Regular" charset="0"/>
              </a:rPr>
              <a:t>Lorem ipsum dolor sit </a:t>
            </a:r>
            <a:r>
              <a:rPr kumimoji="0" lang="en-US" sz="1920" b="1" i="0" u="none" strike="noStrike" kern="1200" cap="none" spc="0" normalizeH="0" baseline="0" noProof="0" dirty="0" err="1">
                <a:ln>
                  <a:noFill/>
                </a:ln>
                <a:solidFill>
                  <a:srgbClr val="FFFFFF"/>
                </a:solidFill>
                <a:effectLst/>
                <a:uLnTx/>
                <a:uFillTx/>
                <a:latin typeface="Amazon Ember Regular" charset="0"/>
                <a:ea typeface="+mn-ea"/>
                <a:cs typeface="Amazon Ember Regular" charset="0"/>
              </a:rPr>
              <a:t>amet</a:t>
            </a:r>
            <a:r>
              <a:rPr kumimoji="0" lang="en-US" sz="1920" b="0" i="0" u="none" strike="noStrike" kern="1200" cap="none" spc="0" normalizeH="0" baseline="0" noProof="0" dirty="0">
                <a:ln>
                  <a:noFill/>
                </a:ln>
                <a:solidFill>
                  <a:srgbClr val="FFFFFF"/>
                </a:solidFill>
                <a:effectLst/>
                <a:uLnTx/>
                <a:uFillTx/>
                <a:latin typeface="Amazon Ember Regular" charset="0"/>
                <a:ea typeface="+mn-ea"/>
                <a:cs typeface="Amazon Ember Regular"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consectetuer</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adipiscing</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elit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sed</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diam</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nonummy</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nibh</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euismod</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tincidunt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ut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laoreet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dolore magna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aliquam</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erat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volutpat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p>
          <a:p>
            <a:pPr marL="0" marR="0" lvl="0" indent="0" algn="l" defTabSz="731520" rtl="0" eaLnBrk="1" fontAlgn="auto" latinLnBrk="0" hangingPunct="1">
              <a:lnSpc>
                <a:spcPct val="100000"/>
              </a:lnSpc>
              <a:spcBef>
                <a:spcPct val="2000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Amazon Ember Regular" charset="0"/>
              <a:ea typeface="+mn-ea"/>
              <a:cs typeface="Amazon Ember Regular" charset="0"/>
            </a:endParaRPr>
          </a:p>
        </p:txBody>
      </p:sp>
    </p:spTree>
    <p:extLst>
      <p:ext uri="{BB962C8B-B14F-4D97-AF65-F5344CB8AC3E}">
        <p14:creationId xmlns:p14="http://schemas.microsoft.com/office/powerpoint/2010/main" val="1841750186"/>
      </p:ext>
    </p:extLst>
  </p:cSld>
  <p:clrMapOvr>
    <a:overrideClrMapping bg1="dk1" tx1="lt1" bg2="dk2" tx2="lt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mage_Collage">
    <p:bg>
      <p:bgRef idx="1001">
        <a:schemeClr val="bg2"/>
      </p:bgRef>
    </p:bg>
    <p:spTree>
      <p:nvGrpSpPr>
        <p:cNvPr id="1" name=""/>
        <p:cNvGrpSpPr/>
        <p:nvPr/>
      </p:nvGrpSpPr>
      <p:grpSpPr>
        <a:xfrm>
          <a:off x="0" y="0"/>
          <a:ext cx="0" cy="0"/>
          <a:chOff x="0" y="0"/>
          <a:chExt cx="0" cy="0"/>
        </a:xfrm>
      </p:grpSpPr>
      <p:sp>
        <p:nvSpPr>
          <p:cNvPr id="11" name="Title 1"/>
          <p:cNvSpPr>
            <a:spLocks noGrp="1"/>
          </p:cNvSpPr>
          <p:nvPr>
            <p:ph type="title"/>
          </p:nvPr>
        </p:nvSpPr>
        <p:spPr>
          <a:xfrm>
            <a:off x="548640" y="183898"/>
            <a:ext cx="13510260" cy="873186"/>
          </a:xfrm>
        </p:spPr>
        <p:txBody>
          <a:bodyPr>
            <a:normAutofit/>
          </a:bodyPr>
          <a:lstStyle>
            <a:lvl1pPr>
              <a:defRPr sz="3800" b="1" i="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Click to edit Master title style</a:t>
            </a:r>
          </a:p>
        </p:txBody>
      </p:sp>
      <p:sp>
        <p:nvSpPr>
          <p:cNvPr id="5" name="Picture Placeholder 4">
            <a:extLst>
              <a:ext uri="{FF2B5EF4-FFF2-40B4-BE49-F238E27FC236}">
                <a16:creationId xmlns:a16="http://schemas.microsoft.com/office/drawing/2014/main" id="{E78145AC-79A9-834A-BE03-ED99E1BFF7AC}"/>
              </a:ext>
            </a:extLst>
          </p:cNvPr>
          <p:cNvSpPr>
            <a:spLocks noGrp="1"/>
          </p:cNvSpPr>
          <p:nvPr>
            <p:ph type="pic" sz="quarter" idx="10"/>
          </p:nvPr>
        </p:nvSpPr>
        <p:spPr>
          <a:xfrm>
            <a:off x="548639" y="1645920"/>
            <a:ext cx="4572000" cy="5028635"/>
          </a:xfrm>
          <a:prstGeom prst="rect">
            <a:avLst/>
          </a:prstGeom>
        </p:spPr>
        <p:txBody>
          <a:bodyPr/>
          <a:lstStyle/>
          <a:p>
            <a:endParaRPr lang="en-US" dirty="0"/>
          </a:p>
        </p:txBody>
      </p:sp>
      <p:sp>
        <p:nvSpPr>
          <p:cNvPr id="9" name="Picture Placeholder 4">
            <a:extLst>
              <a:ext uri="{FF2B5EF4-FFF2-40B4-BE49-F238E27FC236}">
                <a16:creationId xmlns:a16="http://schemas.microsoft.com/office/drawing/2014/main" id="{D5A50D07-5C25-B541-89CC-C515FB54B1B4}"/>
              </a:ext>
            </a:extLst>
          </p:cNvPr>
          <p:cNvSpPr>
            <a:spLocks noGrp="1"/>
          </p:cNvSpPr>
          <p:nvPr>
            <p:ph type="pic" sz="quarter" idx="11"/>
          </p:nvPr>
        </p:nvSpPr>
        <p:spPr>
          <a:xfrm>
            <a:off x="9509760" y="1645920"/>
            <a:ext cx="4572000" cy="5028635"/>
          </a:xfrm>
          <a:prstGeom prst="rect">
            <a:avLst/>
          </a:prstGeom>
        </p:spPr>
        <p:txBody>
          <a:bodyPr/>
          <a:lstStyle/>
          <a:p>
            <a:endParaRPr lang="en-US"/>
          </a:p>
        </p:txBody>
      </p:sp>
      <p:sp>
        <p:nvSpPr>
          <p:cNvPr id="10" name="Picture Placeholder 4">
            <a:extLst>
              <a:ext uri="{FF2B5EF4-FFF2-40B4-BE49-F238E27FC236}">
                <a16:creationId xmlns:a16="http://schemas.microsoft.com/office/drawing/2014/main" id="{0FF44110-D1F4-664B-9593-798283322862}"/>
              </a:ext>
            </a:extLst>
          </p:cNvPr>
          <p:cNvSpPr>
            <a:spLocks noGrp="1"/>
          </p:cNvSpPr>
          <p:nvPr>
            <p:ph type="pic" sz="quarter" idx="12"/>
          </p:nvPr>
        </p:nvSpPr>
        <p:spPr>
          <a:xfrm>
            <a:off x="5486400" y="1645920"/>
            <a:ext cx="3657600" cy="2686296"/>
          </a:xfrm>
          <a:prstGeom prst="rect">
            <a:avLst/>
          </a:prstGeom>
        </p:spPr>
        <p:txBody>
          <a:bodyPr/>
          <a:lstStyle/>
          <a:p>
            <a:endParaRPr lang="en-US"/>
          </a:p>
        </p:txBody>
      </p:sp>
      <p:sp>
        <p:nvSpPr>
          <p:cNvPr id="12" name="Picture Placeholder 4">
            <a:extLst>
              <a:ext uri="{FF2B5EF4-FFF2-40B4-BE49-F238E27FC236}">
                <a16:creationId xmlns:a16="http://schemas.microsoft.com/office/drawing/2014/main" id="{886DFCC3-A169-A648-A099-3583B633E69B}"/>
              </a:ext>
            </a:extLst>
          </p:cNvPr>
          <p:cNvSpPr>
            <a:spLocks noGrp="1"/>
          </p:cNvSpPr>
          <p:nvPr>
            <p:ph type="pic" sz="quarter" idx="13"/>
          </p:nvPr>
        </p:nvSpPr>
        <p:spPr>
          <a:xfrm>
            <a:off x="5486400" y="4767345"/>
            <a:ext cx="3657600" cy="1892899"/>
          </a:xfrm>
          <a:prstGeom prst="rect">
            <a:avLst/>
          </a:prstGeom>
        </p:spPr>
        <p:txBody>
          <a:bodyPr/>
          <a:lstStyle/>
          <a:p>
            <a:endParaRPr lang="en-US"/>
          </a:p>
        </p:txBody>
      </p:sp>
    </p:spTree>
    <p:extLst>
      <p:ext uri="{BB962C8B-B14F-4D97-AF65-F5344CB8AC3E}">
        <p14:creationId xmlns:p14="http://schemas.microsoft.com/office/powerpoint/2010/main" val="2901287801"/>
      </p:ext>
    </p:extLst>
  </p:cSld>
  <p:clrMapOvr>
    <a:overrideClrMapping bg1="dk1" tx1="lt1" bg2="dk2" tx2="lt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_Image">
    <p:bg>
      <p:bgRef idx="1001">
        <a:schemeClr val="bg2"/>
      </p:bgRef>
    </p:bg>
    <p:spTree>
      <p:nvGrpSpPr>
        <p:cNvPr id="1" name=""/>
        <p:cNvGrpSpPr/>
        <p:nvPr/>
      </p:nvGrpSpPr>
      <p:grpSpPr>
        <a:xfrm>
          <a:off x="0" y="0"/>
          <a:ext cx="0" cy="0"/>
          <a:chOff x="0" y="0"/>
          <a:chExt cx="0" cy="0"/>
        </a:xfrm>
      </p:grpSpPr>
      <p:sp>
        <p:nvSpPr>
          <p:cNvPr id="11" name="Title 1"/>
          <p:cNvSpPr>
            <a:spLocks noGrp="1"/>
          </p:cNvSpPr>
          <p:nvPr>
            <p:ph type="title"/>
          </p:nvPr>
        </p:nvSpPr>
        <p:spPr>
          <a:xfrm>
            <a:off x="538862" y="183898"/>
            <a:ext cx="13520037" cy="873186"/>
          </a:xfrm>
        </p:spPr>
        <p:txBody>
          <a:bodyPr>
            <a:normAutofit/>
          </a:bodyPr>
          <a:lstStyle>
            <a:lvl1pPr>
              <a:defRPr sz="3800">
                <a:solidFill>
                  <a:schemeClr val="tx1"/>
                </a:solidFill>
              </a:defRPr>
            </a:lvl1pPr>
          </a:lstStyle>
          <a:p>
            <a:r>
              <a:rPr lang="en-US" dirty="0"/>
              <a:t>Click to edit Master title style</a:t>
            </a:r>
          </a:p>
        </p:txBody>
      </p:sp>
      <p:sp>
        <p:nvSpPr>
          <p:cNvPr id="5" name="Picture Placeholder 4">
            <a:extLst>
              <a:ext uri="{FF2B5EF4-FFF2-40B4-BE49-F238E27FC236}">
                <a16:creationId xmlns:a16="http://schemas.microsoft.com/office/drawing/2014/main" id="{E78145AC-79A9-834A-BE03-ED99E1BFF7AC}"/>
              </a:ext>
            </a:extLst>
          </p:cNvPr>
          <p:cNvSpPr>
            <a:spLocks noGrp="1"/>
          </p:cNvSpPr>
          <p:nvPr>
            <p:ph type="pic" sz="quarter" idx="10"/>
          </p:nvPr>
        </p:nvSpPr>
        <p:spPr>
          <a:xfrm>
            <a:off x="548640" y="1645920"/>
            <a:ext cx="8330183" cy="5028635"/>
          </a:xfrm>
          <a:prstGeom prst="rect">
            <a:avLst/>
          </a:prstGeom>
        </p:spPr>
        <p:txBody>
          <a:bodyPr/>
          <a:lstStyle/>
          <a:p>
            <a:endParaRPr lang="en-US" dirty="0"/>
          </a:p>
        </p:txBody>
      </p:sp>
      <p:sp>
        <p:nvSpPr>
          <p:cNvPr id="9" name="Picture Placeholder 4">
            <a:extLst>
              <a:ext uri="{FF2B5EF4-FFF2-40B4-BE49-F238E27FC236}">
                <a16:creationId xmlns:a16="http://schemas.microsoft.com/office/drawing/2014/main" id="{D5A50D07-5C25-B541-89CC-C515FB54B1B4}"/>
              </a:ext>
            </a:extLst>
          </p:cNvPr>
          <p:cNvSpPr>
            <a:spLocks noGrp="1"/>
          </p:cNvSpPr>
          <p:nvPr>
            <p:ph type="pic" sz="quarter" idx="11"/>
          </p:nvPr>
        </p:nvSpPr>
        <p:spPr>
          <a:xfrm>
            <a:off x="9326880" y="1645920"/>
            <a:ext cx="4754880" cy="5028635"/>
          </a:xfrm>
          <a:prstGeom prst="rect">
            <a:avLst/>
          </a:prstGeom>
        </p:spPr>
        <p:txBody>
          <a:bodyPr/>
          <a:lstStyle/>
          <a:p>
            <a:endParaRPr lang="en-US"/>
          </a:p>
        </p:txBody>
      </p:sp>
    </p:spTree>
    <p:extLst>
      <p:ext uri="{BB962C8B-B14F-4D97-AF65-F5344CB8AC3E}">
        <p14:creationId xmlns:p14="http://schemas.microsoft.com/office/powerpoint/2010/main" val="45102675"/>
      </p:ext>
    </p:extLst>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4D64549-4CF4-FC40-A1E8-FF499F314048}"/>
              </a:ext>
            </a:extLst>
          </p:cNvPr>
          <p:cNvPicPr>
            <a:picLocks noChangeAspect="1"/>
          </p:cNvPicPr>
          <p:nvPr userDrawn="1"/>
        </p:nvPicPr>
        <p:blipFill>
          <a:blip r:embed="rId31"/>
          <a:stretch>
            <a:fillRect/>
          </a:stretch>
        </p:blipFill>
        <p:spPr>
          <a:xfrm>
            <a:off x="12565728" y="7531058"/>
            <a:ext cx="1493077" cy="420624"/>
          </a:xfrm>
          <a:prstGeom prst="rect">
            <a:avLst/>
          </a:prstGeom>
        </p:spPr>
      </p:pic>
      <p:sp>
        <p:nvSpPr>
          <p:cNvPr id="2" name="Title Placeholder 1"/>
          <p:cNvSpPr>
            <a:spLocks noGrp="1"/>
          </p:cNvSpPr>
          <p:nvPr>
            <p:ph type="title"/>
          </p:nvPr>
        </p:nvSpPr>
        <p:spPr>
          <a:xfrm>
            <a:off x="548639" y="183898"/>
            <a:ext cx="13514832" cy="1371600"/>
          </a:xfrm>
          <a:prstGeom prst="rect">
            <a:avLst/>
          </a:prstGeom>
        </p:spPr>
        <p:txBody>
          <a:bodyPr vert="horz" lIns="91440" tIns="45720" rIns="91440" bIns="45720" rtlCol="0" anchor="t">
            <a:noAutofit/>
          </a:bodyPr>
          <a:lstStyle/>
          <a:p>
            <a:r>
              <a:rPr lang="en-US" dirty="0"/>
              <a:t>Click to edit Master title style</a:t>
            </a:r>
          </a:p>
        </p:txBody>
      </p:sp>
      <p:sp>
        <p:nvSpPr>
          <p:cNvPr id="3" name="Text Placeholder 2"/>
          <p:cNvSpPr>
            <a:spLocks noGrp="1"/>
          </p:cNvSpPr>
          <p:nvPr>
            <p:ph type="body" idx="1"/>
          </p:nvPr>
        </p:nvSpPr>
        <p:spPr>
          <a:xfrm>
            <a:off x="548639" y="1645920"/>
            <a:ext cx="13514832" cy="5686282"/>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p:cNvSpPr txBox="1"/>
          <p:nvPr userDrawn="1"/>
        </p:nvSpPr>
        <p:spPr>
          <a:xfrm>
            <a:off x="538863" y="7683901"/>
            <a:ext cx="7115490" cy="172355"/>
          </a:xfrm>
          <a:prstGeom prst="rect">
            <a:avLst/>
          </a:prstGeom>
          <a:noFill/>
        </p:spPr>
        <p:txBody>
          <a:bodyPr wrap="square" lIns="0" tIns="0" rIns="0" bIns="0" rtlCol="0">
            <a:spAutoFit/>
          </a:bodyPr>
          <a:lstStyle/>
          <a:p>
            <a:pPr marL="0" marR="0" indent="0" algn="l" defTabSz="731520" rtl="0" eaLnBrk="1" fontAlgn="auto" latinLnBrk="0" hangingPunct="1">
              <a:lnSpc>
                <a:spcPct val="100000"/>
              </a:lnSpc>
              <a:spcBef>
                <a:spcPts val="0"/>
              </a:spcBef>
              <a:spcAft>
                <a:spcPts val="0"/>
              </a:spcAft>
              <a:buClrTx/>
              <a:buSzTx/>
              <a:buFontTx/>
              <a:buNone/>
              <a:tabLst/>
              <a:defRPr/>
            </a:pPr>
            <a:r>
              <a:rPr lang="en-US" sz="1120" b="0" i="0"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 2021, Amazon Web Services, Inc. or its Affiliates. </a:t>
            </a:r>
          </a:p>
        </p:txBody>
      </p:sp>
    </p:spTree>
    <p:extLst>
      <p:ext uri="{BB962C8B-B14F-4D97-AF65-F5344CB8AC3E}">
        <p14:creationId xmlns:p14="http://schemas.microsoft.com/office/powerpoint/2010/main" val="14311777"/>
      </p:ext>
    </p:extLst>
  </p:cSld>
  <p:clrMap bg1="dk1" tx1="lt1" bg2="dk2" tx2="lt2" accent1="accent1" accent2="accent2" accent3="accent3" accent4="accent4" accent5="accent5" accent6="accent6" hlink="hlink" folHlink="folHlink"/>
  <p:sldLayoutIdLst>
    <p:sldLayoutId id="2147483711" r:id="rId1"/>
    <p:sldLayoutId id="2147483696" r:id="rId2"/>
    <p:sldLayoutId id="2147483677" r:id="rId3"/>
    <p:sldLayoutId id="2147483700" r:id="rId4"/>
    <p:sldLayoutId id="2147483689" r:id="rId5"/>
    <p:sldLayoutId id="2147483678" r:id="rId6"/>
    <p:sldLayoutId id="2147483707" r:id="rId7"/>
    <p:sldLayoutId id="2147483679" r:id="rId8"/>
    <p:sldLayoutId id="2147483703" r:id="rId9"/>
    <p:sldLayoutId id="2147483704" r:id="rId10"/>
    <p:sldLayoutId id="2147483705" r:id="rId11"/>
    <p:sldLayoutId id="2147483690" r:id="rId12"/>
    <p:sldLayoutId id="2147483691" r:id="rId13"/>
    <p:sldLayoutId id="2147483692" r:id="rId14"/>
    <p:sldLayoutId id="2147483702" r:id="rId15"/>
    <p:sldLayoutId id="2147483680" r:id="rId16"/>
    <p:sldLayoutId id="2147483701" r:id="rId17"/>
    <p:sldLayoutId id="2147483712" r:id="rId18"/>
    <p:sldLayoutId id="2147483714" r:id="rId19"/>
    <p:sldLayoutId id="2147483706" r:id="rId20"/>
    <p:sldLayoutId id="2147483709" r:id="rId21"/>
    <p:sldLayoutId id="2147483710" r:id="rId22"/>
    <p:sldLayoutId id="2147483715" r:id="rId23"/>
    <p:sldLayoutId id="2147483716" r:id="rId24"/>
    <p:sldLayoutId id="2147483717" r:id="rId25"/>
    <p:sldLayoutId id="2147483718" r:id="rId26"/>
    <p:sldLayoutId id="2147483719" r:id="rId27"/>
    <p:sldLayoutId id="2147483720" r:id="rId28"/>
    <p:sldLayoutId id="2147483721" r:id="rId29"/>
  </p:sldLayoutIdLst>
  <p:txStyles>
    <p:titleStyle>
      <a:lvl1pPr algn="l" defTabSz="731520" rtl="0" eaLnBrk="1" latinLnBrk="0" hangingPunct="1">
        <a:spcBef>
          <a:spcPct val="0"/>
        </a:spcBef>
        <a:buNone/>
        <a:defRPr sz="3800" b="1" i="0" kern="120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p:titleStyle>
    <p:bodyStyle>
      <a:lvl1pPr marL="0" indent="0" algn="l" defTabSz="731520" rtl="0" eaLnBrk="1" latinLnBrk="0" hangingPunct="1">
        <a:spcBef>
          <a:spcPct val="20000"/>
        </a:spcBef>
        <a:buFontTx/>
        <a:buNone/>
        <a:defRPr sz="2900" b="0" i="0" kern="1200">
          <a:solidFill>
            <a:schemeClr val="tx1"/>
          </a:solidFill>
          <a:latin typeface="Amazon Ember Regular" charset="0"/>
          <a:ea typeface="+mn-ea"/>
          <a:cs typeface="Amazon Ember Regular" charset="0"/>
        </a:defRPr>
      </a:lvl1pPr>
      <a:lvl2pPr marL="1188720" indent="-457200" algn="l" defTabSz="731520" rtl="0" eaLnBrk="1" latinLnBrk="0" hangingPunct="1">
        <a:spcBef>
          <a:spcPct val="20000"/>
        </a:spcBef>
        <a:buFont typeface="Arial"/>
        <a:buChar char="•"/>
        <a:defRPr sz="2900" b="0" i="0" kern="1200">
          <a:solidFill>
            <a:schemeClr val="tx1"/>
          </a:solidFill>
          <a:latin typeface="Amazon Ember Regular" charset="0"/>
          <a:ea typeface="+mn-ea"/>
          <a:cs typeface="Amazon Ember Regular" charset="0"/>
        </a:defRPr>
      </a:lvl2pPr>
      <a:lvl3pPr marL="1828800" indent="-365760" algn="l" defTabSz="731520" rtl="0" eaLnBrk="1" latinLnBrk="0" hangingPunct="1">
        <a:spcBef>
          <a:spcPct val="20000"/>
        </a:spcBef>
        <a:buFont typeface="Arial"/>
        <a:buChar char="•"/>
        <a:defRPr sz="2600" b="0" i="0" kern="1200">
          <a:solidFill>
            <a:schemeClr val="tx1"/>
          </a:solidFill>
          <a:latin typeface="Amazon Ember Regular" charset="0"/>
          <a:ea typeface="+mn-ea"/>
          <a:cs typeface="Amazon Ember Regular" charset="0"/>
        </a:defRPr>
      </a:lvl3pPr>
      <a:lvl4pPr marL="2560320" indent="-365760" algn="l" defTabSz="731520" rtl="0" eaLnBrk="1" latinLnBrk="0" hangingPunct="1">
        <a:spcBef>
          <a:spcPct val="20000"/>
        </a:spcBef>
        <a:buFont typeface="Arial"/>
        <a:buChar char="–"/>
        <a:defRPr sz="2200" b="0" i="0" kern="1200">
          <a:solidFill>
            <a:schemeClr val="tx1"/>
          </a:solidFill>
          <a:latin typeface="Amazon Ember Regular" charset="0"/>
          <a:ea typeface="+mn-ea"/>
          <a:cs typeface="Amazon Ember Regular" charset="0"/>
        </a:defRPr>
      </a:lvl4pPr>
      <a:lvl5pPr marL="3291840" indent="-365760" algn="l" defTabSz="731520" rtl="0" eaLnBrk="1" latinLnBrk="0" hangingPunct="1">
        <a:spcBef>
          <a:spcPct val="20000"/>
        </a:spcBef>
        <a:buFont typeface="Arial"/>
        <a:buChar char="»"/>
        <a:defRPr sz="1900" b="0" i="0" kern="1200">
          <a:solidFill>
            <a:schemeClr val="tx1"/>
          </a:solidFill>
          <a:latin typeface="Amazon Ember Regular" charset="0"/>
          <a:ea typeface="+mn-ea"/>
          <a:cs typeface="Amazon Ember Regular" charset="0"/>
        </a:defRPr>
      </a:lvl5pPr>
      <a:lvl6pPr marL="4023360" indent="-365760" algn="l" defTabSz="731520" rtl="0" eaLnBrk="1" latinLnBrk="0" hangingPunct="1">
        <a:spcBef>
          <a:spcPct val="20000"/>
        </a:spcBef>
        <a:buFont typeface="Arial"/>
        <a:buChar char="•"/>
        <a:defRPr sz="3200" kern="1200">
          <a:solidFill>
            <a:schemeClr val="tx1"/>
          </a:solidFill>
          <a:latin typeface="+mn-lt"/>
          <a:ea typeface="+mn-ea"/>
          <a:cs typeface="+mn-cs"/>
        </a:defRPr>
      </a:lvl6pPr>
      <a:lvl7pPr marL="4754880" indent="-365760" algn="l" defTabSz="731520" rtl="0" eaLnBrk="1" latinLnBrk="0" hangingPunct="1">
        <a:spcBef>
          <a:spcPct val="20000"/>
        </a:spcBef>
        <a:buFont typeface="Arial"/>
        <a:buChar char="•"/>
        <a:defRPr sz="3200" kern="1200">
          <a:solidFill>
            <a:schemeClr val="tx1"/>
          </a:solidFill>
          <a:latin typeface="+mn-lt"/>
          <a:ea typeface="+mn-ea"/>
          <a:cs typeface="+mn-cs"/>
        </a:defRPr>
      </a:lvl7pPr>
      <a:lvl8pPr marL="5486400" indent="-365760" algn="l" defTabSz="731520" rtl="0" eaLnBrk="1" latinLnBrk="0" hangingPunct="1">
        <a:spcBef>
          <a:spcPct val="20000"/>
        </a:spcBef>
        <a:buFont typeface="Arial"/>
        <a:buChar char="•"/>
        <a:defRPr sz="3200" kern="1200">
          <a:solidFill>
            <a:schemeClr val="tx1"/>
          </a:solidFill>
          <a:latin typeface="+mn-lt"/>
          <a:ea typeface="+mn-ea"/>
          <a:cs typeface="+mn-cs"/>
        </a:defRPr>
      </a:lvl8pPr>
      <a:lvl9pPr marL="6217920" indent="-365760" algn="l" defTabSz="731520" rtl="0" eaLnBrk="1" latinLnBrk="0" hangingPunct="1">
        <a:spcBef>
          <a:spcPct val="20000"/>
        </a:spcBef>
        <a:buFont typeface="Arial"/>
        <a:buChar char="•"/>
        <a:defRPr sz="3200" kern="1200">
          <a:solidFill>
            <a:schemeClr val="tx1"/>
          </a:solidFill>
          <a:latin typeface="+mn-lt"/>
          <a:ea typeface="+mn-ea"/>
          <a:cs typeface="+mn-cs"/>
        </a:defRPr>
      </a:lvl9pPr>
    </p:bodyStyle>
    <p:otherStyle>
      <a:defPPr>
        <a:defRPr lang="en-US"/>
      </a:defPPr>
      <a:lvl1pPr marL="0" algn="l" defTabSz="731520" rtl="0" eaLnBrk="1" latinLnBrk="0" hangingPunct="1">
        <a:defRPr sz="2880" kern="1200">
          <a:solidFill>
            <a:schemeClr val="tx1"/>
          </a:solidFill>
          <a:latin typeface="+mn-lt"/>
          <a:ea typeface="+mn-ea"/>
          <a:cs typeface="+mn-cs"/>
        </a:defRPr>
      </a:lvl1pPr>
      <a:lvl2pPr marL="731520" algn="l" defTabSz="731520" rtl="0" eaLnBrk="1" latinLnBrk="0" hangingPunct="1">
        <a:defRPr sz="2880" kern="1200">
          <a:solidFill>
            <a:schemeClr val="tx1"/>
          </a:solidFill>
          <a:latin typeface="+mn-lt"/>
          <a:ea typeface="+mn-ea"/>
          <a:cs typeface="+mn-cs"/>
        </a:defRPr>
      </a:lvl2pPr>
      <a:lvl3pPr marL="1463040" algn="l" defTabSz="731520" rtl="0" eaLnBrk="1" latinLnBrk="0" hangingPunct="1">
        <a:defRPr sz="2880" kern="1200">
          <a:solidFill>
            <a:schemeClr val="tx1"/>
          </a:solidFill>
          <a:latin typeface="+mn-lt"/>
          <a:ea typeface="+mn-ea"/>
          <a:cs typeface="+mn-cs"/>
        </a:defRPr>
      </a:lvl3pPr>
      <a:lvl4pPr marL="2194560" algn="l" defTabSz="731520" rtl="0" eaLnBrk="1" latinLnBrk="0" hangingPunct="1">
        <a:defRPr sz="2880" kern="1200">
          <a:solidFill>
            <a:schemeClr val="tx1"/>
          </a:solidFill>
          <a:latin typeface="+mn-lt"/>
          <a:ea typeface="+mn-ea"/>
          <a:cs typeface="+mn-cs"/>
        </a:defRPr>
      </a:lvl4pPr>
      <a:lvl5pPr marL="2926080" algn="l" defTabSz="731520" rtl="0" eaLnBrk="1" latinLnBrk="0" hangingPunct="1">
        <a:defRPr sz="2880" kern="1200">
          <a:solidFill>
            <a:schemeClr val="tx1"/>
          </a:solidFill>
          <a:latin typeface="+mn-lt"/>
          <a:ea typeface="+mn-ea"/>
          <a:cs typeface="+mn-cs"/>
        </a:defRPr>
      </a:lvl5pPr>
      <a:lvl6pPr marL="3657600" algn="l" defTabSz="731520" rtl="0" eaLnBrk="1" latinLnBrk="0" hangingPunct="1">
        <a:defRPr sz="2880" kern="1200">
          <a:solidFill>
            <a:schemeClr val="tx1"/>
          </a:solidFill>
          <a:latin typeface="+mn-lt"/>
          <a:ea typeface="+mn-ea"/>
          <a:cs typeface="+mn-cs"/>
        </a:defRPr>
      </a:lvl6pPr>
      <a:lvl7pPr marL="4389120" algn="l" defTabSz="731520" rtl="0" eaLnBrk="1" latinLnBrk="0" hangingPunct="1">
        <a:defRPr sz="2880" kern="1200">
          <a:solidFill>
            <a:schemeClr val="tx1"/>
          </a:solidFill>
          <a:latin typeface="+mn-lt"/>
          <a:ea typeface="+mn-ea"/>
          <a:cs typeface="+mn-cs"/>
        </a:defRPr>
      </a:lvl7pPr>
      <a:lvl8pPr marL="5120640" algn="l" defTabSz="731520" rtl="0" eaLnBrk="1" latinLnBrk="0" hangingPunct="1">
        <a:defRPr sz="2880" kern="1200">
          <a:solidFill>
            <a:schemeClr val="tx1"/>
          </a:solidFill>
          <a:latin typeface="+mn-lt"/>
          <a:ea typeface="+mn-ea"/>
          <a:cs typeface="+mn-cs"/>
        </a:defRPr>
      </a:lvl8pPr>
      <a:lvl9pPr marL="5852160" algn="l" defTabSz="731520" rtl="0" eaLnBrk="1" latinLnBrk="0" hangingPunct="1">
        <a:defRPr sz="288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36" userDrawn="1">
          <p15:clr>
            <a:srgbClr val="F26B43"/>
          </p15:clr>
        </p15:guide>
        <p15:guide id="2" pos="8856" userDrawn="1">
          <p15:clr>
            <a:srgbClr val="F26B43"/>
          </p15:clr>
        </p15:guide>
        <p15:guide id="3" orient="horz" pos="1032"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1.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emf"/><Relationship Id="rId7" Type="http://schemas.openxmlformats.org/officeDocument/2006/relationships/image" Target="../media/image12.png"/><Relationship Id="rId12" Type="http://schemas.openxmlformats.org/officeDocument/2006/relationships/image" Target="../media/image17.svg"/><Relationship Id="rId2" Type="http://schemas.openxmlformats.org/officeDocument/2006/relationships/notesSlide" Target="../notesSlides/notesSlide6.xml"/><Relationship Id="rId1" Type="http://schemas.openxmlformats.org/officeDocument/2006/relationships/slideLayout" Target="../slideLayouts/slideLayout23.xml"/><Relationship Id="rId6" Type="http://schemas.openxmlformats.org/officeDocument/2006/relationships/image" Target="../media/image11.svg"/><Relationship Id="rId11" Type="http://schemas.openxmlformats.org/officeDocument/2006/relationships/image" Target="../media/image16.png"/><Relationship Id="rId5" Type="http://schemas.openxmlformats.org/officeDocument/2006/relationships/image" Target="../media/image10.png"/><Relationship Id="rId10" Type="http://schemas.openxmlformats.org/officeDocument/2006/relationships/image" Target="../media/image15.svg"/><Relationship Id="rId4" Type="http://schemas.openxmlformats.org/officeDocument/2006/relationships/image" Target="../media/image9.png"/><Relationship Id="rId9" Type="http://schemas.openxmlformats.org/officeDocument/2006/relationships/image" Target="../media/image14.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4.xml"/></Relationships>
</file>

<file path=ppt/slides/_rels/slide13.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svg"/><Relationship Id="rId2" Type="http://schemas.openxmlformats.org/officeDocument/2006/relationships/notesSlide" Target="../notesSlides/notesSlide8.xml"/><Relationship Id="rId1" Type="http://schemas.openxmlformats.org/officeDocument/2006/relationships/slideLayout" Target="../slideLayouts/slideLayout23.xml"/><Relationship Id="rId6" Type="http://schemas.openxmlformats.org/officeDocument/2006/relationships/image" Target="../media/image21.png"/><Relationship Id="rId11" Type="http://schemas.openxmlformats.org/officeDocument/2006/relationships/image" Target="../media/image26.svg"/><Relationship Id="rId5" Type="http://schemas.openxmlformats.org/officeDocument/2006/relationships/image" Target="../media/image20.sv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svg"/></Relationships>
</file>

<file path=ppt/slides/_rels/slide14.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image" Target="../media/image27.tiff"/><Relationship Id="rId1" Type="http://schemas.openxmlformats.org/officeDocument/2006/relationships/slideLayout" Target="../slideLayouts/slideLayout23.xml"/><Relationship Id="rId5" Type="http://schemas.openxmlformats.org/officeDocument/2006/relationships/image" Target="../media/image30.tiff"/><Relationship Id="rId4" Type="http://schemas.openxmlformats.org/officeDocument/2006/relationships/image" Target="../media/image29.tiff"/></Relationships>
</file>

<file path=ppt/slides/_rels/slide15.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notesSlide" Target="../notesSlides/notesSlide9.xml"/><Relationship Id="rId1" Type="http://schemas.openxmlformats.org/officeDocument/2006/relationships/slideLayout" Target="../slideLayouts/slideLayout24.xml"/></Relationships>
</file>

<file path=ppt/slides/_rels/slide16.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image" Target="../media/image43.svg"/><Relationship Id="rId18" Type="http://schemas.openxmlformats.org/officeDocument/2006/relationships/image" Target="../media/image48.png"/><Relationship Id="rId3" Type="http://schemas.openxmlformats.org/officeDocument/2006/relationships/image" Target="../media/image33.svg"/><Relationship Id="rId21" Type="http://schemas.openxmlformats.org/officeDocument/2006/relationships/image" Target="../media/image51.svg"/><Relationship Id="rId7" Type="http://schemas.openxmlformats.org/officeDocument/2006/relationships/image" Target="../media/image37.svg"/><Relationship Id="rId12" Type="http://schemas.openxmlformats.org/officeDocument/2006/relationships/image" Target="../media/image42.png"/><Relationship Id="rId17" Type="http://schemas.openxmlformats.org/officeDocument/2006/relationships/image" Target="../media/image47.svg"/><Relationship Id="rId2" Type="http://schemas.openxmlformats.org/officeDocument/2006/relationships/image" Target="../media/image32.png"/><Relationship Id="rId16" Type="http://schemas.openxmlformats.org/officeDocument/2006/relationships/image" Target="../media/image46.png"/><Relationship Id="rId20" Type="http://schemas.openxmlformats.org/officeDocument/2006/relationships/image" Target="../media/image50.png"/><Relationship Id="rId1" Type="http://schemas.openxmlformats.org/officeDocument/2006/relationships/slideLayout" Target="../slideLayouts/slideLayout23.xml"/><Relationship Id="rId6" Type="http://schemas.openxmlformats.org/officeDocument/2006/relationships/image" Target="../media/image36.png"/><Relationship Id="rId11" Type="http://schemas.openxmlformats.org/officeDocument/2006/relationships/image" Target="../media/image41.svg"/><Relationship Id="rId5" Type="http://schemas.openxmlformats.org/officeDocument/2006/relationships/image" Target="../media/image35.svg"/><Relationship Id="rId15" Type="http://schemas.openxmlformats.org/officeDocument/2006/relationships/image" Target="../media/image45.svg"/><Relationship Id="rId10" Type="http://schemas.openxmlformats.org/officeDocument/2006/relationships/image" Target="../media/image40.png"/><Relationship Id="rId19" Type="http://schemas.openxmlformats.org/officeDocument/2006/relationships/image" Target="../media/image49.svg"/><Relationship Id="rId4" Type="http://schemas.openxmlformats.org/officeDocument/2006/relationships/image" Target="../media/image34.png"/><Relationship Id="rId9" Type="http://schemas.openxmlformats.org/officeDocument/2006/relationships/image" Target="../media/image39.svg"/><Relationship Id="rId14" Type="http://schemas.openxmlformats.org/officeDocument/2006/relationships/image" Target="../media/image4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github.com/myh-st/aws-workshop-lambda-ecs" TargetMode="Externa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7.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1.tiff"/><Relationship Id="rId1" Type="http://schemas.openxmlformats.org/officeDocument/2006/relationships/slideLayout" Target="../slideLayouts/slideLayout23.xml"/><Relationship Id="rId4" Type="http://schemas.openxmlformats.org/officeDocument/2006/relationships/image" Target="../media/image22.svg"/></Relationships>
</file>

<file path=ppt/slides/_rels/slide23.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notesSlide" Target="../notesSlides/notesSlide14.xml"/><Relationship Id="rId1" Type="http://schemas.openxmlformats.org/officeDocument/2006/relationships/slideLayout" Target="../slideLayouts/slideLayout23.xml"/><Relationship Id="rId6" Type="http://schemas.openxmlformats.org/officeDocument/2006/relationships/image" Target="../media/image30.tiff"/><Relationship Id="rId5" Type="http://schemas.openxmlformats.org/officeDocument/2006/relationships/image" Target="../media/image29.tiff"/><Relationship Id="rId4" Type="http://schemas.openxmlformats.org/officeDocument/2006/relationships/image" Target="../media/image27.tif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5.xml.rels><?xml version="1.0" encoding="UTF-8" standalone="yes"?>
<Relationships xmlns="http://schemas.openxmlformats.org/package/2006/relationships"><Relationship Id="rId8" Type="http://schemas.openxmlformats.org/officeDocument/2006/relationships/image" Target="../media/image58.jpg"/><Relationship Id="rId13" Type="http://schemas.openxmlformats.org/officeDocument/2006/relationships/image" Target="../media/image63.png"/><Relationship Id="rId18" Type="http://schemas.openxmlformats.org/officeDocument/2006/relationships/image" Target="../media/image68.jpg"/><Relationship Id="rId26" Type="http://schemas.openxmlformats.org/officeDocument/2006/relationships/hyperlink" Target="https://creativecommons.org/licenses/by/4.0/" TargetMode="External"/><Relationship Id="rId3" Type="http://schemas.openxmlformats.org/officeDocument/2006/relationships/image" Target="../media/image53.jpg"/><Relationship Id="rId21" Type="http://schemas.openxmlformats.org/officeDocument/2006/relationships/image" Target="../media/image71.jpg"/><Relationship Id="rId7" Type="http://schemas.openxmlformats.org/officeDocument/2006/relationships/image" Target="../media/image57.jpg"/><Relationship Id="rId12" Type="http://schemas.openxmlformats.org/officeDocument/2006/relationships/image" Target="../media/image62.png"/><Relationship Id="rId17" Type="http://schemas.openxmlformats.org/officeDocument/2006/relationships/image" Target="../media/image67.png"/><Relationship Id="rId25" Type="http://schemas.openxmlformats.org/officeDocument/2006/relationships/hyperlink" Target="https://angular.io/presskit" TargetMode="External"/><Relationship Id="rId2" Type="http://schemas.openxmlformats.org/officeDocument/2006/relationships/image" Target="../media/image52.jpg"/><Relationship Id="rId16" Type="http://schemas.openxmlformats.org/officeDocument/2006/relationships/image" Target="../media/image66.png"/><Relationship Id="rId20" Type="http://schemas.openxmlformats.org/officeDocument/2006/relationships/image" Target="../media/image70.png"/><Relationship Id="rId1" Type="http://schemas.openxmlformats.org/officeDocument/2006/relationships/slideLayout" Target="../slideLayouts/slideLayout28.xml"/><Relationship Id="rId6" Type="http://schemas.openxmlformats.org/officeDocument/2006/relationships/image" Target="../media/image56.jpg"/><Relationship Id="rId11" Type="http://schemas.openxmlformats.org/officeDocument/2006/relationships/image" Target="../media/image61.png"/><Relationship Id="rId24" Type="http://schemas.openxmlformats.org/officeDocument/2006/relationships/image" Target="../media/image74.png"/><Relationship Id="rId5" Type="http://schemas.openxmlformats.org/officeDocument/2006/relationships/image" Target="../media/image55.jpg"/><Relationship Id="rId15" Type="http://schemas.openxmlformats.org/officeDocument/2006/relationships/image" Target="../media/image65.png"/><Relationship Id="rId23" Type="http://schemas.openxmlformats.org/officeDocument/2006/relationships/image" Target="../media/image73.png"/><Relationship Id="rId10" Type="http://schemas.openxmlformats.org/officeDocument/2006/relationships/image" Target="../media/image60.png"/><Relationship Id="rId19" Type="http://schemas.openxmlformats.org/officeDocument/2006/relationships/image" Target="../media/image69.png"/><Relationship Id="rId4" Type="http://schemas.openxmlformats.org/officeDocument/2006/relationships/image" Target="../media/image54.png"/><Relationship Id="rId9" Type="http://schemas.openxmlformats.org/officeDocument/2006/relationships/image" Target="../media/image59.png"/><Relationship Id="rId14" Type="http://schemas.openxmlformats.org/officeDocument/2006/relationships/image" Target="../media/image64.jpg"/><Relationship Id="rId22" Type="http://schemas.openxmlformats.org/officeDocument/2006/relationships/image" Target="../media/image72.png"/></Relationships>
</file>

<file path=ppt/slides/_rels/slide26.xml.rels><?xml version="1.0" encoding="UTF-8" standalone="yes"?>
<Relationships xmlns="http://schemas.openxmlformats.org/package/2006/relationships"><Relationship Id="rId3" Type="http://schemas.openxmlformats.org/officeDocument/2006/relationships/image" Target="../media/image75.tiff"/><Relationship Id="rId2" Type="http://schemas.openxmlformats.org/officeDocument/2006/relationships/notesSlide" Target="../notesSlides/notesSlide15.xml"/><Relationship Id="rId1" Type="http://schemas.openxmlformats.org/officeDocument/2006/relationships/slideLayout" Target="../slideLayouts/slideLayout27.xml"/></Relationships>
</file>

<file path=ppt/slides/_rels/slide2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tiff"/><Relationship Id="rId1" Type="http://schemas.openxmlformats.org/officeDocument/2006/relationships/slideLayout" Target="../slideLayouts/slideLayout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7.xml"/><Relationship Id="rId1" Type="http://schemas.openxmlformats.org/officeDocument/2006/relationships/slideLayout" Target="../slideLayouts/slideLayout29.xml"/></Relationships>
</file>

<file path=ppt/slides/_rels/slide3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8.xml"/><Relationship Id="rId1" Type="http://schemas.openxmlformats.org/officeDocument/2006/relationships/slideLayout" Target="../slideLayouts/slideLayout29.xml"/><Relationship Id="rId4" Type="http://schemas.openxmlformats.org/officeDocument/2006/relationships/image" Target="../media/image80.png"/></Relationships>
</file>

<file path=ppt/slides/_rels/slide3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9.xml"/><Relationship Id="rId1" Type="http://schemas.openxmlformats.org/officeDocument/2006/relationships/slideLayout" Target="../slideLayouts/slideLayout29.xml"/></Relationships>
</file>

<file path=ppt/slides/_rels/slide33.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9.xml"/></Relationships>
</file>

<file path=ppt/slides/_rels/slide34.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20.xml"/><Relationship Id="rId1" Type="http://schemas.openxmlformats.org/officeDocument/2006/relationships/slideLayout" Target="../slideLayouts/slideLayout29.xml"/></Relationships>
</file>

<file path=ppt/slides/_rels/slide35.xml.rels><?xml version="1.0" encoding="UTF-8" standalone="yes"?>
<Relationships xmlns="http://schemas.openxmlformats.org/package/2006/relationships"><Relationship Id="rId3" Type="http://schemas.openxmlformats.org/officeDocument/2006/relationships/image" Target="../media/image85.jpg"/><Relationship Id="rId2" Type="http://schemas.openxmlformats.org/officeDocument/2006/relationships/image" Target="../media/image84.jpg"/><Relationship Id="rId1" Type="http://schemas.openxmlformats.org/officeDocument/2006/relationships/slideLayout" Target="../slideLayouts/slideLayout29.xml"/><Relationship Id="rId4" Type="http://schemas.openxmlformats.org/officeDocument/2006/relationships/image" Target="../media/image86.png"/></Relationships>
</file>

<file path=ppt/slides/_rels/slide36.xml.rels><?xml version="1.0" encoding="UTF-8" standalone="yes"?>
<Relationships xmlns="http://schemas.openxmlformats.org/package/2006/relationships"><Relationship Id="rId3" Type="http://schemas.openxmlformats.org/officeDocument/2006/relationships/image" Target="../media/image88.jpg"/><Relationship Id="rId2" Type="http://schemas.openxmlformats.org/officeDocument/2006/relationships/image" Target="../media/image87.jpg"/><Relationship Id="rId1" Type="http://schemas.openxmlformats.org/officeDocument/2006/relationships/slideLayout" Target="../slideLayouts/slideLayout29.xml"/></Relationships>
</file>

<file path=ppt/slides/_rels/slide37.xml.rels><?xml version="1.0" encoding="UTF-8" standalone="yes"?>
<Relationships xmlns="http://schemas.openxmlformats.org/package/2006/relationships"><Relationship Id="rId3" Type="http://schemas.openxmlformats.org/officeDocument/2006/relationships/image" Target="../media/image87.jpg"/><Relationship Id="rId7" Type="http://schemas.openxmlformats.org/officeDocument/2006/relationships/image" Target="../media/image92.jpg"/><Relationship Id="rId2" Type="http://schemas.openxmlformats.org/officeDocument/2006/relationships/image" Target="../media/image89.jpg"/><Relationship Id="rId1" Type="http://schemas.openxmlformats.org/officeDocument/2006/relationships/slideLayout" Target="../slideLayouts/slideLayout29.xml"/><Relationship Id="rId6" Type="http://schemas.openxmlformats.org/officeDocument/2006/relationships/image" Target="../media/image88.jpg"/><Relationship Id="rId5" Type="http://schemas.openxmlformats.org/officeDocument/2006/relationships/image" Target="../media/image91.png"/><Relationship Id="rId4" Type="http://schemas.openxmlformats.org/officeDocument/2006/relationships/image" Target="../media/image90.png"/></Relationships>
</file>

<file path=ppt/slides/_rels/slide38.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21.xml"/><Relationship Id="rId1" Type="http://schemas.openxmlformats.org/officeDocument/2006/relationships/slideLayout" Target="../slideLayouts/slideLayout29.xml"/></Relationships>
</file>

<file path=ppt/slides/_rels/slide39.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22.xml"/><Relationship Id="rId1" Type="http://schemas.openxmlformats.org/officeDocument/2006/relationships/slideLayout" Target="../slideLayouts/slideLayout29.xml"/><Relationship Id="rId4" Type="http://schemas.openxmlformats.org/officeDocument/2006/relationships/hyperlink" Target="https://docs.aws.amazon.com/signer/latest/developerguide/Welcome.html" TargetMode="External"/></Relationships>
</file>

<file path=ppt/slides/_rels/slide4.xml.rels><?xml version="1.0" encoding="UTF-8" standalone="yes"?>
<Relationships xmlns="http://schemas.openxmlformats.org/package/2006/relationships"><Relationship Id="rId3" Type="http://schemas.openxmlformats.org/officeDocument/2006/relationships/hyperlink" Target="https://catalog.us-east-1.prod.workshops.aws/workshops/d03316be-3c29-49db-8dc3-eb196c1778c9/en-US/chapter3" TargetMode="External"/><Relationship Id="rId2" Type="http://schemas.openxmlformats.org/officeDocument/2006/relationships/hyperlink" Target="https://ecsworkshop.com/" TargetMode="External"/><Relationship Id="rId1" Type="http://schemas.openxmlformats.org/officeDocument/2006/relationships/slideLayout" Target="../slideLayouts/slideLayout4.xml"/><Relationship Id="rId6" Type="http://schemas.openxmlformats.org/officeDocument/2006/relationships/hyperlink" Target="https://aws.amazon.com/getting-started/decision-guides/containers-on-aws-how-to-choose/?ref=gs&amp;id=m3" TargetMode="External"/><Relationship Id="rId5" Type="http://schemas.openxmlformats.org/officeDocument/2006/relationships/hyperlink" Target="https://aws.amazon.com/getting-started/?trk=ep_card" TargetMode="External"/><Relationship Id="rId4" Type="http://schemas.openxmlformats.org/officeDocument/2006/relationships/hyperlink" Target="https://aws.amazon.com/th/events/events-content/?awsf.filter-series=*all&amp;awsf.filter-session-type=*all&amp;awsf.filter-level=*all&amp;awsf.filter-topic=*all&amp;awsf.filter-industry=*all&amp;awsf.filter-language=language%23english&amp;awsm.page-cards=1&amp;cards.q=IAM&amp;cards.q_operator=AND"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23.xml"/><Relationship Id="rId1" Type="http://schemas.openxmlformats.org/officeDocument/2006/relationships/slideLayout" Target="../slideLayouts/slideLayout29.xml"/><Relationship Id="rId4" Type="http://schemas.openxmlformats.org/officeDocument/2006/relationships/hyperlink" Target="https://docs.aws.amazon.com/lambda/latest/dg/configuration-codesigning.html?icmpid=docs_lambda_help" TargetMode="External"/></Relationships>
</file>

<file path=ppt/slides/_rels/slide41.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24.xml"/><Relationship Id="rId1" Type="http://schemas.openxmlformats.org/officeDocument/2006/relationships/slideLayout" Target="../slideLayouts/slideLayout29.xml"/><Relationship Id="rId4" Type="http://schemas.openxmlformats.org/officeDocument/2006/relationships/hyperlink" Target="https://docs.aws.amazon.com/lambda/latest/dg/configuration-codesigning.html?icmpid=docs_lambda_help" TargetMode="External"/></Relationships>
</file>

<file path=ppt/slides/_rels/slide42.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25.xml"/><Relationship Id="rId1" Type="http://schemas.openxmlformats.org/officeDocument/2006/relationships/slideLayout" Target="../slideLayouts/slideLayout29.xml"/></Relationships>
</file>

<file path=ppt/slides/_rels/slide43.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9.xml"/></Relationships>
</file>

<file path=ppt/slides/_rels/slide44.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26.xml"/><Relationship Id="rId1" Type="http://schemas.openxmlformats.org/officeDocument/2006/relationships/slideLayout" Target="../slideLayouts/slideLayout29.xml"/><Relationship Id="rId5" Type="http://schemas.openxmlformats.org/officeDocument/2006/relationships/hyperlink" Target="https://aws.amazon.com/blogs/compute/creating-a-scalable-serverless-import-process-for-amazon-dynamodb/" TargetMode="External"/><Relationship Id="rId4" Type="http://schemas.openxmlformats.org/officeDocument/2006/relationships/image" Target="../media/image100.png"/></Relationships>
</file>

<file path=ppt/slides/_rels/slide45.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27.xml"/><Relationship Id="rId1" Type="http://schemas.openxmlformats.org/officeDocument/2006/relationships/slideLayout" Target="../slideLayouts/slideLayout29.xml"/></Relationships>
</file>

<file path=ppt/slides/_rels/slide46.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28.xml"/><Relationship Id="rId1" Type="http://schemas.openxmlformats.org/officeDocument/2006/relationships/slideLayout" Target="../slideLayouts/slideLayout29.xml"/></Relationships>
</file>

<file path=ppt/slides/_rels/slide47.xml.rels><?xml version="1.0" encoding="UTF-8" standalone="yes"?>
<Relationships xmlns="http://schemas.openxmlformats.org/package/2006/relationships"><Relationship Id="rId3" Type="http://schemas.openxmlformats.org/officeDocument/2006/relationships/hyperlink" Target="https://docs.aws.amazon.com/lambda/latest/dg/lambda-concurrency.html" TargetMode="External"/><Relationship Id="rId2" Type="http://schemas.openxmlformats.org/officeDocument/2006/relationships/notesSlide" Target="../notesSlides/notesSlide29.xml"/><Relationship Id="rId1" Type="http://schemas.openxmlformats.org/officeDocument/2006/relationships/slideLayout" Target="../slideLayouts/slideLayout29.xml"/></Relationships>
</file>

<file path=ppt/slides/_rels/slide48.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30.xml"/><Relationship Id="rId1" Type="http://schemas.openxmlformats.org/officeDocument/2006/relationships/slideLayout" Target="../slideLayouts/slideLayout29.xml"/><Relationship Id="rId4" Type="http://schemas.openxmlformats.org/officeDocument/2006/relationships/image" Target="../media/image104.png"/></Relationships>
</file>

<file path=ppt/slides/_rels/slide49.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31.xml"/><Relationship Id="rId1" Type="http://schemas.openxmlformats.org/officeDocument/2006/relationships/slideLayout" Target="../slideLayouts/slideLayout29.xml"/></Relationships>
</file>

<file path=ppt/slides/_rels/slide5.xml.rels><?xml version="1.0" encoding="UTF-8" standalone="yes"?>
<Relationships xmlns="http://schemas.openxmlformats.org/package/2006/relationships"><Relationship Id="rId8" Type="http://schemas.openxmlformats.org/officeDocument/2006/relationships/hyperlink" Target="https://aws.amazon.com/training/?trk=ep_card" TargetMode="External"/><Relationship Id="rId3" Type="http://schemas.openxmlformats.org/officeDocument/2006/relationships/hyperlink" Target="https://aws.amazon.com/getting-started/decision-guides/serverless-or-kubernetes-on-aws-how-to-choose/?ref=gs&amp;id=m2" TargetMode="External"/><Relationship Id="rId7" Type="http://schemas.openxmlformats.org/officeDocument/2006/relationships/hyperlink" Target="https://workshops.aws/" TargetMode="External"/><Relationship Id="rId2" Type="http://schemas.openxmlformats.org/officeDocument/2006/relationships/notesSlide" Target="../notesSlides/notesSlide1.xml"/><Relationship Id="rId1" Type="http://schemas.openxmlformats.org/officeDocument/2006/relationships/slideLayout" Target="../slideLayouts/slideLayout4.xml"/><Relationship Id="rId6" Type="http://schemas.openxmlformats.org/officeDocument/2006/relationships/hyperlink" Target="https://www.youtube.com/user/AmazonWebServices/Cloud" TargetMode="External"/><Relationship Id="rId5" Type="http://schemas.openxmlformats.org/officeDocument/2006/relationships/hyperlink" Target="https://www.youtube.com/@AWSEventsChannel" TargetMode="External"/><Relationship Id="rId4" Type="http://schemas.openxmlformats.org/officeDocument/2006/relationships/hyperlink" Target="https://www.youtube.com/@AWSOnlineTechTalks" TargetMode="External"/><Relationship Id="rId9" Type="http://schemas.openxmlformats.org/officeDocument/2006/relationships/hyperlink" Target="https://kodekloud.com/courses/amazon-elastic-container-service-aws-ecs/" TargetMode="External"/></Relationships>
</file>

<file path=ppt/slides/_rels/slide50.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32.xml"/><Relationship Id="rId1" Type="http://schemas.openxmlformats.org/officeDocument/2006/relationships/slideLayout" Target="../slideLayouts/slideLayout29.xml"/></Relationships>
</file>

<file path=ppt/slides/_rels/slide51.xml.rels><?xml version="1.0" encoding="UTF-8" standalone="yes"?>
<Relationships xmlns="http://schemas.openxmlformats.org/package/2006/relationships"><Relationship Id="rId3" Type="http://schemas.openxmlformats.org/officeDocument/2006/relationships/image" Target="../media/image107.jpeg"/><Relationship Id="rId2" Type="http://schemas.openxmlformats.org/officeDocument/2006/relationships/notesSlide" Target="../notesSlides/notesSlide33.xml"/><Relationship Id="rId1" Type="http://schemas.openxmlformats.org/officeDocument/2006/relationships/slideLayout" Target="../slideLayouts/slideLayout29.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3.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34.xml"/><Relationship Id="rId1" Type="http://schemas.openxmlformats.org/officeDocument/2006/relationships/slideLayout" Target="../slideLayouts/slideLayout5.xml"/><Relationship Id="rId4" Type="http://schemas.openxmlformats.org/officeDocument/2006/relationships/hyperlink" Target="https://kodekloud.com/courses/docker-for-the-absolute-beginner/" TargetMode="Externa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3" Type="http://schemas.openxmlformats.org/officeDocument/2006/relationships/image" Target="../media/image110.svg"/><Relationship Id="rId7" Type="http://schemas.openxmlformats.org/officeDocument/2006/relationships/image" Target="../media/image114.png"/><Relationship Id="rId2" Type="http://schemas.openxmlformats.org/officeDocument/2006/relationships/image" Target="../media/image109.png"/><Relationship Id="rId1" Type="http://schemas.openxmlformats.org/officeDocument/2006/relationships/slideLayout" Target="../slideLayouts/slideLayout2.xml"/><Relationship Id="rId6" Type="http://schemas.openxmlformats.org/officeDocument/2006/relationships/image" Target="../media/image113.svg"/><Relationship Id="rId5" Type="http://schemas.openxmlformats.org/officeDocument/2006/relationships/image" Target="../media/image112.png"/><Relationship Id="rId4" Type="http://schemas.openxmlformats.org/officeDocument/2006/relationships/image" Target="../media/image111.png"/></Relationships>
</file>

<file path=ppt/slides/_rels/slide58.xml.rels><?xml version="1.0" encoding="UTF-8" standalone="yes"?>
<Relationships xmlns="http://schemas.openxmlformats.org/package/2006/relationships"><Relationship Id="rId8" Type="http://schemas.openxmlformats.org/officeDocument/2006/relationships/image" Target="../media/image116.svg"/><Relationship Id="rId3" Type="http://schemas.openxmlformats.org/officeDocument/2006/relationships/image" Target="../media/image110.svg"/><Relationship Id="rId7" Type="http://schemas.openxmlformats.org/officeDocument/2006/relationships/image" Target="../media/image115.png"/><Relationship Id="rId2" Type="http://schemas.openxmlformats.org/officeDocument/2006/relationships/image" Target="../media/image109.png"/><Relationship Id="rId1" Type="http://schemas.openxmlformats.org/officeDocument/2006/relationships/slideLayout" Target="../slideLayouts/slideLayout2.xml"/><Relationship Id="rId6" Type="http://schemas.openxmlformats.org/officeDocument/2006/relationships/image" Target="../media/image113.svg"/><Relationship Id="rId5" Type="http://schemas.openxmlformats.org/officeDocument/2006/relationships/image" Target="../media/image112.png"/><Relationship Id="rId4" Type="http://schemas.openxmlformats.org/officeDocument/2006/relationships/image" Target="../media/image111.png"/><Relationship Id="rId9" Type="http://schemas.openxmlformats.org/officeDocument/2006/relationships/image" Target="../media/image114.png"/></Relationships>
</file>

<file path=ppt/slides/_rels/slide59.xml.rels><?xml version="1.0" encoding="UTF-8" standalone="yes"?>
<Relationships xmlns="http://schemas.openxmlformats.org/package/2006/relationships"><Relationship Id="rId3" Type="http://schemas.openxmlformats.org/officeDocument/2006/relationships/image" Target="../media/image116.svg"/><Relationship Id="rId7" Type="http://schemas.openxmlformats.org/officeDocument/2006/relationships/image" Target="../media/image120.svg"/><Relationship Id="rId2" Type="http://schemas.openxmlformats.org/officeDocument/2006/relationships/image" Target="../media/image115.png"/><Relationship Id="rId1" Type="http://schemas.openxmlformats.org/officeDocument/2006/relationships/slideLayout" Target="../slideLayouts/slideLayout2.xml"/><Relationship Id="rId6" Type="http://schemas.openxmlformats.org/officeDocument/2006/relationships/image" Target="../media/image119.png"/><Relationship Id="rId5" Type="http://schemas.openxmlformats.org/officeDocument/2006/relationships/image" Target="../media/image118.svg"/><Relationship Id="rId4" Type="http://schemas.openxmlformats.org/officeDocument/2006/relationships/image" Target="../media/image117.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8" Type="http://schemas.openxmlformats.org/officeDocument/2006/relationships/image" Target="../media/image118.svg"/><Relationship Id="rId3" Type="http://schemas.openxmlformats.org/officeDocument/2006/relationships/image" Target="../media/image110.svg"/><Relationship Id="rId7" Type="http://schemas.openxmlformats.org/officeDocument/2006/relationships/image" Target="../media/image117.png"/><Relationship Id="rId2" Type="http://schemas.openxmlformats.org/officeDocument/2006/relationships/image" Target="../media/image109.png"/><Relationship Id="rId1" Type="http://schemas.openxmlformats.org/officeDocument/2006/relationships/slideLayout" Target="../slideLayouts/slideLayout2.xml"/><Relationship Id="rId6" Type="http://schemas.openxmlformats.org/officeDocument/2006/relationships/image" Target="../media/image113.svg"/><Relationship Id="rId11" Type="http://schemas.openxmlformats.org/officeDocument/2006/relationships/image" Target="../media/image122.svg"/><Relationship Id="rId5" Type="http://schemas.openxmlformats.org/officeDocument/2006/relationships/image" Target="../media/image112.png"/><Relationship Id="rId10" Type="http://schemas.openxmlformats.org/officeDocument/2006/relationships/image" Target="../media/image121.png"/><Relationship Id="rId4" Type="http://schemas.openxmlformats.org/officeDocument/2006/relationships/image" Target="../media/image111.png"/><Relationship Id="rId9" Type="http://schemas.openxmlformats.org/officeDocument/2006/relationships/image" Target="../media/image114.png"/></Relationships>
</file>

<file path=ppt/slides/_rels/slide61.xml.rels><?xml version="1.0" encoding="UTF-8" standalone="yes"?>
<Relationships xmlns="http://schemas.openxmlformats.org/package/2006/relationships"><Relationship Id="rId8" Type="http://schemas.openxmlformats.org/officeDocument/2006/relationships/image" Target="../media/image112.png"/><Relationship Id="rId3" Type="http://schemas.openxmlformats.org/officeDocument/2006/relationships/image" Target="../media/image122.svg"/><Relationship Id="rId7" Type="http://schemas.openxmlformats.org/officeDocument/2006/relationships/image" Target="../media/image110.svg"/><Relationship Id="rId2" Type="http://schemas.openxmlformats.org/officeDocument/2006/relationships/image" Target="../media/image121.png"/><Relationship Id="rId1" Type="http://schemas.openxmlformats.org/officeDocument/2006/relationships/slideLayout" Target="../slideLayouts/slideLayout2.xml"/><Relationship Id="rId6" Type="http://schemas.openxmlformats.org/officeDocument/2006/relationships/image" Target="../media/image109.png"/><Relationship Id="rId5" Type="http://schemas.openxmlformats.org/officeDocument/2006/relationships/image" Target="../media/image118.svg"/><Relationship Id="rId10" Type="http://schemas.openxmlformats.org/officeDocument/2006/relationships/image" Target="../media/image123.png"/><Relationship Id="rId4" Type="http://schemas.openxmlformats.org/officeDocument/2006/relationships/image" Target="../media/image117.png"/><Relationship Id="rId9" Type="http://schemas.openxmlformats.org/officeDocument/2006/relationships/image" Target="../media/image113.svg"/></Relationships>
</file>

<file path=ppt/slides/_rels/slide62.xml.rels><?xml version="1.0" encoding="UTF-8" standalone="yes"?>
<Relationships xmlns="http://schemas.openxmlformats.org/package/2006/relationships"><Relationship Id="rId8" Type="http://schemas.openxmlformats.org/officeDocument/2006/relationships/image" Target="../media/image112.png"/><Relationship Id="rId3" Type="http://schemas.openxmlformats.org/officeDocument/2006/relationships/image" Target="../media/image122.svg"/><Relationship Id="rId7" Type="http://schemas.openxmlformats.org/officeDocument/2006/relationships/image" Target="../media/image110.svg"/><Relationship Id="rId12" Type="http://schemas.openxmlformats.org/officeDocument/2006/relationships/image" Target="../media/image116.svg"/><Relationship Id="rId2" Type="http://schemas.openxmlformats.org/officeDocument/2006/relationships/image" Target="../media/image121.png"/><Relationship Id="rId1" Type="http://schemas.openxmlformats.org/officeDocument/2006/relationships/slideLayout" Target="../slideLayouts/slideLayout2.xml"/><Relationship Id="rId6" Type="http://schemas.openxmlformats.org/officeDocument/2006/relationships/image" Target="../media/image109.png"/><Relationship Id="rId11" Type="http://schemas.openxmlformats.org/officeDocument/2006/relationships/image" Target="../media/image115.png"/><Relationship Id="rId5" Type="http://schemas.openxmlformats.org/officeDocument/2006/relationships/image" Target="../media/image125.svg"/><Relationship Id="rId10" Type="http://schemas.openxmlformats.org/officeDocument/2006/relationships/image" Target="../media/image114.png"/><Relationship Id="rId4" Type="http://schemas.openxmlformats.org/officeDocument/2006/relationships/image" Target="../media/image124.png"/><Relationship Id="rId9" Type="http://schemas.openxmlformats.org/officeDocument/2006/relationships/image" Target="../media/image113.svg"/></Relationships>
</file>

<file path=ppt/slides/_rels/slide63.xml.rels><?xml version="1.0" encoding="UTF-8" standalone="yes"?>
<Relationships xmlns="http://schemas.openxmlformats.org/package/2006/relationships"><Relationship Id="rId3" Type="http://schemas.openxmlformats.org/officeDocument/2006/relationships/image" Target="../media/image122.svg"/><Relationship Id="rId7" Type="http://schemas.openxmlformats.org/officeDocument/2006/relationships/image" Target="../media/image125.svg"/><Relationship Id="rId2" Type="http://schemas.openxmlformats.org/officeDocument/2006/relationships/image" Target="../media/image121.png"/><Relationship Id="rId1" Type="http://schemas.openxmlformats.org/officeDocument/2006/relationships/slideLayout" Target="../slideLayouts/slideLayout2.xml"/><Relationship Id="rId6" Type="http://schemas.openxmlformats.org/officeDocument/2006/relationships/image" Target="../media/image124.png"/><Relationship Id="rId5" Type="http://schemas.openxmlformats.org/officeDocument/2006/relationships/image" Target="../media/image118.svg"/><Relationship Id="rId4" Type="http://schemas.openxmlformats.org/officeDocument/2006/relationships/image" Target="../media/image117.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3" Type="http://schemas.openxmlformats.org/officeDocument/2006/relationships/image" Target="../media/image126.jpeg"/><Relationship Id="rId2" Type="http://schemas.openxmlformats.org/officeDocument/2006/relationships/slideLayout" Target="../slideLayouts/slideLayout2.xml"/><Relationship Id="rId1" Type="http://schemas.openxmlformats.org/officeDocument/2006/relationships/video" Target="https://www.youtube.com/embed/FnFvpIsBrog?feature=oembed" TargetMode="External"/></Relationships>
</file>

<file path=ppt/slides/_rels/slide66.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29.xml"/></Relationships>
</file>

<file path=ppt/slides/_rels/slide67.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29.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69.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29.xml"/></Relationships>
</file>

<file path=ppt/slides/_rels/slide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3.xml"/><Relationship Id="rId1" Type="http://schemas.openxmlformats.org/officeDocument/2006/relationships/slideLayout" Target="../slideLayouts/slideLayout23.xml"/><Relationship Id="rId4" Type="http://schemas.openxmlformats.org/officeDocument/2006/relationships/chart" Target="../charts/chart2.xml"/></Relationships>
</file>

<file path=ppt/slides/_rels/slide70.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hyperlink" Target="http://www.datacumulus.com/" TargetMode="External"/><Relationship Id="rId1" Type="http://schemas.openxmlformats.org/officeDocument/2006/relationships/slideLayout" Target="../slideLayouts/slideLayout29.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8" Type="http://schemas.openxmlformats.org/officeDocument/2006/relationships/image" Target="../media/image138.svg"/><Relationship Id="rId13" Type="http://schemas.openxmlformats.org/officeDocument/2006/relationships/image" Target="../media/image120.svg"/><Relationship Id="rId3" Type="http://schemas.openxmlformats.org/officeDocument/2006/relationships/image" Target="../media/image133.png"/><Relationship Id="rId7" Type="http://schemas.openxmlformats.org/officeDocument/2006/relationships/image" Target="../media/image137.png"/><Relationship Id="rId12" Type="http://schemas.openxmlformats.org/officeDocument/2006/relationships/image" Target="../media/image119.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136.svg"/><Relationship Id="rId11" Type="http://schemas.openxmlformats.org/officeDocument/2006/relationships/image" Target="../media/image118.svg"/><Relationship Id="rId5" Type="http://schemas.openxmlformats.org/officeDocument/2006/relationships/image" Target="../media/image135.png"/><Relationship Id="rId15" Type="http://schemas.openxmlformats.org/officeDocument/2006/relationships/image" Target="../media/image141.svg"/><Relationship Id="rId10" Type="http://schemas.openxmlformats.org/officeDocument/2006/relationships/image" Target="../media/image117.png"/><Relationship Id="rId4" Type="http://schemas.openxmlformats.org/officeDocument/2006/relationships/image" Target="../media/image134.svg"/><Relationship Id="rId9" Type="http://schemas.openxmlformats.org/officeDocument/2006/relationships/image" Target="../media/image139.png"/><Relationship Id="rId14" Type="http://schemas.openxmlformats.org/officeDocument/2006/relationships/image" Target="../media/image140.png"/></Relationships>
</file>

<file path=ppt/slides/_rels/slide73.xml.rels><?xml version="1.0" encoding="UTF-8" standalone="yes"?>
<Relationships xmlns="http://schemas.openxmlformats.org/package/2006/relationships"><Relationship Id="rId8" Type="http://schemas.openxmlformats.org/officeDocument/2006/relationships/image" Target="../media/image144.png"/><Relationship Id="rId3" Type="http://schemas.openxmlformats.org/officeDocument/2006/relationships/image" Target="../media/image139.png"/><Relationship Id="rId7" Type="http://schemas.openxmlformats.org/officeDocument/2006/relationships/image" Target="../media/image143.sv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142.png"/><Relationship Id="rId5" Type="http://schemas.openxmlformats.org/officeDocument/2006/relationships/image" Target="../media/image141.svg"/><Relationship Id="rId4" Type="http://schemas.openxmlformats.org/officeDocument/2006/relationships/image" Target="../media/image140.png"/><Relationship Id="rId9" Type="http://schemas.openxmlformats.org/officeDocument/2006/relationships/image" Target="../media/image145.svg"/></Relationships>
</file>

<file path=ppt/slides/_rels/slide74.xml.rels><?xml version="1.0" encoding="UTF-8" standalone="yes"?>
<Relationships xmlns="http://schemas.openxmlformats.org/package/2006/relationships"><Relationship Id="rId8" Type="http://schemas.openxmlformats.org/officeDocument/2006/relationships/image" Target="../media/image149.png"/><Relationship Id="rId3" Type="http://schemas.openxmlformats.org/officeDocument/2006/relationships/image" Target="../media/image142.png"/><Relationship Id="rId7" Type="http://schemas.openxmlformats.org/officeDocument/2006/relationships/image" Target="../media/image148.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147.png"/><Relationship Id="rId5" Type="http://schemas.openxmlformats.org/officeDocument/2006/relationships/image" Target="../media/image146.png"/><Relationship Id="rId4" Type="http://schemas.openxmlformats.org/officeDocument/2006/relationships/image" Target="../media/image143.svg"/><Relationship Id="rId9" Type="http://schemas.openxmlformats.org/officeDocument/2006/relationships/image" Target="../media/image150.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39.xml"/><Relationship Id="rId1" Type="http://schemas.openxmlformats.org/officeDocument/2006/relationships/slideLayout" Target="../slideLayouts/slideLayout29.xml"/></Relationships>
</file>

<file path=ppt/slides/_rels/slide79.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3.xml"/></Relationships>
</file>

<file path=ppt/slides/_rels/slide80.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5.xml"/></Relationships>
</file>

<file path=ppt/slides/_rels/slide81.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5.xml"/></Relationships>
</file>

<file path=ppt/slides/_rels/slide82.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11.xml"/></Relationships>
</file>

<file path=ppt/slides/_rels/slide83.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5.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41.xml"/><Relationship Id="rId1" Type="http://schemas.openxmlformats.org/officeDocument/2006/relationships/slideLayout" Target="../slideLayouts/slideLayout29.xml"/></Relationships>
</file>

<file path=ppt/slides/_rels/slide86.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8.png"/><Relationship Id="rId1" Type="http://schemas.openxmlformats.org/officeDocument/2006/relationships/slideLayout" Target="../slideLayouts/slideLayout29.xml"/><Relationship Id="rId4" Type="http://schemas.openxmlformats.org/officeDocument/2006/relationships/image" Target="../media/image160.png"/></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9.xml"/></Relationships>
</file>

<file path=ppt/slides/_rels/slide88.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43.xml"/><Relationship Id="rId1" Type="http://schemas.openxmlformats.org/officeDocument/2006/relationships/slideLayout" Target="../slideLayouts/slideLayout29.xml"/></Relationships>
</file>

<file path=ppt/slides/_rels/slide89.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44.xml"/><Relationship Id="rId1" Type="http://schemas.openxmlformats.org/officeDocument/2006/relationships/slideLayout" Target="../slideLayouts/slideLayout29.xml"/><Relationship Id="rId4" Type="http://schemas.openxmlformats.org/officeDocument/2006/relationships/image" Target="../media/image158.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3.xml"/></Relationships>
</file>

<file path=ppt/slides/_rels/slide90.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45.xml"/><Relationship Id="rId1" Type="http://schemas.openxmlformats.org/officeDocument/2006/relationships/slideLayout" Target="../slideLayouts/slideLayout29.xml"/></Relationships>
</file>

<file path=ppt/slides/_rels/slide91.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46.xml"/><Relationship Id="rId1" Type="http://schemas.openxmlformats.org/officeDocument/2006/relationships/slideLayout" Target="../slideLayouts/slideLayout29.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9.xml"/></Relationships>
</file>

<file path=ppt/slides/_rels/slide93.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slideLayout" Target="../slideLayouts/slideLayout29.xml"/><Relationship Id="rId5" Type="http://schemas.openxmlformats.org/officeDocument/2006/relationships/image" Target="../media/image167.png"/><Relationship Id="rId4" Type="http://schemas.openxmlformats.org/officeDocument/2006/relationships/image" Target="../media/image166.png"/></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9.xml"/></Relationships>
</file>

<file path=ppt/slides/_rels/slide95.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49.xml"/><Relationship Id="rId1" Type="http://schemas.openxmlformats.org/officeDocument/2006/relationships/slideLayout" Target="../slideLayouts/slideLayout29.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9.xml"/></Relationships>
</file>

<file path=ppt/slides/_rels/slide97.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51.xml"/><Relationship Id="rId1" Type="http://schemas.openxmlformats.org/officeDocument/2006/relationships/slideLayout" Target="../slideLayouts/slideLayout29.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E692947D-1CEF-924B-ADF8-D0E4B52EE51A}"/>
              </a:ext>
            </a:extLst>
          </p:cNvPr>
          <p:cNvSpPr>
            <a:spLocks noGrp="1"/>
          </p:cNvSpPr>
          <p:nvPr>
            <p:ph type="body" sz="quarter" idx="10"/>
          </p:nvPr>
        </p:nvSpPr>
        <p:spPr>
          <a:xfrm>
            <a:off x="548640" y="5950356"/>
            <a:ext cx="5892800" cy="1377201"/>
          </a:xfrm>
        </p:spPr>
        <p:txBody>
          <a:bodyPr>
            <a:normAutofit/>
          </a:bodyPr>
          <a:lstStyle/>
          <a:p>
            <a:r>
              <a:rPr lang="en-US" dirty="0"/>
              <a:t>Muyahid Sassantiwong</a:t>
            </a:r>
          </a:p>
          <a:p>
            <a:r>
              <a:rPr lang="en-US" dirty="0"/>
              <a:t>DevOps</a:t>
            </a:r>
            <a:br>
              <a:rPr lang="en-US" dirty="0"/>
            </a:br>
            <a:endParaRPr lang="en-US" dirty="0"/>
          </a:p>
        </p:txBody>
      </p:sp>
      <p:sp>
        <p:nvSpPr>
          <p:cNvPr id="6" name="Text Placeholder 5">
            <a:extLst>
              <a:ext uri="{FF2B5EF4-FFF2-40B4-BE49-F238E27FC236}">
                <a16:creationId xmlns:a16="http://schemas.microsoft.com/office/drawing/2014/main" id="{DEB6A515-CE08-5146-8E7D-131F486B0482}"/>
              </a:ext>
            </a:extLst>
          </p:cNvPr>
          <p:cNvSpPr>
            <a:spLocks noGrp="1"/>
          </p:cNvSpPr>
          <p:nvPr>
            <p:ph type="body" sz="quarter" idx="12"/>
          </p:nvPr>
        </p:nvSpPr>
        <p:spPr>
          <a:xfrm>
            <a:off x="548640" y="2279244"/>
            <a:ext cx="11719981" cy="3330724"/>
          </a:xfrm>
        </p:spPr>
        <p:txBody>
          <a:bodyPr/>
          <a:lstStyle/>
          <a:p>
            <a:r>
              <a:rPr lang="en-US" b="0" dirty="0"/>
              <a:t>Build, operate, and observe a Serverless application on AWS</a:t>
            </a:r>
            <a:endParaRPr lang="en-US" dirty="0"/>
          </a:p>
        </p:txBody>
      </p:sp>
    </p:spTree>
    <p:extLst>
      <p:ext uri="{BB962C8B-B14F-4D97-AF65-F5344CB8AC3E}">
        <p14:creationId xmlns:p14="http://schemas.microsoft.com/office/powerpoint/2010/main" val="8058210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ชื่อเรื่อง 1">
            <a:extLst>
              <a:ext uri="{FF2B5EF4-FFF2-40B4-BE49-F238E27FC236}">
                <a16:creationId xmlns:a16="http://schemas.microsoft.com/office/drawing/2014/main" id="{2EC35F50-39F8-81BB-D70A-76D70CD2473F}"/>
              </a:ext>
            </a:extLst>
          </p:cNvPr>
          <p:cNvSpPr>
            <a:spLocks noGrp="1"/>
          </p:cNvSpPr>
          <p:nvPr>
            <p:ph type="title"/>
          </p:nvPr>
        </p:nvSpPr>
        <p:spPr>
          <a:xfrm>
            <a:off x="557784" y="492371"/>
            <a:ext cx="13514832" cy="1371600"/>
          </a:xfrm>
        </p:spPr>
        <p:txBody>
          <a:bodyPr/>
          <a:lstStyle/>
          <a:p>
            <a:r>
              <a:rPr lang="en-US" b="1" i="0" dirty="0">
                <a:effectLst/>
                <a:latin typeface="-apple-system"/>
              </a:rPr>
              <a:t>AWS LAMBDA BEST PRACTICES</a:t>
            </a:r>
            <a:br>
              <a:rPr lang="en-US" b="1" i="0" dirty="0">
                <a:effectLst/>
                <a:latin typeface="-apple-system"/>
              </a:rPr>
            </a:br>
            <a:endParaRPr lang="th-TH" dirty="0"/>
          </a:p>
        </p:txBody>
      </p:sp>
      <p:sp>
        <p:nvSpPr>
          <p:cNvPr id="6" name="กล่องข้อความ 5">
            <a:extLst>
              <a:ext uri="{FF2B5EF4-FFF2-40B4-BE49-F238E27FC236}">
                <a16:creationId xmlns:a16="http://schemas.microsoft.com/office/drawing/2014/main" id="{8AE5C975-B56C-935E-996B-53011C0AF331}"/>
              </a:ext>
            </a:extLst>
          </p:cNvPr>
          <p:cNvSpPr txBox="1"/>
          <p:nvPr/>
        </p:nvSpPr>
        <p:spPr>
          <a:xfrm>
            <a:off x="1388125" y="1631043"/>
            <a:ext cx="11622796" cy="4967514"/>
          </a:xfrm>
          <a:prstGeom prst="rect">
            <a:avLst/>
          </a:prstGeom>
          <a:noFill/>
        </p:spPr>
        <p:txBody>
          <a:bodyPr wrap="square">
            <a:spAutoFit/>
          </a:bodyPr>
          <a:lstStyle/>
          <a:p>
            <a:pPr algn="just"/>
            <a:r>
              <a:rPr lang="en-US" b="1" i="1" dirty="0">
                <a:effectLst/>
                <a:latin typeface="-apple-system"/>
              </a:rPr>
              <a:t>Right language, Small functions and Trigger type</a:t>
            </a:r>
            <a:endParaRPr lang="en-US" b="1" i="0" dirty="0">
              <a:effectLst/>
              <a:latin typeface="-apple-system"/>
            </a:endParaRPr>
          </a:p>
          <a:p>
            <a:pPr algn="just"/>
            <a:r>
              <a:rPr lang="en-US" b="0" i="0" dirty="0">
                <a:effectLst/>
                <a:latin typeface="-apple-system"/>
              </a:rPr>
              <a:t>AWS Lambda natively supports various programming languages like Java, Go, PowerShell, Node.js, C#, Python, and Ruby code. Lambda also provides </a:t>
            </a:r>
            <a:r>
              <a:rPr lang="en-US" b="1" i="0" dirty="0">
                <a:effectLst/>
                <a:latin typeface="-apple-system"/>
              </a:rPr>
              <a:t>Runtime API</a:t>
            </a:r>
            <a:r>
              <a:rPr lang="en-US" b="0" i="0" dirty="0">
                <a:effectLst/>
                <a:latin typeface="-apple-system"/>
              </a:rPr>
              <a:t> which allows you to use any additional programming languages to create your functions. When choosing a language for your function, please consider your use case and the language's strengths.</a:t>
            </a:r>
          </a:p>
          <a:p>
            <a:pPr algn="just"/>
            <a:endParaRPr lang="en-US" b="0" i="0" dirty="0">
              <a:effectLst/>
              <a:latin typeface="-apple-system"/>
            </a:endParaRPr>
          </a:p>
          <a:p>
            <a:pPr algn="just"/>
            <a:r>
              <a:rPr lang="en-US" b="0" i="0" dirty="0">
                <a:effectLst/>
                <a:latin typeface="-apple-system"/>
              </a:rPr>
              <a:t>AWS Lambda is designed to run </a:t>
            </a:r>
            <a:r>
              <a:rPr lang="en-US" b="0" i="1" dirty="0">
                <a:effectLst/>
                <a:latin typeface="-apple-system"/>
              </a:rPr>
              <a:t>small, focused functions</a:t>
            </a:r>
            <a:r>
              <a:rPr lang="en-US" b="0" i="0" dirty="0">
                <a:effectLst/>
                <a:latin typeface="-apple-system"/>
              </a:rPr>
              <a:t>. When building your functions, try to keep them as small as possible and focused on a single task. This makes it easier to test, deploy, and maintain your code. </a:t>
            </a:r>
            <a:r>
              <a:rPr lang="en-US" b="0" i="0" dirty="0">
                <a:solidFill>
                  <a:srgbClr val="FFC000"/>
                </a:solidFill>
                <a:effectLst/>
                <a:latin typeface="-apple-system"/>
              </a:rPr>
              <a:t>Please note that you can run Lambda functions for </a:t>
            </a:r>
            <a:r>
              <a:rPr lang="en-US" b="0" i="1" dirty="0">
                <a:solidFill>
                  <a:srgbClr val="FFC000"/>
                </a:solidFill>
                <a:effectLst/>
                <a:latin typeface="-apple-system"/>
              </a:rPr>
              <a:t>only 15 minutes</a:t>
            </a:r>
            <a:r>
              <a:rPr lang="en-US" b="0" i="0" dirty="0">
                <a:effectLst/>
                <a:latin typeface="-apple-system"/>
              </a:rPr>
              <a:t>.</a:t>
            </a:r>
          </a:p>
        </p:txBody>
      </p:sp>
    </p:spTree>
    <p:extLst>
      <p:ext uri="{BB962C8B-B14F-4D97-AF65-F5344CB8AC3E}">
        <p14:creationId xmlns:p14="http://schemas.microsoft.com/office/powerpoint/2010/main" val="1038514957"/>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ight Arrow 4"/>
          <p:cNvSpPr/>
          <p:nvPr/>
        </p:nvSpPr>
        <p:spPr>
          <a:xfrm>
            <a:off x="4111604" y="3325388"/>
            <a:ext cx="1935221" cy="517403"/>
          </a:xfrm>
          <a:prstGeom prst="rightArrow">
            <a:avLst/>
          </a:prstGeom>
          <a:solidFill>
            <a:srgbClr val="FFC000"/>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3389" dirty="0">
              <a:solidFill>
                <a:srgbClr val="FF9600"/>
              </a:solidFill>
              <a:latin typeface="Amazon Ember" panose="02000000000000000000"/>
            </a:endParaRPr>
          </a:p>
        </p:txBody>
      </p:sp>
      <p:sp>
        <p:nvSpPr>
          <p:cNvPr id="6" name="Right Arrow 5"/>
          <p:cNvSpPr/>
          <p:nvPr/>
        </p:nvSpPr>
        <p:spPr>
          <a:xfrm rot="1080039">
            <a:off x="8432980" y="4105920"/>
            <a:ext cx="2006400" cy="517403"/>
          </a:xfrm>
          <a:prstGeom prst="rightArrow">
            <a:avLst/>
          </a:prstGeom>
          <a:solidFill>
            <a:srgbClr val="FFC000"/>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3389" dirty="0">
              <a:solidFill>
                <a:schemeClr val="bg1"/>
              </a:solidFill>
              <a:latin typeface="Amazon Ember" panose="02000000000000000000"/>
            </a:endParaRPr>
          </a:p>
        </p:txBody>
      </p:sp>
      <p:sp>
        <p:nvSpPr>
          <p:cNvPr id="7" name="TextBox 6"/>
          <p:cNvSpPr txBox="1"/>
          <p:nvPr/>
        </p:nvSpPr>
        <p:spPr>
          <a:xfrm>
            <a:off x="9184583" y="1462126"/>
            <a:ext cx="5010117" cy="613886"/>
          </a:xfrm>
          <a:prstGeom prst="rect">
            <a:avLst/>
          </a:prstGeom>
          <a:noFill/>
        </p:spPr>
        <p:txBody>
          <a:bodyPr wrap="square" rtlCol="0">
            <a:spAutoFit/>
          </a:bodyPr>
          <a:lstStyle/>
          <a:p>
            <a:pPr algn="ctr"/>
            <a:r>
              <a:rPr lang="en-US" sz="3200" b="1" dirty="0">
                <a:solidFill>
                  <a:srgbClr val="FFC000"/>
                </a:solidFill>
                <a:latin typeface="Amazon Ember" panose="02000000000000000000"/>
              </a:rPr>
              <a:t>SERVICES</a:t>
            </a:r>
            <a:r>
              <a:rPr lang="en-US" sz="3389" b="1" dirty="0">
                <a:solidFill>
                  <a:srgbClr val="FFC000"/>
                </a:solidFill>
                <a:latin typeface="Amazon Ember" panose="02000000000000000000"/>
              </a:rPr>
              <a:t> </a:t>
            </a:r>
            <a:r>
              <a:rPr lang="en-US" sz="2240" b="1" dirty="0">
                <a:solidFill>
                  <a:srgbClr val="FFC000"/>
                </a:solidFill>
                <a:latin typeface="Amazon Ember" panose="02000000000000000000"/>
              </a:rPr>
              <a:t>(ANYTHING)</a:t>
            </a:r>
          </a:p>
        </p:txBody>
      </p:sp>
      <p:sp>
        <p:nvSpPr>
          <p:cNvPr id="8" name="Rectangle 7"/>
          <p:cNvSpPr/>
          <p:nvPr/>
        </p:nvSpPr>
        <p:spPr>
          <a:xfrm>
            <a:off x="197263" y="4696158"/>
            <a:ext cx="1629490" cy="683264"/>
          </a:xfrm>
          <a:prstGeom prst="rect">
            <a:avLst/>
          </a:prstGeom>
        </p:spPr>
        <p:txBody>
          <a:bodyPr wrap="square">
            <a:spAutoFit/>
          </a:bodyPr>
          <a:lstStyle/>
          <a:p>
            <a:r>
              <a:rPr lang="en-US" sz="1920" dirty="0">
                <a:latin typeface="Amazon Ember" panose="02000000000000000000"/>
              </a:rPr>
              <a:t>Changes in data state</a:t>
            </a:r>
          </a:p>
        </p:txBody>
      </p:sp>
      <p:sp>
        <p:nvSpPr>
          <p:cNvPr id="9" name="Rectangle 8"/>
          <p:cNvSpPr/>
          <p:nvPr/>
        </p:nvSpPr>
        <p:spPr>
          <a:xfrm>
            <a:off x="197263" y="5626735"/>
            <a:ext cx="1629490" cy="683264"/>
          </a:xfrm>
          <a:prstGeom prst="rect">
            <a:avLst/>
          </a:prstGeom>
        </p:spPr>
        <p:txBody>
          <a:bodyPr wrap="square">
            <a:spAutoFit/>
          </a:bodyPr>
          <a:lstStyle/>
          <a:p>
            <a:r>
              <a:rPr lang="en-US" sz="1920" dirty="0">
                <a:latin typeface="Amazon Ember" panose="02000000000000000000"/>
              </a:rPr>
              <a:t>Requests to endpoints</a:t>
            </a:r>
          </a:p>
        </p:txBody>
      </p:sp>
      <p:sp>
        <p:nvSpPr>
          <p:cNvPr id="10" name="Rectangle 9"/>
          <p:cNvSpPr/>
          <p:nvPr/>
        </p:nvSpPr>
        <p:spPr>
          <a:xfrm>
            <a:off x="173829" y="6522770"/>
            <a:ext cx="1908755" cy="683264"/>
          </a:xfrm>
          <a:prstGeom prst="rect">
            <a:avLst/>
          </a:prstGeom>
        </p:spPr>
        <p:txBody>
          <a:bodyPr wrap="square">
            <a:spAutoFit/>
          </a:bodyPr>
          <a:lstStyle/>
          <a:p>
            <a:r>
              <a:rPr lang="en-US" sz="1920" dirty="0">
                <a:latin typeface="Amazon Ember" panose="02000000000000000000"/>
              </a:rPr>
              <a:t>Changes in resource state</a:t>
            </a:r>
          </a:p>
        </p:txBody>
      </p:sp>
      <p:sp>
        <p:nvSpPr>
          <p:cNvPr id="11" name="Right Arrow 10"/>
          <p:cNvSpPr/>
          <p:nvPr/>
        </p:nvSpPr>
        <p:spPr>
          <a:xfrm rot="20519961" flipV="1">
            <a:off x="8438093" y="2943701"/>
            <a:ext cx="2006400" cy="517403"/>
          </a:xfrm>
          <a:prstGeom prst="rightArrow">
            <a:avLst/>
          </a:prstGeom>
          <a:solidFill>
            <a:srgbClr val="FFC000"/>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3389" dirty="0">
              <a:solidFill>
                <a:srgbClr val="FF9600"/>
              </a:solidFill>
              <a:latin typeface="Amazon Ember" panose="02000000000000000000"/>
            </a:endParaRPr>
          </a:p>
        </p:txBody>
      </p:sp>
      <p:pic>
        <p:nvPicPr>
          <p:cNvPr id="17" name="Picture 16"/>
          <p:cNvPicPr>
            <a:picLocks noChangeAspect="1"/>
          </p:cNvPicPr>
          <p:nvPr/>
        </p:nvPicPr>
        <p:blipFill>
          <a:blip r:embed="rId3" cstate="screen">
            <a:biLevel thresh="75000"/>
            <a:extLst>
              <a:ext uri="{28A0092B-C50C-407E-A947-70E740481C1C}">
                <a14:useLocalDpi xmlns:a14="http://schemas.microsoft.com/office/drawing/2010/main"/>
              </a:ext>
            </a:extLst>
          </a:blip>
          <a:stretch>
            <a:fillRect/>
          </a:stretch>
        </p:blipFill>
        <p:spPr>
          <a:xfrm>
            <a:off x="1973524" y="2783372"/>
            <a:ext cx="1505763" cy="1497024"/>
          </a:xfrm>
          <a:prstGeom prst="rect">
            <a:avLst/>
          </a:prstGeom>
          <a:noFill/>
        </p:spPr>
      </p:pic>
      <p:sp>
        <p:nvSpPr>
          <p:cNvPr id="18" name="TextBox 17"/>
          <p:cNvSpPr txBox="1"/>
          <p:nvPr/>
        </p:nvSpPr>
        <p:spPr>
          <a:xfrm>
            <a:off x="823780" y="1455929"/>
            <a:ext cx="3805253" cy="613886"/>
          </a:xfrm>
          <a:prstGeom prst="rect">
            <a:avLst/>
          </a:prstGeom>
          <a:noFill/>
        </p:spPr>
        <p:txBody>
          <a:bodyPr wrap="square" rtlCol="0">
            <a:spAutoFit/>
          </a:bodyPr>
          <a:lstStyle/>
          <a:p>
            <a:pPr algn="ctr"/>
            <a:r>
              <a:rPr lang="en-US" sz="3200" b="1" dirty="0">
                <a:solidFill>
                  <a:srgbClr val="FFC000"/>
                </a:solidFill>
                <a:latin typeface="Amazon Ember" panose="02000000000000000000"/>
              </a:rPr>
              <a:t>EVENT</a:t>
            </a:r>
            <a:r>
              <a:rPr lang="en-US" sz="3389" b="1" dirty="0">
                <a:solidFill>
                  <a:srgbClr val="FF9600"/>
                </a:solidFill>
                <a:latin typeface="Amazon Ember" panose="02000000000000000000"/>
              </a:rPr>
              <a:t> </a:t>
            </a:r>
            <a:r>
              <a:rPr lang="en-US" sz="3200" b="1" dirty="0">
                <a:solidFill>
                  <a:srgbClr val="FFC000"/>
                </a:solidFill>
                <a:latin typeface="Amazon Ember" panose="02000000000000000000"/>
              </a:rPr>
              <a:t>SOURCE</a:t>
            </a:r>
          </a:p>
        </p:txBody>
      </p:sp>
      <p:pic>
        <p:nvPicPr>
          <p:cNvPr id="16" name="Picture 15"/>
          <p:cNvPicPr>
            <a:picLocks noChangeAspect="1"/>
          </p:cNvPicPr>
          <p:nvPr/>
        </p:nvPicPr>
        <p:blipFill>
          <a:blip r:embed="rId4">
            <a:biLevel thresh="75000"/>
            <a:extLst>
              <a:ext uri="{28A0092B-C50C-407E-A947-70E740481C1C}">
                <a14:useLocalDpi xmlns:a14="http://schemas.microsoft.com/office/drawing/2010/main"/>
              </a:ext>
            </a:extLst>
          </a:blip>
          <a:stretch>
            <a:fillRect/>
          </a:stretch>
        </p:blipFill>
        <p:spPr>
          <a:xfrm>
            <a:off x="2210588" y="6482515"/>
            <a:ext cx="886234" cy="886234"/>
          </a:xfrm>
          <a:prstGeom prst="rect">
            <a:avLst/>
          </a:prstGeom>
        </p:spPr>
      </p:pic>
      <p:sp>
        <p:nvSpPr>
          <p:cNvPr id="21" name="TextBox 20"/>
          <p:cNvSpPr txBox="1"/>
          <p:nvPr/>
        </p:nvSpPr>
        <p:spPr>
          <a:xfrm>
            <a:off x="5902840" y="1446701"/>
            <a:ext cx="2824720" cy="584774"/>
          </a:xfrm>
          <a:prstGeom prst="rect">
            <a:avLst/>
          </a:prstGeom>
          <a:noFill/>
        </p:spPr>
        <p:txBody>
          <a:bodyPr wrap="square" rtlCol="0">
            <a:spAutoFit/>
          </a:bodyPr>
          <a:lstStyle/>
          <a:p>
            <a:pPr algn="ctr"/>
            <a:r>
              <a:rPr lang="en-US" sz="3200" b="1" dirty="0">
                <a:solidFill>
                  <a:srgbClr val="FFC000"/>
                </a:solidFill>
                <a:latin typeface="Amazon Ember" panose="02000000000000000000"/>
              </a:rPr>
              <a:t>FUNCTION</a:t>
            </a:r>
          </a:p>
        </p:txBody>
      </p:sp>
      <p:sp>
        <p:nvSpPr>
          <p:cNvPr id="22" name="Rectangle 21"/>
          <p:cNvSpPr/>
          <p:nvPr/>
        </p:nvSpPr>
        <p:spPr>
          <a:xfrm>
            <a:off x="6572926" y="4863448"/>
            <a:ext cx="1834326" cy="2505301"/>
          </a:xfrm>
          <a:prstGeom prst="rect">
            <a:avLst/>
          </a:prstGeom>
        </p:spPr>
        <p:txBody>
          <a:bodyPr wrap="square">
            <a:spAutoFit/>
          </a:bodyPr>
          <a:lstStyle/>
          <a:p>
            <a:r>
              <a:rPr lang="en-US" sz="2240" dirty="0">
                <a:latin typeface="Amazon Ember" panose="02000000000000000000"/>
              </a:rPr>
              <a:t>Node.js</a:t>
            </a:r>
          </a:p>
          <a:p>
            <a:r>
              <a:rPr lang="en-US" sz="2240" dirty="0">
                <a:latin typeface="Amazon Ember" panose="02000000000000000000"/>
              </a:rPr>
              <a:t>Python</a:t>
            </a:r>
          </a:p>
          <a:p>
            <a:r>
              <a:rPr lang="en-US" sz="2240" dirty="0">
                <a:latin typeface="Amazon Ember" panose="02000000000000000000"/>
              </a:rPr>
              <a:t>Java</a:t>
            </a:r>
          </a:p>
          <a:p>
            <a:r>
              <a:rPr lang="en-US" sz="2240" dirty="0">
                <a:latin typeface="Amazon Ember" panose="02000000000000000000"/>
              </a:rPr>
              <a:t>C#</a:t>
            </a:r>
          </a:p>
          <a:p>
            <a:r>
              <a:rPr lang="en-US" sz="2240" dirty="0">
                <a:latin typeface="Amazon Ember" panose="02000000000000000000"/>
              </a:rPr>
              <a:t>Go</a:t>
            </a:r>
          </a:p>
          <a:p>
            <a:r>
              <a:rPr lang="en-US" sz="2240" dirty="0">
                <a:latin typeface="Amazon Ember" panose="02000000000000000000"/>
              </a:rPr>
              <a:t>PowerShell</a:t>
            </a:r>
          </a:p>
          <a:p>
            <a:r>
              <a:rPr lang="en-US" sz="2240">
                <a:latin typeface="Amazon Ember" panose="02000000000000000000"/>
              </a:rPr>
              <a:t>Ruby</a:t>
            </a:r>
            <a:endParaRPr lang="en-US" sz="2240" dirty="0">
              <a:latin typeface="Amazon Ember" panose="02000000000000000000"/>
            </a:endParaRPr>
          </a:p>
        </p:txBody>
      </p:sp>
      <p:sp>
        <p:nvSpPr>
          <p:cNvPr id="24" name="Title 4"/>
          <p:cNvSpPr>
            <a:spLocks noGrp="1"/>
          </p:cNvSpPr>
          <p:nvPr>
            <p:ph type="title"/>
          </p:nvPr>
        </p:nvSpPr>
        <p:spPr/>
        <p:txBody>
          <a:bodyPr/>
          <a:lstStyle/>
          <a:p>
            <a:r>
              <a:rPr lang="en-US" dirty="0">
                <a:solidFill>
                  <a:srgbClr val="FFC000"/>
                </a:solidFill>
                <a:latin typeface="+mj-lt"/>
              </a:rPr>
              <a:t>Serverless</a:t>
            </a:r>
            <a:r>
              <a:rPr lang="en-US" dirty="0">
                <a:latin typeface="+mj-lt"/>
              </a:rPr>
              <a:t> Computing</a:t>
            </a:r>
            <a:br>
              <a:rPr lang="en-US" dirty="0">
                <a:latin typeface="+mj-lt"/>
              </a:rPr>
            </a:br>
            <a:endParaRPr lang="en-US" dirty="0">
              <a:latin typeface="+mj-lt"/>
            </a:endParaRPr>
          </a:p>
        </p:txBody>
      </p:sp>
      <p:pic>
        <p:nvPicPr>
          <p:cNvPr id="25" name="Graphic 24">
            <a:extLst>
              <a:ext uri="{FF2B5EF4-FFF2-40B4-BE49-F238E27FC236}">
                <a16:creationId xmlns:a16="http://schemas.microsoft.com/office/drawing/2014/main" id="{E8414BC5-3473-C24F-9ECD-E72A0FE4EAB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733933" y="2237437"/>
            <a:ext cx="1189125" cy="1189125"/>
          </a:xfrm>
          <a:prstGeom prst="rect">
            <a:avLst/>
          </a:prstGeom>
        </p:spPr>
      </p:pic>
      <p:pic>
        <p:nvPicPr>
          <p:cNvPr id="26" name="Graphic 25">
            <a:extLst>
              <a:ext uri="{FF2B5EF4-FFF2-40B4-BE49-F238E27FC236}">
                <a16:creationId xmlns:a16="http://schemas.microsoft.com/office/drawing/2014/main" id="{7BDB9356-272E-F145-93FF-CD04E3E3FFC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148865" y="2783372"/>
            <a:ext cx="1189125" cy="1189125"/>
          </a:xfrm>
          <a:prstGeom prst="rect">
            <a:avLst/>
          </a:prstGeom>
        </p:spPr>
      </p:pic>
      <p:pic>
        <p:nvPicPr>
          <p:cNvPr id="27" name="Graphic 26">
            <a:extLst>
              <a:ext uri="{FF2B5EF4-FFF2-40B4-BE49-F238E27FC236}">
                <a16:creationId xmlns:a16="http://schemas.microsoft.com/office/drawing/2014/main" id="{21A3E502-7FD3-894F-8BF1-40C603ECDB1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523889" y="2236635"/>
            <a:ext cx="1189125" cy="1189125"/>
          </a:xfrm>
          <a:prstGeom prst="rect">
            <a:avLst/>
          </a:prstGeom>
        </p:spPr>
      </p:pic>
      <p:pic>
        <p:nvPicPr>
          <p:cNvPr id="29" name="Graphic 28">
            <a:extLst>
              <a:ext uri="{FF2B5EF4-FFF2-40B4-BE49-F238E27FC236}">
                <a16:creationId xmlns:a16="http://schemas.microsoft.com/office/drawing/2014/main" id="{0D6A48FE-59F3-A346-92AD-E898D424008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999533" y="4176784"/>
            <a:ext cx="1487787" cy="1487787"/>
          </a:xfrm>
          <a:prstGeom prst="rect">
            <a:avLst/>
          </a:prstGeom>
        </p:spPr>
      </p:pic>
      <p:pic>
        <p:nvPicPr>
          <p:cNvPr id="30" name="Graphic 29">
            <a:extLst>
              <a:ext uri="{FF2B5EF4-FFF2-40B4-BE49-F238E27FC236}">
                <a16:creationId xmlns:a16="http://schemas.microsoft.com/office/drawing/2014/main" id="{E4E2F608-5503-5B44-A9FE-9AB1F0BDB4A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1141411" y="5895642"/>
            <a:ext cx="1310392" cy="1310392"/>
          </a:xfrm>
          <a:prstGeom prst="rect">
            <a:avLst/>
          </a:prstGeom>
        </p:spPr>
      </p:pic>
      <p:pic>
        <p:nvPicPr>
          <p:cNvPr id="31" name="Graphic 30">
            <a:extLst>
              <a:ext uri="{FF2B5EF4-FFF2-40B4-BE49-F238E27FC236}">
                <a16:creationId xmlns:a16="http://schemas.microsoft.com/office/drawing/2014/main" id="{3DC10927-334E-C543-AA6A-3C41C81332B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323542" y="2714560"/>
            <a:ext cx="1731934" cy="1731934"/>
          </a:xfrm>
          <a:prstGeom prst="rect">
            <a:avLst/>
          </a:prstGeom>
        </p:spPr>
      </p:pic>
      <p:pic>
        <p:nvPicPr>
          <p:cNvPr id="32" name="Graphic 31">
            <a:extLst>
              <a:ext uri="{FF2B5EF4-FFF2-40B4-BE49-F238E27FC236}">
                <a16:creationId xmlns:a16="http://schemas.microsoft.com/office/drawing/2014/main" id="{4E236F15-A600-954E-9785-EE84D8AEF6B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128308" y="4615755"/>
            <a:ext cx="616308" cy="616308"/>
          </a:xfrm>
          <a:prstGeom prst="rect">
            <a:avLst/>
          </a:prstGeom>
        </p:spPr>
      </p:pic>
      <p:pic>
        <p:nvPicPr>
          <p:cNvPr id="33" name="Graphic 32">
            <a:extLst>
              <a:ext uri="{FF2B5EF4-FFF2-40B4-BE49-F238E27FC236}">
                <a16:creationId xmlns:a16="http://schemas.microsoft.com/office/drawing/2014/main" id="{F8DE0F0C-88A8-604E-8146-914A0D7AB71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345552" y="4974900"/>
            <a:ext cx="616308" cy="616308"/>
          </a:xfrm>
          <a:prstGeom prst="rect">
            <a:avLst/>
          </a:prstGeom>
        </p:spPr>
      </p:pic>
      <p:pic>
        <p:nvPicPr>
          <p:cNvPr id="34" name="Graphic 33">
            <a:extLst>
              <a:ext uri="{FF2B5EF4-FFF2-40B4-BE49-F238E27FC236}">
                <a16:creationId xmlns:a16="http://schemas.microsoft.com/office/drawing/2014/main" id="{F604182C-7DDD-FE45-BA92-0E2A0F1C777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559595" y="4615755"/>
            <a:ext cx="616308" cy="616308"/>
          </a:xfrm>
          <a:prstGeom prst="rect">
            <a:avLst/>
          </a:prstGeom>
        </p:spPr>
      </p:pic>
      <p:pic>
        <p:nvPicPr>
          <p:cNvPr id="35" name="Graphic 34">
            <a:extLst>
              <a:ext uri="{FF2B5EF4-FFF2-40B4-BE49-F238E27FC236}">
                <a16:creationId xmlns:a16="http://schemas.microsoft.com/office/drawing/2014/main" id="{B4C59A62-2FAD-E446-A77B-6B63C27B533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294123" y="5591208"/>
            <a:ext cx="719165" cy="719165"/>
          </a:xfrm>
          <a:prstGeom prst="rect">
            <a:avLst/>
          </a:prstGeom>
        </p:spPr>
      </p:pic>
    </p:spTree>
    <p:extLst>
      <p:ext uri="{BB962C8B-B14F-4D97-AF65-F5344CB8AC3E}">
        <p14:creationId xmlns:p14="http://schemas.microsoft.com/office/powerpoint/2010/main" val="2788572110"/>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E0F26F-CBDA-2142-8757-0F5061FBE38D}"/>
              </a:ext>
            </a:extLst>
          </p:cNvPr>
          <p:cNvSpPr>
            <a:spLocks noGrp="1"/>
          </p:cNvSpPr>
          <p:nvPr>
            <p:ph type="title"/>
          </p:nvPr>
        </p:nvSpPr>
        <p:spPr/>
        <p:txBody>
          <a:bodyPr/>
          <a:lstStyle/>
          <a:p>
            <a:r>
              <a:rPr lang="en-US" dirty="0"/>
              <a:t>Serverless: Lambda</a:t>
            </a:r>
          </a:p>
        </p:txBody>
      </p:sp>
      <p:sp>
        <p:nvSpPr>
          <p:cNvPr id="3" name="Content Placeholder 2">
            <a:extLst>
              <a:ext uri="{FF2B5EF4-FFF2-40B4-BE49-F238E27FC236}">
                <a16:creationId xmlns:a16="http://schemas.microsoft.com/office/drawing/2014/main" id="{A9ECB4CE-7C1C-0F4C-9203-BA56C6C1AFDF}"/>
              </a:ext>
            </a:extLst>
          </p:cNvPr>
          <p:cNvSpPr>
            <a:spLocks noGrp="1"/>
          </p:cNvSpPr>
          <p:nvPr>
            <p:ph idx="1"/>
          </p:nvPr>
        </p:nvSpPr>
        <p:spPr>
          <a:xfrm>
            <a:off x="323089" y="1057899"/>
            <a:ext cx="13984225" cy="5770811"/>
          </a:xfrm>
        </p:spPr>
        <p:txBody>
          <a:bodyPr/>
          <a:lstStyle/>
          <a:p>
            <a:r>
              <a:rPr lang="en-US" dirty="0"/>
              <a:t>Platform to run code without thinking about servers</a:t>
            </a:r>
          </a:p>
          <a:p>
            <a:r>
              <a:rPr lang="en-US" dirty="0"/>
              <a:t>Our definition</a:t>
            </a:r>
          </a:p>
          <a:p>
            <a:pPr lvl="1"/>
            <a:r>
              <a:rPr lang="en-US" dirty="0"/>
              <a:t>No servers to provision or manage</a:t>
            </a:r>
          </a:p>
          <a:p>
            <a:pPr lvl="1"/>
            <a:r>
              <a:rPr lang="en-US" dirty="0"/>
              <a:t>Scales with usage</a:t>
            </a:r>
          </a:p>
          <a:p>
            <a:pPr lvl="1"/>
            <a:r>
              <a:rPr lang="en-US" dirty="0"/>
              <a:t>Never pay for idle</a:t>
            </a:r>
          </a:p>
          <a:p>
            <a:pPr lvl="1"/>
            <a:r>
              <a:rPr lang="en-US" dirty="0"/>
              <a:t>High availability built in, fault tolerance made easier</a:t>
            </a:r>
          </a:p>
          <a:p>
            <a:r>
              <a:rPr lang="en-US" dirty="0"/>
              <a:t>Native integration with other AWS services</a:t>
            </a:r>
          </a:p>
          <a:p>
            <a:endParaRPr lang="en-US" dirty="0"/>
          </a:p>
          <a:p>
            <a:r>
              <a:rPr lang="en-US" dirty="0"/>
              <a:t>Benefits</a:t>
            </a:r>
          </a:p>
          <a:p>
            <a:pPr lvl="1"/>
            <a:r>
              <a:rPr lang="en-US" dirty="0"/>
              <a:t>Event-driven framework</a:t>
            </a:r>
          </a:p>
          <a:p>
            <a:pPr lvl="1"/>
            <a:r>
              <a:rPr lang="en-US" dirty="0"/>
              <a:t>Multiple invocation models</a:t>
            </a:r>
          </a:p>
          <a:p>
            <a:pPr lvl="1"/>
            <a:r>
              <a:rPr lang="en-US" dirty="0"/>
              <a:t>Opinionated</a:t>
            </a:r>
          </a:p>
        </p:txBody>
      </p:sp>
    </p:spTree>
    <p:extLst>
      <p:ext uri="{BB962C8B-B14F-4D97-AF65-F5344CB8AC3E}">
        <p14:creationId xmlns:p14="http://schemas.microsoft.com/office/powerpoint/2010/main" val="740419030"/>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3153E-CDD2-6C44-91E0-C7BADD613B0E}"/>
              </a:ext>
            </a:extLst>
          </p:cNvPr>
          <p:cNvSpPr>
            <a:spLocks noGrp="1"/>
          </p:cNvSpPr>
          <p:nvPr>
            <p:ph type="title"/>
          </p:nvPr>
        </p:nvSpPr>
        <p:spPr/>
        <p:txBody>
          <a:bodyPr/>
          <a:lstStyle/>
          <a:p>
            <a:r>
              <a:rPr lang="en-US" dirty="0"/>
              <a:t>AWS serverless web architecture</a:t>
            </a:r>
          </a:p>
        </p:txBody>
      </p:sp>
      <p:pic>
        <p:nvPicPr>
          <p:cNvPr id="3" name="Picture 2">
            <a:extLst>
              <a:ext uri="{FF2B5EF4-FFF2-40B4-BE49-F238E27FC236}">
                <a16:creationId xmlns:a16="http://schemas.microsoft.com/office/drawing/2014/main" id="{692DC7F0-1D7A-3E4D-8DA9-0B1B63C05F09}"/>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432295" y="3413342"/>
            <a:ext cx="1402916" cy="1402916"/>
          </a:xfrm>
          <a:prstGeom prst="rect">
            <a:avLst/>
          </a:prstGeom>
        </p:spPr>
      </p:pic>
      <p:cxnSp>
        <p:nvCxnSpPr>
          <p:cNvPr id="17" name="Straight Arrow Connector 16">
            <a:extLst>
              <a:ext uri="{FF2B5EF4-FFF2-40B4-BE49-F238E27FC236}">
                <a16:creationId xmlns:a16="http://schemas.microsoft.com/office/drawing/2014/main" id="{A78E23C4-3707-554E-8841-3BE610501611}"/>
              </a:ext>
            </a:extLst>
          </p:cNvPr>
          <p:cNvCxnSpPr>
            <a:cxnSpLocks/>
          </p:cNvCxnSpPr>
          <p:nvPr/>
        </p:nvCxnSpPr>
        <p:spPr>
          <a:xfrm>
            <a:off x="8764947" y="4114800"/>
            <a:ext cx="1142218" cy="0"/>
          </a:xfrm>
          <a:prstGeom prst="straightConnector1">
            <a:avLst/>
          </a:prstGeom>
          <a:ln w="28575">
            <a:headEnd type="none"/>
            <a:tailEnd type="triangle"/>
          </a:ln>
        </p:spPr>
        <p:style>
          <a:lnRef idx="2">
            <a:schemeClr val="accent2"/>
          </a:lnRef>
          <a:fillRef idx="0">
            <a:schemeClr val="accent2"/>
          </a:fillRef>
          <a:effectRef idx="1">
            <a:schemeClr val="accent2"/>
          </a:effectRef>
          <a:fontRef idx="minor">
            <a:schemeClr val="tx1"/>
          </a:fontRef>
        </p:style>
      </p:cxnSp>
      <p:cxnSp>
        <p:nvCxnSpPr>
          <p:cNvPr id="24" name="Straight Arrow Connector 23">
            <a:extLst>
              <a:ext uri="{FF2B5EF4-FFF2-40B4-BE49-F238E27FC236}">
                <a16:creationId xmlns:a16="http://schemas.microsoft.com/office/drawing/2014/main" id="{F1CA2F14-4D06-7143-9DC7-6397F9DB9CE7}"/>
              </a:ext>
            </a:extLst>
          </p:cNvPr>
          <p:cNvCxnSpPr>
            <a:cxnSpLocks/>
          </p:cNvCxnSpPr>
          <p:nvPr/>
        </p:nvCxnSpPr>
        <p:spPr>
          <a:xfrm>
            <a:off x="6291937" y="4114800"/>
            <a:ext cx="1142218" cy="0"/>
          </a:xfrm>
          <a:prstGeom prst="straightConnector1">
            <a:avLst/>
          </a:prstGeom>
          <a:ln w="28575">
            <a:headEnd type="none"/>
            <a:tailEnd type="triangle"/>
          </a:ln>
        </p:spPr>
        <p:style>
          <a:lnRef idx="2">
            <a:schemeClr val="accent2"/>
          </a:lnRef>
          <a:fillRef idx="0">
            <a:schemeClr val="accent2"/>
          </a:fillRef>
          <a:effectRef idx="1">
            <a:schemeClr val="accent2"/>
          </a:effectRef>
          <a:fontRef idx="minor">
            <a:schemeClr val="tx1"/>
          </a:fontRef>
        </p:style>
      </p:cxnSp>
      <p:cxnSp>
        <p:nvCxnSpPr>
          <p:cNvPr id="25" name="Straight Arrow Connector 24">
            <a:extLst>
              <a:ext uri="{FF2B5EF4-FFF2-40B4-BE49-F238E27FC236}">
                <a16:creationId xmlns:a16="http://schemas.microsoft.com/office/drawing/2014/main" id="{38FC4750-3ED2-E248-94B6-BF30E23E169D}"/>
              </a:ext>
            </a:extLst>
          </p:cNvPr>
          <p:cNvCxnSpPr>
            <a:cxnSpLocks/>
          </p:cNvCxnSpPr>
          <p:nvPr/>
        </p:nvCxnSpPr>
        <p:spPr>
          <a:xfrm>
            <a:off x="3799149" y="4114800"/>
            <a:ext cx="1142218" cy="0"/>
          </a:xfrm>
          <a:prstGeom prst="straightConnector1">
            <a:avLst/>
          </a:prstGeom>
          <a:ln w="28575">
            <a:headEnd type="none"/>
            <a:tailEnd type="triangle"/>
          </a:ln>
        </p:spPr>
        <p:style>
          <a:lnRef idx="2">
            <a:schemeClr val="accent2"/>
          </a:lnRef>
          <a:fillRef idx="0">
            <a:schemeClr val="accent2"/>
          </a:fillRef>
          <a:effectRef idx="1">
            <a:schemeClr val="accent2"/>
          </a:effectRef>
          <a:fontRef idx="minor">
            <a:schemeClr val="tx1"/>
          </a:fontRef>
        </p:style>
      </p:cxnSp>
      <p:pic>
        <p:nvPicPr>
          <p:cNvPr id="20" name="Graphic 24">
            <a:extLst>
              <a:ext uri="{FF2B5EF4-FFF2-40B4-BE49-F238E27FC236}">
                <a16:creationId xmlns:a16="http://schemas.microsoft.com/office/drawing/2014/main" id="{AB31B672-5AFB-E44A-9B9F-B2D0D11C101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320018" y="2577868"/>
            <a:ext cx="342900" cy="342900"/>
          </a:xfrm>
          <a:prstGeom prst="rect">
            <a:avLst/>
          </a:prstGeom>
        </p:spPr>
      </p:pic>
      <p:sp>
        <p:nvSpPr>
          <p:cNvPr id="27" name="Rectangle 26">
            <a:extLst>
              <a:ext uri="{FF2B5EF4-FFF2-40B4-BE49-F238E27FC236}">
                <a16:creationId xmlns:a16="http://schemas.microsoft.com/office/drawing/2014/main" id="{1652B52F-D624-5B4F-BE6F-B97C559023AB}"/>
              </a:ext>
            </a:extLst>
          </p:cNvPr>
          <p:cNvSpPr/>
          <p:nvPr/>
        </p:nvSpPr>
        <p:spPr>
          <a:xfrm>
            <a:off x="4320019" y="2577867"/>
            <a:ext cx="7159792" cy="2988310"/>
          </a:xfrm>
          <a:prstGeom prst="rect">
            <a:avLst/>
          </a:prstGeom>
          <a:noFill/>
          <a:ln w="12700">
            <a:solidFill>
              <a:srgbClr val="AAB7B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200" dirty="0">
                <a:solidFill>
                  <a:srgbClr val="AAB7B8"/>
                </a:solidFill>
              </a:rPr>
              <a:t>AWS Cloud</a:t>
            </a:r>
          </a:p>
        </p:txBody>
      </p:sp>
      <p:pic>
        <p:nvPicPr>
          <p:cNvPr id="28" name="Graphic 42">
            <a:extLst>
              <a:ext uri="{FF2B5EF4-FFF2-40B4-BE49-F238E27FC236}">
                <a16:creationId xmlns:a16="http://schemas.microsoft.com/office/drawing/2014/main" id="{EAECE04B-8175-444C-B336-A7351BC0017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082126" y="3348646"/>
            <a:ext cx="1069052" cy="1532308"/>
          </a:xfrm>
          <a:prstGeom prst="rect">
            <a:avLst/>
          </a:prstGeom>
        </p:spPr>
      </p:pic>
      <p:pic>
        <p:nvPicPr>
          <p:cNvPr id="29" name="Graphic 59">
            <a:extLst>
              <a:ext uri="{FF2B5EF4-FFF2-40B4-BE49-F238E27FC236}">
                <a16:creationId xmlns:a16="http://schemas.microsoft.com/office/drawing/2014/main" id="{3CC7B2AC-8A77-CE42-9ECF-CBB706CC631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574914" y="3459004"/>
            <a:ext cx="1049274" cy="1311593"/>
          </a:xfrm>
          <a:prstGeom prst="rect">
            <a:avLst/>
          </a:prstGeom>
        </p:spPr>
      </p:pic>
      <p:pic>
        <p:nvPicPr>
          <p:cNvPr id="30" name="Graphic 17">
            <a:extLst>
              <a:ext uri="{FF2B5EF4-FFF2-40B4-BE49-F238E27FC236}">
                <a16:creationId xmlns:a16="http://schemas.microsoft.com/office/drawing/2014/main" id="{162DC69A-DABC-F848-B37C-BBD71ADDCD6A}"/>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0047924" y="3331500"/>
            <a:ext cx="1092977" cy="1566600"/>
          </a:xfrm>
          <a:prstGeom prst="rect">
            <a:avLst/>
          </a:prstGeom>
        </p:spPr>
      </p:pic>
    </p:spTree>
    <p:extLst>
      <p:ext uri="{BB962C8B-B14F-4D97-AF65-F5344CB8AC3E}">
        <p14:creationId xmlns:p14="http://schemas.microsoft.com/office/powerpoint/2010/main" val="177741155"/>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F497431-68CA-CE43-8E51-F94B1AC85BE0}"/>
              </a:ext>
            </a:extLst>
          </p:cNvPr>
          <p:cNvSpPr>
            <a:spLocks noGrp="1"/>
          </p:cNvSpPr>
          <p:nvPr>
            <p:ph type="title"/>
          </p:nvPr>
        </p:nvSpPr>
        <p:spPr>
          <a:xfrm>
            <a:off x="323088" y="347413"/>
            <a:ext cx="13987008" cy="1079598"/>
          </a:xfrm>
        </p:spPr>
        <p:txBody>
          <a:bodyPr/>
          <a:lstStyle/>
          <a:p>
            <a:r>
              <a:rPr lang="en-US" dirty="0"/>
              <a:t>Options for architecting your microservices</a:t>
            </a:r>
          </a:p>
        </p:txBody>
      </p:sp>
      <p:cxnSp>
        <p:nvCxnSpPr>
          <p:cNvPr id="8" name="Straight Connector 7">
            <a:extLst>
              <a:ext uri="{FF2B5EF4-FFF2-40B4-BE49-F238E27FC236}">
                <a16:creationId xmlns:a16="http://schemas.microsoft.com/office/drawing/2014/main" id="{7755E283-E167-FA49-AD3F-8834E3D63038}"/>
              </a:ext>
            </a:extLst>
          </p:cNvPr>
          <p:cNvCxnSpPr>
            <a:cxnSpLocks/>
          </p:cNvCxnSpPr>
          <p:nvPr/>
        </p:nvCxnSpPr>
        <p:spPr>
          <a:xfrm>
            <a:off x="7316592" y="2156878"/>
            <a:ext cx="0" cy="4183961"/>
          </a:xfrm>
          <a:prstGeom prst="line">
            <a:avLst/>
          </a:prstGeom>
          <a:ln/>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6E39E5E0-7606-2F42-86CB-8407F6D42F72}"/>
              </a:ext>
            </a:extLst>
          </p:cNvPr>
          <p:cNvSpPr txBox="1"/>
          <p:nvPr/>
        </p:nvSpPr>
        <p:spPr>
          <a:xfrm>
            <a:off x="9208053" y="2781211"/>
            <a:ext cx="3009157" cy="646331"/>
          </a:xfrm>
          <a:prstGeom prst="rect">
            <a:avLst/>
          </a:prstGeom>
          <a:noFill/>
        </p:spPr>
        <p:txBody>
          <a:bodyPr wrap="square" rtlCol="0">
            <a:spAutoFit/>
          </a:bodyPr>
          <a:lstStyle/>
          <a:p>
            <a:r>
              <a:rPr lang="en-US" sz="3600" b="1" dirty="0">
                <a:latin typeface="Amazon Ember" panose="020B0603020204020204" pitchFamily="34" charset="0"/>
                <a:ea typeface="Amazon Ember" panose="020B0603020204020204" pitchFamily="34" charset="0"/>
                <a:cs typeface="Amazon Ember" panose="020B0603020204020204" pitchFamily="34" charset="0"/>
              </a:rPr>
              <a:t>AWS</a:t>
            </a:r>
            <a:r>
              <a:rPr lang="en-US" sz="3600" dirty="0">
                <a:latin typeface="Amazon Ember" panose="020B0603020204020204" pitchFamily="34" charset="0"/>
                <a:ea typeface="Amazon Ember" panose="020B0603020204020204" pitchFamily="34" charset="0"/>
                <a:cs typeface="Amazon Ember" panose="020B0603020204020204" pitchFamily="34" charset="0"/>
              </a:rPr>
              <a:t> Lambda</a:t>
            </a:r>
          </a:p>
        </p:txBody>
      </p:sp>
      <p:sp>
        <p:nvSpPr>
          <p:cNvPr id="11" name="TextBox 10">
            <a:extLst>
              <a:ext uri="{FF2B5EF4-FFF2-40B4-BE49-F238E27FC236}">
                <a16:creationId xmlns:a16="http://schemas.microsoft.com/office/drawing/2014/main" id="{A918FD4B-1A47-374A-B9D9-F9E311859FE0}"/>
              </a:ext>
            </a:extLst>
          </p:cNvPr>
          <p:cNvSpPr txBox="1"/>
          <p:nvPr/>
        </p:nvSpPr>
        <p:spPr>
          <a:xfrm>
            <a:off x="3272511" y="4032963"/>
            <a:ext cx="2879314" cy="646331"/>
          </a:xfrm>
          <a:prstGeom prst="rect">
            <a:avLst/>
          </a:prstGeom>
          <a:noFill/>
        </p:spPr>
        <p:txBody>
          <a:bodyPr wrap="none" rtlCol="0">
            <a:spAutoFit/>
          </a:bodyPr>
          <a:lstStyle/>
          <a:p>
            <a:r>
              <a:rPr lang="en-US" sz="3600" b="1" dirty="0">
                <a:latin typeface="Amazon Ember" panose="020B0603020204020204" pitchFamily="34" charset="0"/>
                <a:ea typeface="Amazon Ember" panose="020B0603020204020204" pitchFamily="34" charset="0"/>
                <a:cs typeface="Amazon Ember" panose="020B0603020204020204" pitchFamily="34" charset="0"/>
              </a:rPr>
              <a:t>Amazon </a:t>
            </a:r>
            <a:r>
              <a:rPr lang="en-US" sz="3600" dirty="0">
                <a:latin typeface="Amazon Ember" panose="020B0603020204020204" pitchFamily="34" charset="0"/>
                <a:ea typeface="Amazon Ember" panose="020B0603020204020204" pitchFamily="34" charset="0"/>
                <a:cs typeface="Amazon Ember" panose="020B0603020204020204" pitchFamily="34" charset="0"/>
              </a:rPr>
              <a:t>EKS</a:t>
            </a:r>
          </a:p>
        </p:txBody>
      </p:sp>
      <p:sp>
        <p:nvSpPr>
          <p:cNvPr id="12" name="TextBox 11">
            <a:extLst>
              <a:ext uri="{FF2B5EF4-FFF2-40B4-BE49-F238E27FC236}">
                <a16:creationId xmlns:a16="http://schemas.microsoft.com/office/drawing/2014/main" id="{0753F26C-0083-9E43-AD22-87C50954A417}"/>
              </a:ext>
            </a:extLst>
          </p:cNvPr>
          <p:cNvSpPr txBox="1"/>
          <p:nvPr/>
        </p:nvSpPr>
        <p:spPr>
          <a:xfrm>
            <a:off x="3272511" y="2781212"/>
            <a:ext cx="2874505" cy="646331"/>
          </a:xfrm>
          <a:prstGeom prst="rect">
            <a:avLst/>
          </a:prstGeom>
          <a:noFill/>
        </p:spPr>
        <p:txBody>
          <a:bodyPr wrap="none" rtlCol="0">
            <a:spAutoFit/>
          </a:bodyPr>
          <a:lstStyle/>
          <a:p>
            <a:r>
              <a:rPr lang="en-US" sz="3600" b="1" dirty="0">
                <a:latin typeface="Amazon Ember" panose="020B0603020204020204" pitchFamily="34" charset="0"/>
                <a:ea typeface="Amazon Ember" panose="020B0603020204020204" pitchFamily="34" charset="0"/>
                <a:cs typeface="Amazon Ember" panose="020B0603020204020204" pitchFamily="34" charset="0"/>
              </a:rPr>
              <a:t>Amazon </a:t>
            </a:r>
            <a:r>
              <a:rPr lang="en-US" sz="3600" dirty="0">
                <a:latin typeface="Amazon Ember" panose="020B0603020204020204" pitchFamily="34" charset="0"/>
                <a:ea typeface="Amazon Ember" panose="020B0603020204020204" pitchFamily="34" charset="0"/>
                <a:cs typeface="Amazon Ember" panose="020B0603020204020204" pitchFamily="34" charset="0"/>
              </a:rPr>
              <a:t>ECS</a:t>
            </a:r>
          </a:p>
        </p:txBody>
      </p:sp>
      <p:sp>
        <p:nvSpPr>
          <p:cNvPr id="13" name="TextBox 12">
            <a:extLst>
              <a:ext uri="{FF2B5EF4-FFF2-40B4-BE49-F238E27FC236}">
                <a16:creationId xmlns:a16="http://schemas.microsoft.com/office/drawing/2014/main" id="{26172C85-1966-B947-8D86-514FA367F569}"/>
              </a:ext>
            </a:extLst>
          </p:cNvPr>
          <p:cNvSpPr txBox="1"/>
          <p:nvPr/>
        </p:nvSpPr>
        <p:spPr>
          <a:xfrm>
            <a:off x="3272511" y="5284714"/>
            <a:ext cx="2911374" cy="646331"/>
          </a:xfrm>
          <a:prstGeom prst="rect">
            <a:avLst/>
          </a:prstGeom>
          <a:noFill/>
        </p:spPr>
        <p:txBody>
          <a:bodyPr wrap="none" rtlCol="0">
            <a:spAutoFit/>
          </a:bodyPr>
          <a:lstStyle/>
          <a:p>
            <a:r>
              <a:rPr lang="en-US" sz="3600" b="1" dirty="0">
                <a:latin typeface="Amazon Ember" panose="020B0603020204020204" pitchFamily="34" charset="0"/>
                <a:ea typeface="Amazon Ember" panose="020B0603020204020204" pitchFamily="34" charset="0"/>
                <a:cs typeface="Amazon Ember" panose="020B0603020204020204" pitchFamily="34" charset="0"/>
              </a:rPr>
              <a:t>AWS </a:t>
            </a:r>
            <a:r>
              <a:rPr lang="en-US" sz="3600" dirty="0">
                <a:latin typeface="Amazon Ember" panose="020B0603020204020204" pitchFamily="34" charset="0"/>
                <a:ea typeface="Amazon Ember" panose="020B0603020204020204" pitchFamily="34" charset="0"/>
                <a:cs typeface="Amazon Ember" panose="020B0603020204020204" pitchFamily="34" charset="0"/>
              </a:rPr>
              <a:t>Fargate</a:t>
            </a:r>
          </a:p>
        </p:txBody>
      </p:sp>
      <p:sp>
        <p:nvSpPr>
          <p:cNvPr id="14" name="TextBox 13">
            <a:extLst>
              <a:ext uri="{FF2B5EF4-FFF2-40B4-BE49-F238E27FC236}">
                <a16:creationId xmlns:a16="http://schemas.microsoft.com/office/drawing/2014/main" id="{812EA215-6522-DB4C-BBB5-0383AA8A32A4}"/>
              </a:ext>
            </a:extLst>
          </p:cNvPr>
          <p:cNvSpPr txBox="1"/>
          <p:nvPr/>
        </p:nvSpPr>
        <p:spPr>
          <a:xfrm>
            <a:off x="3086081" y="1778898"/>
            <a:ext cx="2425664" cy="646331"/>
          </a:xfrm>
          <a:prstGeom prst="rect">
            <a:avLst/>
          </a:prstGeom>
          <a:noFill/>
        </p:spPr>
        <p:txBody>
          <a:bodyPr wrap="none" rtlCol="0">
            <a:spAutoFit/>
          </a:bodyPr>
          <a:lstStyle/>
          <a:p>
            <a:pPr algn="ctr"/>
            <a:r>
              <a:rPr lang="en-US" sz="3600" dirty="0">
                <a:solidFill>
                  <a:schemeClr val="bg2"/>
                </a:solidFill>
                <a:latin typeface="Amazon Ember" panose="020B0603020204020204" pitchFamily="34" charset="0"/>
                <a:ea typeface="Amazon Ember" panose="020B0603020204020204" pitchFamily="34" charset="0"/>
                <a:cs typeface="Amazon Ember" panose="020B0603020204020204" pitchFamily="34" charset="0"/>
              </a:rPr>
              <a:t>Containers</a:t>
            </a:r>
          </a:p>
        </p:txBody>
      </p:sp>
      <p:sp>
        <p:nvSpPr>
          <p:cNvPr id="15" name="TextBox 14">
            <a:extLst>
              <a:ext uri="{FF2B5EF4-FFF2-40B4-BE49-F238E27FC236}">
                <a16:creationId xmlns:a16="http://schemas.microsoft.com/office/drawing/2014/main" id="{4F588D55-7E8F-F542-83F1-9185378BFAE2}"/>
              </a:ext>
            </a:extLst>
          </p:cNvPr>
          <p:cNvSpPr txBox="1"/>
          <p:nvPr/>
        </p:nvSpPr>
        <p:spPr>
          <a:xfrm>
            <a:off x="9180359" y="1782992"/>
            <a:ext cx="2286203" cy="646331"/>
          </a:xfrm>
          <a:prstGeom prst="rect">
            <a:avLst/>
          </a:prstGeom>
          <a:noFill/>
        </p:spPr>
        <p:txBody>
          <a:bodyPr wrap="none" rtlCol="0">
            <a:spAutoFit/>
          </a:bodyPr>
          <a:lstStyle/>
          <a:p>
            <a:pPr algn="ctr"/>
            <a:r>
              <a:rPr lang="en-US" sz="3600" dirty="0">
                <a:solidFill>
                  <a:schemeClr val="bg2"/>
                </a:solidFill>
                <a:latin typeface="Amazon Ember" panose="020B0603020204020204" pitchFamily="34" charset="0"/>
                <a:ea typeface="Amazon Ember" panose="020B0603020204020204" pitchFamily="34" charset="0"/>
                <a:cs typeface="Amazon Ember" panose="020B0603020204020204" pitchFamily="34" charset="0"/>
              </a:rPr>
              <a:t>Serverless</a:t>
            </a:r>
          </a:p>
        </p:txBody>
      </p:sp>
      <p:pic>
        <p:nvPicPr>
          <p:cNvPr id="21" name="Picture 20">
            <a:extLst>
              <a:ext uri="{FF2B5EF4-FFF2-40B4-BE49-F238E27FC236}">
                <a16:creationId xmlns:a16="http://schemas.microsoft.com/office/drawing/2014/main" id="{0CFDDE70-C762-7942-960B-ED448AE659D5}"/>
              </a:ext>
            </a:extLst>
          </p:cNvPr>
          <p:cNvPicPr>
            <a:picLocks noChangeAspect="1"/>
          </p:cNvPicPr>
          <p:nvPr/>
        </p:nvPicPr>
        <p:blipFill>
          <a:blip r:embed="rId2"/>
          <a:stretch>
            <a:fillRect/>
          </a:stretch>
        </p:blipFill>
        <p:spPr>
          <a:xfrm>
            <a:off x="2375496" y="2664338"/>
            <a:ext cx="810158" cy="874971"/>
          </a:xfrm>
          <a:prstGeom prst="rect">
            <a:avLst/>
          </a:prstGeom>
        </p:spPr>
      </p:pic>
      <p:pic>
        <p:nvPicPr>
          <p:cNvPr id="22" name="Picture 21">
            <a:extLst>
              <a:ext uri="{FF2B5EF4-FFF2-40B4-BE49-F238E27FC236}">
                <a16:creationId xmlns:a16="http://schemas.microsoft.com/office/drawing/2014/main" id="{4D9637F4-79FE-064D-AB64-65242454F4DB}"/>
              </a:ext>
            </a:extLst>
          </p:cNvPr>
          <p:cNvPicPr>
            <a:picLocks noChangeAspect="1"/>
          </p:cNvPicPr>
          <p:nvPr/>
        </p:nvPicPr>
        <p:blipFill>
          <a:blip r:embed="rId3"/>
          <a:stretch>
            <a:fillRect/>
          </a:stretch>
        </p:blipFill>
        <p:spPr>
          <a:xfrm>
            <a:off x="2375496" y="3916667"/>
            <a:ext cx="813816" cy="878921"/>
          </a:xfrm>
          <a:prstGeom prst="rect">
            <a:avLst/>
          </a:prstGeom>
        </p:spPr>
      </p:pic>
      <p:pic>
        <p:nvPicPr>
          <p:cNvPr id="23" name="Picture 22">
            <a:extLst>
              <a:ext uri="{FF2B5EF4-FFF2-40B4-BE49-F238E27FC236}">
                <a16:creationId xmlns:a16="http://schemas.microsoft.com/office/drawing/2014/main" id="{1BF9277F-4460-F94D-9D27-8D84BCDB8C61}"/>
              </a:ext>
            </a:extLst>
          </p:cNvPr>
          <p:cNvPicPr>
            <a:picLocks noChangeAspect="1"/>
          </p:cNvPicPr>
          <p:nvPr/>
        </p:nvPicPr>
        <p:blipFill>
          <a:blip r:embed="rId4"/>
          <a:stretch>
            <a:fillRect/>
          </a:stretch>
        </p:blipFill>
        <p:spPr>
          <a:xfrm>
            <a:off x="2371838" y="5200971"/>
            <a:ext cx="813816" cy="813816"/>
          </a:xfrm>
          <a:prstGeom prst="rect">
            <a:avLst/>
          </a:prstGeom>
        </p:spPr>
      </p:pic>
      <p:pic>
        <p:nvPicPr>
          <p:cNvPr id="24" name="Picture 23">
            <a:extLst>
              <a:ext uri="{FF2B5EF4-FFF2-40B4-BE49-F238E27FC236}">
                <a16:creationId xmlns:a16="http://schemas.microsoft.com/office/drawing/2014/main" id="{CD3B5FA2-8733-2B43-9191-CE84FA946094}"/>
              </a:ext>
            </a:extLst>
          </p:cNvPr>
          <p:cNvPicPr>
            <a:picLocks noChangeAspect="1"/>
          </p:cNvPicPr>
          <p:nvPr/>
        </p:nvPicPr>
        <p:blipFill>
          <a:blip r:embed="rId5"/>
          <a:stretch>
            <a:fillRect/>
          </a:stretch>
        </p:blipFill>
        <p:spPr>
          <a:xfrm>
            <a:off x="8307624" y="2694915"/>
            <a:ext cx="813816" cy="813816"/>
          </a:xfrm>
          <a:prstGeom prst="rect">
            <a:avLst/>
          </a:prstGeom>
        </p:spPr>
      </p:pic>
    </p:spTree>
    <p:extLst>
      <p:ext uri="{BB962C8B-B14F-4D97-AF65-F5344CB8AC3E}">
        <p14:creationId xmlns:p14="http://schemas.microsoft.com/office/powerpoint/2010/main" val="2531795302"/>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1A612C3-FB4D-284D-AEA5-D93F8AA69F61}"/>
              </a:ext>
            </a:extLst>
          </p:cNvPr>
          <p:cNvSpPr>
            <a:spLocks noGrp="1"/>
          </p:cNvSpPr>
          <p:nvPr>
            <p:ph type="title"/>
          </p:nvPr>
        </p:nvSpPr>
        <p:spPr/>
        <p:txBody>
          <a:bodyPr/>
          <a:lstStyle/>
          <a:p>
            <a:r>
              <a:rPr lang="en-US" dirty="0"/>
              <a:t>Containers: ECS, EKS, Fargate</a:t>
            </a:r>
          </a:p>
        </p:txBody>
      </p:sp>
      <p:sp>
        <p:nvSpPr>
          <p:cNvPr id="5" name="Content Placeholder 4">
            <a:extLst>
              <a:ext uri="{FF2B5EF4-FFF2-40B4-BE49-F238E27FC236}">
                <a16:creationId xmlns:a16="http://schemas.microsoft.com/office/drawing/2014/main" id="{1CF236DF-1EBC-3642-A961-F7A9E9B719A3}"/>
              </a:ext>
            </a:extLst>
          </p:cNvPr>
          <p:cNvSpPr>
            <a:spLocks noGrp="1"/>
          </p:cNvSpPr>
          <p:nvPr>
            <p:ph idx="1"/>
          </p:nvPr>
        </p:nvSpPr>
        <p:spPr>
          <a:xfrm>
            <a:off x="323089" y="1427015"/>
            <a:ext cx="13984225" cy="4841325"/>
          </a:xfrm>
        </p:spPr>
        <p:txBody>
          <a:bodyPr/>
          <a:lstStyle/>
          <a:p>
            <a:r>
              <a:rPr lang="en-US" dirty="0"/>
              <a:t>Platforms to run containerized applications on AWS</a:t>
            </a:r>
          </a:p>
          <a:p>
            <a:r>
              <a:rPr lang="en-US" dirty="0"/>
              <a:t>Easily run and scale applications to meet your needs</a:t>
            </a:r>
          </a:p>
          <a:p>
            <a:r>
              <a:rPr lang="en-US" dirty="0"/>
              <a:t>Native integration with other AWS services</a:t>
            </a:r>
          </a:p>
          <a:p>
            <a:r>
              <a:rPr lang="en-US" dirty="0"/>
              <a:t>Pairs well with CI/CD</a:t>
            </a:r>
          </a:p>
          <a:p>
            <a:endParaRPr lang="en-US" dirty="0"/>
          </a:p>
          <a:p>
            <a:r>
              <a:rPr lang="en-US" dirty="0"/>
              <a:t>Benefits</a:t>
            </a:r>
          </a:p>
          <a:p>
            <a:pPr lvl="1"/>
            <a:r>
              <a:rPr lang="en-US" sz="2800" dirty="0">
                <a:solidFill>
                  <a:schemeClr val="accent1"/>
                </a:solidFill>
              </a:rPr>
              <a:t>Portability</a:t>
            </a:r>
          </a:p>
          <a:p>
            <a:pPr lvl="1"/>
            <a:r>
              <a:rPr lang="en-US" sz="2800" dirty="0">
                <a:solidFill>
                  <a:schemeClr val="accent1"/>
                </a:solidFill>
              </a:rPr>
              <a:t>Control</a:t>
            </a:r>
          </a:p>
          <a:p>
            <a:pPr lvl="1"/>
            <a:r>
              <a:rPr lang="en-US" sz="2800" dirty="0">
                <a:solidFill>
                  <a:schemeClr val="accent1"/>
                </a:solidFill>
              </a:rPr>
              <a:t>Rich ecosystem</a:t>
            </a:r>
          </a:p>
        </p:txBody>
      </p:sp>
      <p:pic>
        <p:nvPicPr>
          <p:cNvPr id="6" name="Picture 5">
            <a:extLst>
              <a:ext uri="{FF2B5EF4-FFF2-40B4-BE49-F238E27FC236}">
                <a16:creationId xmlns:a16="http://schemas.microsoft.com/office/drawing/2014/main" id="{D59A6513-4310-BD47-A7E6-4B01DAA80567}"/>
              </a:ext>
            </a:extLst>
          </p:cNvPr>
          <p:cNvPicPr>
            <a:picLocks noChangeAspect="1"/>
          </p:cNvPicPr>
          <p:nvPr/>
        </p:nvPicPr>
        <p:blipFill>
          <a:blip r:embed="rId3"/>
          <a:stretch>
            <a:fillRect/>
          </a:stretch>
        </p:blipFill>
        <p:spPr>
          <a:xfrm>
            <a:off x="11683384" y="4637985"/>
            <a:ext cx="2623930" cy="2241274"/>
          </a:xfrm>
          <a:prstGeom prst="rect">
            <a:avLst/>
          </a:prstGeom>
        </p:spPr>
      </p:pic>
    </p:spTree>
    <p:extLst>
      <p:ext uri="{BB962C8B-B14F-4D97-AF65-F5344CB8AC3E}">
        <p14:creationId xmlns:p14="http://schemas.microsoft.com/office/powerpoint/2010/main" val="4154837742"/>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23088" y="347413"/>
            <a:ext cx="13987008" cy="900396"/>
          </a:xfrm>
        </p:spPr>
        <p:txBody>
          <a:bodyPr/>
          <a:lstStyle/>
          <a:p>
            <a:r>
              <a:rPr lang="en-US" dirty="0"/>
              <a:t>AWS container web architecture</a:t>
            </a:r>
          </a:p>
        </p:txBody>
      </p:sp>
      <p:pic>
        <p:nvPicPr>
          <p:cNvPr id="56" name="Graphic 24">
            <a:extLst>
              <a:ext uri="{FF2B5EF4-FFF2-40B4-BE49-F238E27FC236}">
                <a16:creationId xmlns:a16="http://schemas.microsoft.com/office/drawing/2014/main" id="{104AD092-DA52-0C4F-9474-E89220CBF2F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44749" y="1688694"/>
            <a:ext cx="490627" cy="490627"/>
          </a:xfrm>
          <a:prstGeom prst="rect">
            <a:avLst/>
          </a:prstGeom>
        </p:spPr>
      </p:pic>
      <p:sp>
        <p:nvSpPr>
          <p:cNvPr id="57" name="Rectangle 56">
            <a:extLst>
              <a:ext uri="{FF2B5EF4-FFF2-40B4-BE49-F238E27FC236}">
                <a16:creationId xmlns:a16="http://schemas.microsoft.com/office/drawing/2014/main" id="{92A0ABFB-D447-D349-9C47-3EE861DD0794}"/>
              </a:ext>
            </a:extLst>
          </p:cNvPr>
          <p:cNvSpPr/>
          <p:nvPr/>
        </p:nvSpPr>
        <p:spPr>
          <a:xfrm>
            <a:off x="544749" y="1682885"/>
            <a:ext cx="13375532" cy="5053581"/>
          </a:xfrm>
          <a:prstGeom prst="rect">
            <a:avLst/>
          </a:prstGeom>
          <a:noFill/>
          <a:ln w="12700">
            <a:solidFill>
              <a:srgbClr val="87919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200" dirty="0">
                <a:solidFill>
                  <a:schemeClr val="tx1"/>
                </a:solidFill>
              </a:rPr>
              <a:t>  VPC</a:t>
            </a:r>
          </a:p>
        </p:txBody>
      </p:sp>
      <p:pic>
        <p:nvPicPr>
          <p:cNvPr id="59" name="Graphic 8">
            <a:extLst>
              <a:ext uri="{FF2B5EF4-FFF2-40B4-BE49-F238E27FC236}">
                <a16:creationId xmlns:a16="http://schemas.microsoft.com/office/drawing/2014/main" id="{BA81CD7B-DEFA-214A-A6FD-55914775DBC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17411" y="2320011"/>
            <a:ext cx="342900" cy="342900"/>
          </a:xfrm>
          <a:prstGeom prst="rect">
            <a:avLst/>
          </a:prstGeom>
        </p:spPr>
      </p:pic>
      <p:sp>
        <p:nvSpPr>
          <p:cNvPr id="60" name="Rectangle 59">
            <a:extLst>
              <a:ext uri="{FF2B5EF4-FFF2-40B4-BE49-F238E27FC236}">
                <a16:creationId xmlns:a16="http://schemas.microsoft.com/office/drawing/2014/main" id="{305B98DC-5AF5-3342-A4B1-F62852BC80FE}"/>
              </a:ext>
            </a:extLst>
          </p:cNvPr>
          <p:cNvSpPr/>
          <p:nvPr/>
        </p:nvSpPr>
        <p:spPr>
          <a:xfrm>
            <a:off x="717411" y="2320011"/>
            <a:ext cx="4683904" cy="4275342"/>
          </a:xfrm>
          <a:prstGeom prst="rect">
            <a:avLst/>
          </a:prstGeom>
          <a:noFill/>
          <a:ln w="12700">
            <a:solidFill>
              <a:srgbClr val="545B64"/>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200" dirty="0">
                <a:solidFill>
                  <a:schemeClr val="tx1"/>
                </a:solidFill>
              </a:rPr>
              <a:t>Availability Zone A</a:t>
            </a:r>
          </a:p>
        </p:txBody>
      </p:sp>
      <p:pic>
        <p:nvPicPr>
          <p:cNvPr id="62" name="Graphic 8">
            <a:extLst>
              <a:ext uri="{FF2B5EF4-FFF2-40B4-BE49-F238E27FC236}">
                <a16:creationId xmlns:a16="http://schemas.microsoft.com/office/drawing/2014/main" id="{BA81CD7B-DEFA-214A-A6FD-55914775DBC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064927" y="2320011"/>
            <a:ext cx="342900" cy="342900"/>
          </a:xfrm>
          <a:prstGeom prst="rect">
            <a:avLst/>
          </a:prstGeom>
        </p:spPr>
      </p:pic>
      <p:sp>
        <p:nvSpPr>
          <p:cNvPr id="63" name="Rectangle 62">
            <a:extLst>
              <a:ext uri="{FF2B5EF4-FFF2-40B4-BE49-F238E27FC236}">
                <a16:creationId xmlns:a16="http://schemas.microsoft.com/office/drawing/2014/main" id="{305B98DC-5AF5-3342-A4B1-F62852BC80FE}"/>
              </a:ext>
            </a:extLst>
          </p:cNvPr>
          <p:cNvSpPr/>
          <p:nvPr/>
        </p:nvSpPr>
        <p:spPr>
          <a:xfrm>
            <a:off x="9064927" y="2320011"/>
            <a:ext cx="4683904" cy="4275342"/>
          </a:xfrm>
          <a:prstGeom prst="rect">
            <a:avLst/>
          </a:prstGeom>
          <a:noFill/>
          <a:ln w="12700">
            <a:solidFill>
              <a:srgbClr val="545B64"/>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200" dirty="0">
                <a:solidFill>
                  <a:schemeClr val="tx1"/>
                </a:solidFill>
              </a:rPr>
              <a:t>Availability Zone B</a:t>
            </a:r>
          </a:p>
        </p:txBody>
      </p:sp>
      <p:grpSp>
        <p:nvGrpSpPr>
          <p:cNvPr id="5" name="Group 4"/>
          <p:cNvGrpSpPr/>
          <p:nvPr/>
        </p:nvGrpSpPr>
        <p:grpSpPr>
          <a:xfrm>
            <a:off x="858157" y="2796974"/>
            <a:ext cx="4414233" cy="1415103"/>
            <a:chOff x="858157" y="2796974"/>
            <a:chExt cx="4414233" cy="1415103"/>
          </a:xfrm>
        </p:grpSpPr>
        <p:pic>
          <p:nvPicPr>
            <p:cNvPr id="65" name="Graphic 20">
              <a:extLst>
                <a:ext uri="{FF2B5EF4-FFF2-40B4-BE49-F238E27FC236}">
                  <a16:creationId xmlns:a16="http://schemas.microsoft.com/office/drawing/2014/main" id="{B81A64E2-C486-4943-AE6E-6E4EACDA733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58158" y="2796975"/>
              <a:ext cx="342900" cy="342900"/>
            </a:xfrm>
            <a:prstGeom prst="rect">
              <a:avLst/>
            </a:prstGeom>
          </p:spPr>
        </p:pic>
        <p:sp>
          <p:nvSpPr>
            <p:cNvPr id="66" name="Rectangle 65">
              <a:extLst>
                <a:ext uri="{FF2B5EF4-FFF2-40B4-BE49-F238E27FC236}">
                  <a16:creationId xmlns:a16="http://schemas.microsoft.com/office/drawing/2014/main" id="{A85485B4-AA18-C048-B92A-A9A0F4372B98}"/>
                </a:ext>
              </a:extLst>
            </p:cNvPr>
            <p:cNvSpPr/>
            <p:nvPr/>
          </p:nvSpPr>
          <p:spPr>
            <a:xfrm>
              <a:off x="858157" y="2796974"/>
              <a:ext cx="4414233" cy="1415103"/>
            </a:xfrm>
            <a:prstGeom prst="rect">
              <a:avLst/>
            </a:prstGeom>
            <a:noFill/>
            <a:ln w="12700">
              <a:solidFill>
                <a:srgbClr val="545B6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200" dirty="0">
                  <a:solidFill>
                    <a:schemeClr val="tx1"/>
                  </a:solidFill>
                </a:rPr>
                <a:t>Public Subnet</a:t>
              </a:r>
            </a:p>
          </p:txBody>
        </p:sp>
      </p:grpSp>
      <p:grpSp>
        <p:nvGrpSpPr>
          <p:cNvPr id="7" name="Group 6"/>
          <p:cNvGrpSpPr/>
          <p:nvPr/>
        </p:nvGrpSpPr>
        <p:grpSpPr>
          <a:xfrm>
            <a:off x="852246" y="4358301"/>
            <a:ext cx="4414233" cy="2038292"/>
            <a:chOff x="852246" y="4358301"/>
            <a:chExt cx="4414233" cy="2038292"/>
          </a:xfrm>
        </p:grpSpPr>
        <p:pic>
          <p:nvPicPr>
            <p:cNvPr id="68" name="Graphic 20">
              <a:extLst>
                <a:ext uri="{FF2B5EF4-FFF2-40B4-BE49-F238E27FC236}">
                  <a16:creationId xmlns:a16="http://schemas.microsoft.com/office/drawing/2014/main" id="{B81A64E2-C486-4943-AE6E-6E4EACDA733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52247" y="4358302"/>
              <a:ext cx="342900" cy="342900"/>
            </a:xfrm>
            <a:prstGeom prst="rect">
              <a:avLst/>
            </a:prstGeom>
          </p:spPr>
        </p:pic>
        <p:sp>
          <p:nvSpPr>
            <p:cNvPr id="69" name="Rectangle 68">
              <a:extLst>
                <a:ext uri="{FF2B5EF4-FFF2-40B4-BE49-F238E27FC236}">
                  <a16:creationId xmlns:a16="http://schemas.microsoft.com/office/drawing/2014/main" id="{A85485B4-AA18-C048-B92A-A9A0F4372B98}"/>
                </a:ext>
              </a:extLst>
            </p:cNvPr>
            <p:cNvSpPr/>
            <p:nvPr/>
          </p:nvSpPr>
          <p:spPr>
            <a:xfrm>
              <a:off x="852246" y="4358301"/>
              <a:ext cx="4414233" cy="2038292"/>
            </a:xfrm>
            <a:prstGeom prst="rect">
              <a:avLst/>
            </a:prstGeom>
            <a:noFill/>
            <a:ln w="12700">
              <a:solidFill>
                <a:srgbClr val="545B6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200" dirty="0">
                  <a:solidFill>
                    <a:schemeClr val="tx1"/>
                  </a:solidFill>
                </a:rPr>
                <a:t>Private Subnet</a:t>
              </a:r>
            </a:p>
          </p:txBody>
        </p:sp>
      </p:grpSp>
      <p:grpSp>
        <p:nvGrpSpPr>
          <p:cNvPr id="70" name="Group 69"/>
          <p:cNvGrpSpPr/>
          <p:nvPr/>
        </p:nvGrpSpPr>
        <p:grpSpPr>
          <a:xfrm>
            <a:off x="9201246" y="2794505"/>
            <a:ext cx="4414233" cy="1415103"/>
            <a:chOff x="858157" y="2796974"/>
            <a:chExt cx="4414233" cy="1415103"/>
          </a:xfrm>
        </p:grpSpPr>
        <p:pic>
          <p:nvPicPr>
            <p:cNvPr id="71" name="Graphic 20">
              <a:extLst>
                <a:ext uri="{FF2B5EF4-FFF2-40B4-BE49-F238E27FC236}">
                  <a16:creationId xmlns:a16="http://schemas.microsoft.com/office/drawing/2014/main" id="{B81A64E2-C486-4943-AE6E-6E4EACDA733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58158" y="2796975"/>
              <a:ext cx="342900" cy="342900"/>
            </a:xfrm>
            <a:prstGeom prst="rect">
              <a:avLst/>
            </a:prstGeom>
          </p:spPr>
        </p:pic>
        <p:sp>
          <p:nvSpPr>
            <p:cNvPr id="72" name="Rectangle 71">
              <a:extLst>
                <a:ext uri="{FF2B5EF4-FFF2-40B4-BE49-F238E27FC236}">
                  <a16:creationId xmlns:a16="http://schemas.microsoft.com/office/drawing/2014/main" id="{A85485B4-AA18-C048-B92A-A9A0F4372B98}"/>
                </a:ext>
              </a:extLst>
            </p:cNvPr>
            <p:cNvSpPr/>
            <p:nvPr/>
          </p:nvSpPr>
          <p:spPr>
            <a:xfrm>
              <a:off x="858157" y="2796974"/>
              <a:ext cx="4414233" cy="1415103"/>
            </a:xfrm>
            <a:prstGeom prst="rect">
              <a:avLst/>
            </a:prstGeom>
            <a:noFill/>
            <a:ln w="12700">
              <a:solidFill>
                <a:srgbClr val="545B6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200" dirty="0">
                  <a:solidFill>
                    <a:schemeClr val="tx1"/>
                  </a:solidFill>
                </a:rPr>
                <a:t>Public Subnet</a:t>
              </a:r>
            </a:p>
          </p:txBody>
        </p:sp>
      </p:grpSp>
      <p:grpSp>
        <p:nvGrpSpPr>
          <p:cNvPr id="11" name="Group 10"/>
          <p:cNvGrpSpPr/>
          <p:nvPr/>
        </p:nvGrpSpPr>
        <p:grpSpPr>
          <a:xfrm>
            <a:off x="9195335" y="4355832"/>
            <a:ext cx="4414233" cy="2035823"/>
            <a:chOff x="9195335" y="4355832"/>
            <a:chExt cx="4414233" cy="2035823"/>
          </a:xfrm>
        </p:grpSpPr>
        <p:pic>
          <p:nvPicPr>
            <p:cNvPr id="74" name="Graphic 20">
              <a:extLst>
                <a:ext uri="{FF2B5EF4-FFF2-40B4-BE49-F238E27FC236}">
                  <a16:creationId xmlns:a16="http://schemas.microsoft.com/office/drawing/2014/main" id="{B81A64E2-C486-4943-AE6E-6E4EACDA733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195336" y="4355833"/>
              <a:ext cx="342900" cy="342900"/>
            </a:xfrm>
            <a:prstGeom prst="rect">
              <a:avLst/>
            </a:prstGeom>
          </p:spPr>
        </p:pic>
        <p:sp>
          <p:nvSpPr>
            <p:cNvPr id="75" name="Rectangle 74">
              <a:extLst>
                <a:ext uri="{FF2B5EF4-FFF2-40B4-BE49-F238E27FC236}">
                  <a16:creationId xmlns:a16="http://schemas.microsoft.com/office/drawing/2014/main" id="{A85485B4-AA18-C048-B92A-A9A0F4372B98}"/>
                </a:ext>
              </a:extLst>
            </p:cNvPr>
            <p:cNvSpPr/>
            <p:nvPr/>
          </p:nvSpPr>
          <p:spPr>
            <a:xfrm>
              <a:off x="9195335" y="4355832"/>
              <a:ext cx="4414233" cy="2035823"/>
            </a:xfrm>
            <a:prstGeom prst="rect">
              <a:avLst/>
            </a:prstGeom>
            <a:noFill/>
            <a:ln w="12700">
              <a:solidFill>
                <a:srgbClr val="545B6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200" dirty="0">
                  <a:solidFill>
                    <a:schemeClr val="tx1"/>
                  </a:solidFill>
                </a:rPr>
                <a:t>Private Subnet</a:t>
              </a:r>
            </a:p>
          </p:txBody>
        </p:sp>
      </p:grpSp>
      <p:grpSp>
        <p:nvGrpSpPr>
          <p:cNvPr id="76" name="Group 75">
            <a:extLst>
              <a:ext uri="{FF2B5EF4-FFF2-40B4-BE49-F238E27FC236}">
                <a16:creationId xmlns:a16="http://schemas.microsoft.com/office/drawing/2014/main" id="{7BB5E681-FBB1-B742-ABBE-233397FD8CCB}"/>
              </a:ext>
            </a:extLst>
          </p:cNvPr>
          <p:cNvGrpSpPr/>
          <p:nvPr/>
        </p:nvGrpSpPr>
        <p:grpSpPr>
          <a:xfrm>
            <a:off x="2496489" y="3137406"/>
            <a:ext cx="1072750" cy="872371"/>
            <a:chOff x="2994855" y="2827165"/>
            <a:chExt cx="1072750" cy="872371"/>
          </a:xfrm>
        </p:grpSpPr>
        <p:pic>
          <p:nvPicPr>
            <p:cNvPr id="77" name="Graphic 53">
              <a:extLst>
                <a:ext uri="{FF2B5EF4-FFF2-40B4-BE49-F238E27FC236}">
                  <a16:creationId xmlns:a16="http://schemas.microsoft.com/office/drawing/2014/main" id="{0DF79492-9248-764D-AB16-9F8F7B8EF0C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245480" y="2827165"/>
              <a:ext cx="571500" cy="571500"/>
            </a:xfrm>
            <a:prstGeom prst="rect">
              <a:avLst/>
            </a:prstGeom>
          </p:spPr>
        </p:pic>
        <p:sp>
          <p:nvSpPr>
            <p:cNvPr id="78" name="TextBox 77">
              <a:extLst>
                <a:ext uri="{FF2B5EF4-FFF2-40B4-BE49-F238E27FC236}">
                  <a16:creationId xmlns:a16="http://schemas.microsoft.com/office/drawing/2014/main" id="{D578A783-0E42-5648-A185-0A49F391C7D8}"/>
                </a:ext>
              </a:extLst>
            </p:cNvPr>
            <p:cNvSpPr txBox="1"/>
            <p:nvPr/>
          </p:nvSpPr>
          <p:spPr>
            <a:xfrm>
              <a:off x="2994855" y="3437926"/>
              <a:ext cx="1072750" cy="261610"/>
            </a:xfrm>
            <a:prstGeom prst="rect">
              <a:avLst/>
            </a:prstGeom>
            <a:noFill/>
          </p:spPr>
          <p:txBody>
            <a:bodyPr wrap="square" rtlCol="0">
              <a:spAutoFit/>
            </a:bodyPr>
            <a:lstStyle/>
            <a:p>
              <a:pPr algn="ctr"/>
              <a:r>
                <a:rPr lang="en-US" sz="1100" dirty="0"/>
                <a:t>NAT Gateway</a:t>
              </a:r>
            </a:p>
          </p:txBody>
        </p:sp>
      </p:grpSp>
      <p:grpSp>
        <p:nvGrpSpPr>
          <p:cNvPr id="79" name="Group 78">
            <a:extLst>
              <a:ext uri="{FF2B5EF4-FFF2-40B4-BE49-F238E27FC236}">
                <a16:creationId xmlns:a16="http://schemas.microsoft.com/office/drawing/2014/main" id="{7F533DEA-1BC6-D94D-B126-EA9B38544DE0}"/>
              </a:ext>
            </a:extLst>
          </p:cNvPr>
          <p:cNvGrpSpPr/>
          <p:nvPr/>
        </p:nvGrpSpPr>
        <p:grpSpPr>
          <a:xfrm>
            <a:off x="10954694" y="3137406"/>
            <a:ext cx="1072750" cy="872371"/>
            <a:chOff x="2994855" y="2827165"/>
            <a:chExt cx="1072750" cy="872371"/>
          </a:xfrm>
        </p:grpSpPr>
        <p:pic>
          <p:nvPicPr>
            <p:cNvPr id="80" name="Graphic 76">
              <a:extLst>
                <a:ext uri="{FF2B5EF4-FFF2-40B4-BE49-F238E27FC236}">
                  <a16:creationId xmlns:a16="http://schemas.microsoft.com/office/drawing/2014/main" id="{2610BACA-6769-7843-83DE-1B88395B925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245480" y="2827165"/>
              <a:ext cx="571500" cy="571500"/>
            </a:xfrm>
            <a:prstGeom prst="rect">
              <a:avLst/>
            </a:prstGeom>
          </p:spPr>
        </p:pic>
        <p:sp>
          <p:nvSpPr>
            <p:cNvPr id="81" name="TextBox 80">
              <a:extLst>
                <a:ext uri="{FF2B5EF4-FFF2-40B4-BE49-F238E27FC236}">
                  <a16:creationId xmlns:a16="http://schemas.microsoft.com/office/drawing/2014/main" id="{732BD0B9-7910-EA42-8F0E-866821EB5840}"/>
                </a:ext>
              </a:extLst>
            </p:cNvPr>
            <p:cNvSpPr txBox="1"/>
            <p:nvPr/>
          </p:nvSpPr>
          <p:spPr>
            <a:xfrm>
              <a:off x="2994855" y="3437926"/>
              <a:ext cx="1072750" cy="261610"/>
            </a:xfrm>
            <a:prstGeom prst="rect">
              <a:avLst/>
            </a:prstGeom>
            <a:noFill/>
          </p:spPr>
          <p:txBody>
            <a:bodyPr wrap="square" rtlCol="0">
              <a:spAutoFit/>
            </a:bodyPr>
            <a:lstStyle/>
            <a:p>
              <a:pPr algn="ctr"/>
              <a:r>
                <a:rPr lang="en-US" sz="1100" dirty="0"/>
                <a:t>NAT Gateway</a:t>
              </a:r>
            </a:p>
          </p:txBody>
        </p:sp>
      </p:grpSp>
      <p:sp>
        <p:nvSpPr>
          <p:cNvPr id="83" name="Rectangle 82">
            <a:extLst>
              <a:ext uri="{FF2B5EF4-FFF2-40B4-BE49-F238E27FC236}">
                <a16:creationId xmlns:a16="http://schemas.microsoft.com/office/drawing/2014/main" id="{7D81A354-0D77-1B41-AC91-88DC00F9BB54}"/>
              </a:ext>
            </a:extLst>
          </p:cNvPr>
          <p:cNvSpPr/>
          <p:nvPr/>
        </p:nvSpPr>
        <p:spPr>
          <a:xfrm>
            <a:off x="970511" y="4940366"/>
            <a:ext cx="12566380" cy="1382613"/>
          </a:xfrm>
          <a:prstGeom prst="rect">
            <a:avLst/>
          </a:prstGeom>
          <a:solidFill>
            <a:schemeClr val="accent1">
              <a:lumMod val="20000"/>
              <a:lumOff val="80000"/>
              <a:alpha val="22000"/>
            </a:schemeClr>
          </a:solidFill>
          <a:ln w="12700">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ctr" anchorCtr="0" forceAA="0" compatLnSpc="1">
            <a:prstTxWarp prst="textNoShape">
              <a:avLst/>
            </a:prstTxWarp>
            <a:noAutofit/>
          </a:bodyPr>
          <a:lstStyle/>
          <a:p>
            <a:pPr algn="ctr"/>
            <a:r>
              <a:rPr lang="en-US" sz="1200" dirty="0">
                <a:solidFill>
                  <a:schemeClr val="tx1"/>
                </a:solidFill>
              </a:rPr>
              <a:t>ECS Cluster</a:t>
            </a:r>
          </a:p>
          <a:p>
            <a:pPr algn="ctr"/>
            <a:endParaRPr lang="en-US" sz="1200" dirty="0">
              <a:solidFill>
                <a:schemeClr val="tx1"/>
              </a:solidFill>
            </a:endParaRPr>
          </a:p>
          <a:p>
            <a:pPr algn="ctr"/>
            <a:endParaRPr lang="en-US" sz="1200" dirty="0">
              <a:solidFill>
                <a:schemeClr val="tx1"/>
              </a:solidFill>
            </a:endParaRPr>
          </a:p>
          <a:p>
            <a:pPr algn="ctr"/>
            <a:endParaRPr lang="en-US" sz="1200" dirty="0">
              <a:solidFill>
                <a:schemeClr val="tx1"/>
              </a:solidFill>
            </a:endParaRPr>
          </a:p>
          <a:p>
            <a:pPr algn="ctr"/>
            <a:endParaRPr lang="en-US" sz="1200" dirty="0">
              <a:solidFill>
                <a:schemeClr val="tx1"/>
              </a:solidFill>
            </a:endParaRPr>
          </a:p>
          <a:p>
            <a:pPr algn="ctr"/>
            <a:r>
              <a:rPr lang="en-US" sz="1200" dirty="0">
                <a:solidFill>
                  <a:schemeClr val="tx1"/>
                </a:solidFill>
              </a:rPr>
              <a:t>Auto Scaling Group</a:t>
            </a:r>
          </a:p>
        </p:txBody>
      </p:sp>
      <p:pic>
        <p:nvPicPr>
          <p:cNvPr id="84" name="Graphic 31">
            <a:extLst>
              <a:ext uri="{FF2B5EF4-FFF2-40B4-BE49-F238E27FC236}">
                <a16:creationId xmlns:a16="http://schemas.microsoft.com/office/drawing/2014/main" id="{247AF2EF-C304-A84B-8E8D-927ED38F0CD3}"/>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179774" y="5944816"/>
            <a:ext cx="342900" cy="342900"/>
          </a:xfrm>
          <a:prstGeom prst="rect">
            <a:avLst/>
          </a:prstGeom>
        </p:spPr>
      </p:pic>
      <p:grpSp>
        <p:nvGrpSpPr>
          <p:cNvPr id="88" name="Group 87">
            <a:extLst>
              <a:ext uri="{FF2B5EF4-FFF2-40B4-BE49-F238E27FC236}">
                <a16:creationId xmlns:a16="http://schemas.microsoft.com/office/drawing/2014/main" id="{7943AC27-3904-4542-8147-EF3460639F15}"/>
              </a:ext>
            </a:extLst>
          </p:cNvPr>
          <p:cNvGrpSpPr/>
          <p:nvPr/>
        </p:nvGrpSpPr>
        <p:grpSpPr>
          <a:xfrm>
            <a:off x="2499572" y="5240017"/>
            <a:ext cx="1072750" cy="891951"/>
            <a:chOff x="1255267" y="3843536"/>
            <a:chExt cx="1072750" cy="891951"/>
          </a:xfrm>
        </p:grpSpPr>
        <p:pic>
          <p:nvPicPr>
            <p:cNvPr id="89" name="Graphic 58">
              <a:extLst>
                <a:ext uri="{FF2B5EF4-FFF2-40B4-BE49-F238E27FC236}">
                  <a16:creationId xmlns:a16="http://schemas.microsoft.com/office/drawing/2014/main" id="{10842698-7868-8346-BCAF-31793661A35C}"/>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505892" y="3843536"/>
              <a:ext cx="571500" cy="571500"/>
            </a:xfrm>
            <a:prstGeom prst="rect">
              <a:avLst/>
            </a:prstGeom>
          </p:spPr>
        </p:pic>
        <p:sp>
          <p:nvSpPr>
            <p:cNvPr id="90" name="TextBox 89">
              <a:extLst>
                <a:ext uri="{FF2B5EF4-FFF2-40B4-BE49-F238E27FC236}">
                  <a16:creationId xmlns:a16="http://schemas.microsoft.com/office/drawing/2014/main" id="{6B792597-09C5-524C-8AAA-91536D5ED000}"/>
                </a:ext>
              </a:extLst>
            </p:cNvPr>
            <p:cNvSpPr txBox="1"/>
            <p:nvPr/>
          </p:nvSpPr>
          <p:spPr>
            <a:xfrm>
              <a:off x="1255267" y="4473877"/>
              <a:ext cx="1072750" cy="261610"/>
            </a:xfrm>
            <a:prstGeom prst="rect">
              <a:avLst/>
            </a:prstGeom>
            <a:noFill/>
          </p:spPr>
          <p:txBody>
            <a:bodyPr wrap="square" rtlCol="0">
              <a:spAutoFit/>
            </a:bodyPr>
            <a:lstStyle/>
            <a:p>
              <a:pPr algn="ctr"/>
              <a:r>
                <a:rPr lang="en-US" sz="1100" dirty="0"/>
                <a:t>Instances</a:t>
              </a:r>
            </a:p>
          </p:txBody>
        </p:sp>
      </p:grpSp>
      <p:grpSp>
        <p:nvGrpSpPr>
          <p:cNvPr id="91" name="Group 90">
            <a:extLst>
              <a:ext uri="{FF2B5EF4-FFF2-40B4-BE49-F238E27FC236}">
                <a16:creationId xmlns:a16="http://schemas.microsoft.com/office/drawing/2014/main" id="{7943AC27-3904-4542-8147-EF3460639F15}"/>
              </a:ext>
            </a:extLst>
          </p:cNvPr>
          <p:cNvGrpSpPr/>
          <p:nvPr/>
        </p:nvGrpSpPr>
        <p:grpSpPr>
          <a:xfrm>
            <a:off x="10954694" y="5234549"/>
            <a:ext cx="1072750" cy="891951"/>
            <a:chOff x="1255267" y="3843536"/>
            <a:chExt cx="1072750" cy="891951"/>
          </a:xfrm>
        </p:grpSpPr>
        <p:pic>
          <p:nvPicPr>
            <p:cNvPr id="92" name="Graphic 58">
              <a:extLst>
                <a:ext uri="{FF2B5EF4-FFF2-40B4-BE49-F238E27FC236}">
                  <a16:creationId xmlns:a16="http://schemas.microsoft.com/office/drawing/2014/main" id="{10842698-7868-8346-BCAF-31793661A35C}"/>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505892" y="3843536"/>
              <a:ext cx="571500" cy="571500"/>
            </a:xfrm>
            <a:prstGeom prst="rect">
              <a:avLst/>
            </a:prstGeom>
          </p:spPr>
        </p:pic>
        <p:sp>
          <p:nvSpPr>
            <p:cNvPr id="93" name="TextBox 92">
              <a:extLst>
                <a:ext uri="{FF2B5EF4-FFF2-40B4-BE49-F238E27FC236}">
                  <a16:creationId xmlns:a16="http://schemas.microsoft.com/office/drawing/2014/main" id="{6B792597-09C5-524C-8AAA-91536D5ED000}"/>
                </a:ext>
              </a:extLst>
            </p:cNvPr>
            <p:cNvSpPr txBox="1"/>
            <p:nvPr/>
          </p:nvSpPr>
          <p:spPr>
            <a:xfrm>
              <a:off x="1255267" y="4473877"/>
              <a:ext cx="1072750" cy="261610"/>
            </a:xfrm>
            <a:prstGeom prst="rect">
              <a:avLst/>
            </a:prstGeom>
            <a:noFill/>
          </p:spPr>
          <p:txBody>
            <a:bodyPr wrap="square" rtlCol="0">
              <a:spAutoFit/>
            </a:bodyPr>
            <a:lstStyle/>
            <a:p>
              <a:pPr algn="ctr"/>
              <a:r>
                <a:rPr lang="en-US" sz="1100" dirty="0"/>
                <a:t>Instances</a:t>
              </a:r>
            </a:p>
          </p:txBody>
        </p:sp>
      </p:grpSp>
      <p:pic>
        <p:nvPicPr>
          <p:cNvPr id="98" name="Graphic 11">
            <a:extLst>
              <a:ext uri="{FF2B5EF4-FFF2-40B4-BE49-F238E27FC236}">
                <a16:creationId xmlns:a16="http://schemas.microsoft.com/office/drawing/2014/main" id="{2645E4E6-793C-2C45-AE4C-04D2CB6644C9}"/>
              </a:ext>
            </a:extLst>
          </p:cNvPr>
          <p:cNvPicPr>
            <a:picLocks noChangeAspect="1"/>
          </p:cNvPicPr>
          <p:nvPr/>
        </p:nvPicPr>
        <p:blipFill rotWithShape="1">
          <a:blip r:embed="rId14">
            <a:extLst>
              <a:ext uri="{96DAC541-7B7A-43D3-8B79-37D633B846F1}">
                <asvg:svgBlip xmlns:asvg="http://schemas.microsoft.com/office/drawing/2016/SVG/main" r:embed="rId15"/>
              </a:ext>
            </a:extLst>
          </a:blip>
          <a:srcRect b="23093"/>
          <a:stretch/>
        </p:blipFill>
        <p:spPr>
          <a:xfrm>
            <a:off x="6949888" y="5294871"/>
            <a:ext cx="565254" cy="543400"/>
          </a:xfrm>
          <a:prstGeom prst="rect">
            <a:avLst/>
          </a:prstGeom>
        </p:spPr>
      </p:pic>
      <p:pic>
        <p:nvPicPr>
          <p:cNvPr id="99" name="Graphic 2">
            <a:extLst>
              <a:ext uri="{FF2B5EF4-FFF2-40B4-BE49-F238E27FC236}">
                <a16:creationId xmlns:a16="http://schemas.microsoft.com/office/drawing/2014/main" id="{50C32312-CD37-0A47-B485-5419F92D95C7}"/>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7122529" y="6845834"/>
            <a:ext cx="467380" cy="669911"/>
          </a:xfrm>
          <a:prstGeom prst="rect">
            <a:avLst/>
          </a:prstGeom>
        </p:spPr>
      </p:pic>
      <p:cxnSp>
        <p:nvCxnSpPr>
          <p:cNvPr id="100" name="Straight Arrow Connector 99">
            <a:extLst>
              <a:ext uri="{FF2B5EF4-FFF2-40B4-BE49-F238E27FC236}">
                <a16:creationId xmlns:a16="http://schemas.microsoft.com/office/drawing/2014/main" id="{B7359FF6-A55E-8747-B59F-7B8A0006074C}"/>
              </a:ext>
            </a:extLst>
          </p:cNvPr>
          <p:cNvCxnSpPr>
            <a:cxnSpLocks/>
          </p:cNvCxnSpPr>
          <p:nvPr/>
        </p:nvCxnSpPr>
        <p:spPr>
          <a:xfrm flipV="1">
            <a:off x="7314936" y="2062465"/>
            <a:ext cx="0" cy="641269"/>
          </a:xfrm>
          <a:prstGeom prst="straightConnector1">
            <a:avLst/>
          </a:prstGeom>
          <a:ln w="12700">
            <a:solidFill>
              <a:srgbClr val="545B6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B7359FF6-A55E-8747-B59F-7B8A0006074C}"/>
              </a:ext>
            </a:extLst>
          </p:cNvPr>
          <p:cNvCxnSpPr>
            <a:cxnSpLocks/>
            <a:stCxn id="96" idx="1"/>
            <a:endCxn id="77" idx="0"/>
          </p:cNvCxnSpPr>
          <p:nvPr/>
        </p:nvCxnSpPr>
        <p:spPr>
          <a:xfrm flipH="1">
            <a:off x="3032864" y="1737454"/>
            <a:ext cx="4042063" cy="1399952"/>
          </a:xfrm>
          <a:prstGeom prst="straightConnector1">
            <a:avLst/>
          </a:prstGeom>
          <a:ln w="12700">
            <a:solidFill>
              <a:srgbClr val="545B6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B7359FF6-A55E-8747-B59F-7B8A0006074C}"/>
              </a:ext>
            </a:extLst>
          </p:cNvPr>
          <p:cNvCxnSpPr>
            <a:cxnSpLocks/>
            <a:endCxn id="80" idx="0"/>
          </p:cNvCxnSpPr>
          <p:nvPr/>
        </p:nvCxnSpPr>
        <p:spPr>
          <a:xfrm>
            <a:off x="7646427" y="1722303"/>
            <a:ext cx="3844642" cy="1415103"/>
          </a:xfrm>
          <a:prstGeom prst="straightConnector1">
            <a:avLst/>
          </a:prstGeom>
          <a:ln w="12700">
            <a:solidFill>
              <a:srgbClr val="545B6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B7359FF6-A55E-8747-B59F-7B8A0006074C}"/>
              </a:ext>
            </a:extLst>
          </p:cNvPr>
          <p:cNvCxnSpPr>
            <a:cxnSpLocks/>
            <a:stCxn id="89" idx="0"/>
          </p:cNvCxnSpPr>
          <p:nvPr/>
        </p:nvCxnSpPr>
        <p:spPr>
          <a:xfrm flipV="1">
            <a:off x="3035947" y="3456314"/>
            <a:ext cx="4280646" cy="1783703"/>
          </a:xfrm>
          <a:prstGeom prst="straightConnector1">
            <a:avLst/>
          </a:prstGeom>
          <a:ln w="12700">
            <a:solidFill>
              <a:srgbClr val="545B6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B7359FF6-A55E-8747-B59F-7B8A0006074C}"/>
              </a:ext>
            </a:extLst>
          </p:cNvPr>
          <p:cNvCxnSpPr>
            <a:cxnSpLocks/>
            <a:stCxn id="92" idx="0"/>
          </p:cNvCxnSpPr>
          <p:nvPr/>
        </p:nvCxnSpPr>
        <p:spPr>
          <a:xfrm flipH="1" flipV="1">
            <a:off x="7331915" y="3456314"/>
            <a:ext cx="4159154" cy="1778235"/>
          </a:xfrm>
          <a:prstGeom prst="straightConnector1">
            <a:avLst/>
          </a:prstGeom>
          <a:ln w="12700">
            <a:solidFill>
              <a:srgbClr val="545B6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10" name="Straight Arrow Connector 109">
            <a:extLst>
              <a:ext uri="{FF2B5EF4-FFF2-40B4-BE49-F238E27FC236}">
                <a16:creationId xmlns:a16="http://schemas.microsoft.com/office/drawing/2014/main" id="{B7359FF6-A55E-8747-B59F-7B8A0006074C}"/>
              </a:ext>
            </a:extLst>
          </p:cNvPr>
          <p:cNvCxnSpPr>
            <a:cxnSpLocks/>
            <a:stCxn id="78" idx="2"/>
          </p:cNvCxnSpPr>
          <p:nvPr/>
        </p:nvCxnSpPr>
        <p:spPr>
          <a:xfrm>
            <a:off x="3032864" y="4009777"/>
            <a:ext cx="0" cy="1209774"/>
          </a:xfrm>
          <a:prstGeom prst="straightConnector1">
            <a:avLst/>
          </a:prstGeom>
          <a:ln w="12700">
            <a:solidFill>
              <a:srgbClr val="545B6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13" name="Straight Arrow Connector 112">
            <a:extLst>
              <a:ext uri="{FF2B5EF4-FFF2-40B4-BE49-F238E27FC236}">
                <a16:creationId xmlns:a16="http://schemas.microsoft.com/office/drawing/2014/main" id="{B7359FF6-A55E-8747-B59F-7B8A0006074C}"/>
              </a:ext>
            </a:extLst>
          </p:cNvPr>
          <p:cNvCxnSpPr>
            <a:cxnSpLocks/>
            <a:stCxn id="81" idx="2"/>
          </p:cNvCxnSpPr>
          <p:nvPr/>
        </p:nvCxnSpPr>
        <p:spPr>
          <a:xfrm>
            <a:off x="11491069" y="4009777"/>
            <a:ext cx="1" cy="1209774"/>
          </a:xfrm>
          <a:prstGeom prst="straightConnector1">
            <a:avLst/>
          </a:prstGeom>
          <a:ln w="12700">
            <a:solidFill>
              <a:srgbClr val="545B6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16" name="Straight Arrow Connector 115">
            <a:extLst>
              <a:ext uri="{FF2B5EF4-FFF2-40B4-BE49-F238E27FC236}">
                <a16:creationId xmlns:a16="http://schemas.microsoft.com/office/drawing/2014/main" id="{B7359FF6-A55E-8747-B59F-7B8A0006074C}"/>
              </a:ext>
            </a:extLst>
          </p:cNvPr>
          <p:cNvCxnSpPr>
            <a:cxnSpLocks/>
            <a:stCxn id="99" idx="1"/>
            <a:endCxn id="90" idx="2"/>
          </p:cNvCxnSpPr>
          <p:nvPr/>
        </p:nvCxnSpPr>
        <p:spPr>
          <a:xfrm flipH="1" flipV="1">
            <a:off x="3035947" y="6131968"/>
            <a:ext cx="4086582" cy="1048822"/>
          </a:xfrm>
          <a:prstGeom prst="straightConnector1">
            <a:avLst/>
          </a:prstGeom>
          <a:ln w="12700">
            <a:solidFill>
              <a:srgbClr val="545B6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19" name="Straight Arrow Connector 118">
            <a:extLst>
              <a:ext uri="{FF2B5EF4-FFF2-40B4-BE49-F238E27FC236}">
                <a16:creationId xmlns:a16="http://schemas.microsoft.com/office/drawing/2014/main" id="{B7359FF6-A55E-8747-B59F-7B8A0006074C}"/>
              </a:ext>
            </a:extLst>
          </p:cNvPr>
          <p:cNvCxnSpPr>
            <a:cxnSpLocks/>
            <a:stCxn id="99" idx="3"/>
            <a:endCxn id="93" idx="2"/>
          </p:cNvCxnSpPr>
          <p:nvPr/>
        </p:nvCxnSpPr>
        <p:spPr>
          <a:xfrm flipV="1">
            <a:off x="7589909" y="6126500"/>
            <a:ext cx="3901160" cy="1054290"/>
          </a:xfrm>
          <a:prstGeom prst="straightConnector1">
            <a:avLst/>
          </a:prstGeom>
          <a:ln w="12700">
            <a:solidFill>
              <a:srgbClr val="545B6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pic>
        <p:nvPicPr>
          <p:cNvPr id="94" name="Graphic 87">
            <a:extLst>
              <a:ext uri="{FF2B5EF4-FFF2-40B4-BE49-F238E27FC236}">
                <a16:creationId xmlns:a16="http://schemas.microsoft.com/office/drawing/2014/main" id="{239C5770-4088-574B-A139-0FC4A7CC107D}"/>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6979677" y="2703734"/>
            <a:ext cx="762000" cy="1092200"/>
          </a:xfrm>
          <a:prstGeom prst="rect">
            <a:avLst/>
          </a:prstGeom>
        </p:spPr>
      </p:pic>
      <p:grpSp>
        <p:nvGrpSpPr>
          <p:cNvPr id="95" name="Group 94">
            <a:extLst>
              <a:ext uri="{FF2B5EF4-FFF2-40B4-BE49-F238E27FC236}">
                <a16:creationId xmlns:a16="http://schemas.microsoft.com/office/drawing/2014/main" id="{622A3F3C-9414-BB4A-BAFF-BA861EF328B3}"/>
              </a:ext>
            </a:extLst>
          </p:cNvPr>
          <p:cNvGrpSpPr/>
          <p:nvPr/>
        </p:nvGrpSpPr>
        <p:grpSpPr>
          <a:xfrm>
            <a:off x="6824302" y="1451704"/>
            <a:ext cx="1072750" cy="1041648"/>
            <a:chOff x="2095445" y="2827165"/>
            <a:chExt cx="1072750" cy="1041648"/>
          </a:xfrm>
        </p:grpSpPr>
        <p:pic>
          <p:nvPicPr>
            <p:cNvPr id="96" name="Graphic 51">
              <a:extLst>
                <a:ext uri="{FF2B5EF4-FFF2-40B4-BE49-F238E27FC236}">
                  <a16:creationId xmlns:a16="http://schemas.microsoft.com/office/drawing/2014/main" id="{F2320469-8ACE-AE49-B526-3D16D6DAFFC3}"/>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2346070" y="2827165"/>
              <a:ext cx="571500" cy="571500"/>
            </a:xfrm>
            <a:prstGeom prst="rect">
              <a:avLst/>
            </a:prstGeom>
          </p:spPr>
        </p:pic>
        <p:sp>
          <p:nvSpPr>
            <p:cNvPr id="97" name="TextBox 96">
              <a:extLst>
                <a:ext uri="{FF2B5EF4-FFF2-40B4-BE49-F238E27FC236}">
                  <a16:creationId xmlns:a16="http://schemas.microsoft.com/office/drawing/2014/main" id="{17023907-717A-0F4F-9877-7DAD52A4FA87}"/>
                </a:ext>
              </a:extLst>
            </p:cNvPr>
            <p:cNvSpPr txBox="1"/>
            <p:nvPr/>
          </p:nvSpPr>
          <p:spPr>
            <a:xfrm>
              <a:off x="2095445" y="3437926"/>
              <a:ext cx="1072750" cy="430887"/>
            </a:xfrm>
            <a:prstGeom prst="rect">
              <a:avLst/>
            </a:prstGeom>
            <a:noFill/>
          </p:spPr>
          <p:txBody>
            <a:bodyPr wrap="square" rtlCol="0">
              <a:spAutoFit/>
            </a:bodyPr>
            <a:lstStyle/>
            <a:p>
              <a:pPr algn="ctr"/>
              <a:r>
                <a:rPr lang="en-US" sz="1100" dirty="0"/>
                <a:t>Internet Gateway</a:t>
              </a:r>
            </a:p>
          </p:txBody>
        </p:sp>
      </p:grpSp>
    </p:spTree>
    <p:extLst>
      <p:ext uri="{BB962C8B-B14F-4D97-AF65-F5344CB8AC3E}">
        <p14:creationId xmlns:p14="http://schemas.microsoft.com/office/powerpoint/2010/main" val="1959107230"/>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3674F5-FD63-3149-B702-BB95DB1F4650}"/>
              </a:ext>
            </a:extLst>
          </p:cNvPr>
          <p:cNvSpPr>
            <a:spLocks noGrp="1"/>
          </p:cNvSpPr>
          <p:nvPr>
            <p:ph type="title"/>
          </p:nvPr>
        </p:nvSpPr>
        <p:spPr/>
        <p:txBody>
          <a:bodyPr/>
          <a:lstStyle/>
          <a:p>
            <a:r>
              <a:rPr lang="en-US" dirty="0"/>
              <a:t>Architectural considerations</a:t>
            </a:r>
          </a:p>
        </p:txBody>
      </p:sp>
      <p:sp>
        <p:nvSpPr>
          <p:cNvPr id="3" name="Text Placeholder 2">
            <a:extLst>
              <a:ext uri="{FF2B5EF4-FFF2-40B4-BE49-F238E27FC236}">
                <a16:creationId xmlns:a16="http://schemas.microsoft.com/office/drawing/2014/main" id="{3ACF2D5A-9AAC-144B-BC59-B6C4863340DB}"/>
              </a:ext>
            </a:extLst>
          </p:cNvPr>
          <p:cNvSpPr>
            <a:spLocks noGrp="1"/>
          </p:cNvSpPr>
          <p:nvPr>
            <p:ph type="body" sz="quarter" idx="10"/>
          </p:nvPr>
        </p:nvSpPr>
        <p:spPr>
          <a:xfrm>
            <a:off x="323088" y="1983602"/>
            <a:ext cx="6305572" cy="3117777"/>
          </a:xfrm>
        </p:spPr>
        <p:txBody>
          <a:bodyPr/>
          <a:lstStyle/>
          <a:p>
            <a:r>
              <a:rPr lang="en-US" dirty="0"/>
              <a:t>Custom code &amp; services: Build your own environment</a:t>
            </a:r>
          </a:p>
          <a:p>
            <a:r>
              <a:rPr lang="en-US" dirty="0"/>
              <a:t>Numerous choices</a:t>
            </a:r>
          </a:p>
          <a:p>
            <a:pPr marL="403388" lvl="1" indent="0">
              <a:buNone/>
            </a:pPr>
            <a:endParaRPr lang="en-US" dirty="0"/>
          </a:p>
          <a:p>
            <a:r>
              <a:rPr lang="en-US" dirty="0"/>
              <a:t>Requires management and orchestration*</a:t>
            </a:r>
          </a:p>
        </p:txBody>
      </p:sp>
      <p:sp>
        <p:nvSpPr>
          <p:cNvPr id="4" name="Text Placeholder 3">
            <a:extLst>
              <a:ext uri="{FF2B5EF4-FFF2-40B4-BE49-F238E27FC236}">
                <a16:creationId xmlns:a16="http://schemas.microsoft.com/office/drawing/2014/main" id="{160FE724-2B19-F244-B14B-30F18CFD3F4C}"/>
              </a:ext>
            </a:extLst>
          </p:cNvPr>
          <p:cNvSpPr>
            <a:spLocks noGrp="1"/>
          </p:cNvSpPr>
          <p:nvPr>
            <p:ph type="body" sz="quarter" idx="11"/>
          </p:nvPr>
        </p:nvSpPr>
        <p:spPr>
          <a:xfrm>
            <a:off x="7531060" y="1983602"/>
            <a:ext cx="6305572" cy="4235006"/>
          </a:xfrm>
        </p:spPr>
        <p:txBody>
          <a:bodyPr/>
          <a:lstStyle/>
          <a:p>
            <a:r>
              <a:rPr lang="en-US" dirty="0"/>
              <a:t>Standardized choices</a:t>
            </a:r>
          </a:p>
          <a:p>
            <a:r>
              <a:rPr lang="en-US" dirty="0"/>
              <a:t>Opinionated approach drives scalable platform</a:t>
            </a:r>
          </a:p>
          <a:p>
            <a:r>
              <a:rPr lang="en-US" dirty="0"/>
              <a:t>Security and scaling managed by AWS</a:t>
            </a:r>
          </a:p>
          <a:p>
            <a:endParaRPr lang="en-US" dirty="0"/>
          </a:p>
          <a:p>
            <a:r>
              <a:rPr lang="en-US" dirty="0"/>
              <a:t>Serverless and “containerless”</a:t>
            </a:r>
          </a:p>
        </p:txBody>
      </p:sp>
      <p:sp>
        <p:nvSpPr>
          <p:cNvPr id="5" name="TextBox 4">
            <a:extLst>
              <a:ext uri="{FF2B5EF4-FFF2-40B4-BE49-F238E27FC236}">
                <a16:creationId xmlns:a16="http://schemas.microsoft.com/office/drawing/2014/main" id="{F2DE0EFD-FC85-1749-AB6B-19C6FEA04A11}"/>
              </a:ext>
            </a:extLst>
          </p:cNvPr>
          <p:cNvSpPr txBox="1"/>
          <p:nvPr/>
        </p:nvSpPr>
        <p:spPr>
          <a:xfrm>
            <a:off x="2263042" y="1235558"/>
            <a:ext cx="2425664" cy="646331"/>
          </a:xfrm>
          <a:prstGeom prst="rect">
            <a:avLst/>
          </a:prstGeom>
          <a:noFill/>
        </p:spPr>
        <p:txBody>
          <a:bodyPr wrap="none" rtlCol="0">
            <a:spAutoFit/>
          </a:bodyPr>
          <a:lstStyle/>
          <a:p>
            <a:pPr algn="ctr"/>
            <a:r>
              <a:rPr lang="en-US" sz="3600" dirty="0">
                <a:solidFill>
                  <a:schemeClr val="bg2"/>
                </a:solidFill>
                <a:latin typeface="Amazon Ember" panose="020B0603020204020204" pitchFamily="34" charset="0"/>
                <a:ea typeface="Amazon Ember" panose="020B0603020204020204" pitchFamily="34" charset="0"/>
                <a:cs typeface="Amazon Ember" panose="020B0603020204020204" pitchFamily="34" charset="0"/>
              </a:rPr>
              <a:t>Containers</a:t>
            </a:r>
          </a:p>
        </p:txBody>
      </p:sp>
      <p:sp>
        <p:nvSpPr>
          <p:cNvPr id="6" name="TextBox 5">
            <a:extLst>
              <a:ext uri="{FF2B5EF4-FFF2-40B4-BE49-F238E27FC236}">
                <a16:creationId xmlns:a16="http://schemas.microsoft.com/office/drawing/2014/main" id="{2AC5B7D4-0238-5F45-B93E-5144741ECB17}"/>
              </a:ext>
            </a:extLst>
          </p:cNvPr>
          <p:cNvSpPr txBox="1"/>
          <p:nvPr/>
        </p:nvSpPr>
        <p:spPr>
          <a:xfrm>
            <a:off x="9540745" y="1239652"/>
            <a:ext cx="2286203" cy="646331"/>
          </a:xfrm>
          <a:prstGeom prst="rect">
            <a:avLst/>
          </a:prstGeom>
          <a:noFill/>
        </p:spPr>
        <p:txBody>
          <a:bodyPr wrap="none" rtlCol="0">
            <a:spAutoFit/>
          </a:bodyPr>
          <a:lstStyle/>
          <a:p>
            <a:pPr algn="ctr"/>
            <a:r>
              <a:rPr lang="en-US" sz="3600" dirty="0">
                <a:solidFill>
                  <a:schemeClr val="bg2"/>
                </a:solidFill>
                <a:latin typeface="Amazon Ember" panose="020B0603020204020204" pitchFamily="34" charset="0"/>
                <a:ea typeface="Amazon Ember" panose="020B0603020204020204" pitchFamily="34" charset="0"/>
                <a:cs typeface="Amazon Ember" panose="020B0603020204020204" pitchFamily="34" charset="0"/>
              </a:rPr>
              <a:t>Serverless</a:t>
            </a:r>
          </a:p>
        </p:txBody>
      </p:sp>
      <p:sp>
        <p:nvSpPr>
          <p:cNvPr id="7" name="TextBox 6">
            <a:extLst>
              <a:ext uri="{FF2B5EF4-FFF2-40B4-BE49-F238E27FC236}">
                <a16:creationId xmlns:a16="http://schemas.microsoft.com/office/drawing/2014/main" id="{5BABBCBF-1616-484E-917C-85E8F9D6F5E6}"/>
              </a:ext>
            </a:extLst>
          </p:cNvPr>
          <p:cNvSpPr txBox="1"/>
          <p:nvPr/>
        </p:nvSpPr>
        <p:spPr>
          <a:xfrm>
            <a:off x="11821594" y="6886835"/>
            <a:ext cx="2488502" cy="461665"/>
          </a:xfrm>
          <a:prstGeom prst="rect">
            <a:avLst/>
          </a:prstGeom>
          <a:noFill/>
        </p:spPr>
        <p:txBody>
          <a:bodyPr wrap="none" lIns="182880" tIns="146304" rIns="182880" bIns="146304" rtlCol="0">
            <a:spAutoFit/>
          </a:bodyPr>
          <a:lstStyle/>
          <a:p>
            <a:pPr>
              <a:lnSpc>
                <a:spcPct val="90000"/>
              </a:lnSpc>
              <a:spcAft>
                <a:spcPts val="1800"/>
              </a:spcAft>
            </a:pPr>
            <a:r>
              <a:rPr lang="en-US" sz="1200" dirty="0">
                <a:solidFill>
                  <a:schemeClr val="tx1">
                    <a:lumMod val="50000"/>
                    <a:lumOff val="50000"/>
                  </a:schemeClr>
                </a:solidFill>
              </a:rPr>
              <a:t>* - Fargate changes this model</a:t>
            </a:r>
          </a:p>
        </p:txBody>
      </p:sp>
    </p:spTree>
    <p:extLst>
      <p:ext uri="{BB962C8B-B14F-4D97-AF65-F5344CB8AC3E}">
        <p14:creationId xmlns:p14="http://schemas.microsoft.com/office/powerpoint/2010/main" val="670802940"/>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3674F5-FD63-3149-B702-BB95DB1F4650}"/>
              </a:ext>
            </a:extLst>
          </p:cNvPr>
          <p:cNvSpPr>
            <a:spLocks noGrp="1"/>
          </p:cNvSpPr>
          <p:nvPr>
            <p:ph type="title"/>
          </p:nvPr>
        </p:nvSpPr>
        <p:spPr/>
        <p:txBody>
          <a:bodyPr/>
          <a:lstStyle/>
          <a:p>
            <a:r>
              <a:rPr lang="en-US" dirty="0"/>
              <a:t>Other considerations</a:t>
            </a:r>
          </a:p>
        </p:txBody>
      </p:sp>
      <p:sp>
        <p:nvSpPr>
          <p:cNvPr id="3" name="Text Placeholder 2">
            <a:extLst>
              <a:ext uri="{FF2B5EF4-FFF2-40B4-BE49-F238E27FC236}">
                <a16:creationId xmlns:a16="http://schemas.microsoft.com/office/drawing/2014/main" id="{3ACF2D5A-9AAC-144B-BC59-B6C4863340DB}"/>
              </a:ext>
            </a:extLst>
          </p:cNvPr>
          <p:cNvSpPr>
            <a:spLocks noGrp="1"/>
          </p:cNvSpPr>
          <p:nvPr>
            <p:ph type="body" sz="quarter" idx="10"/>
          </p:nvPr>
        </p:nvSpPr>
        <p:spPr>
          <a:xfrm>
            <a:off x="323088" y="1983602"/>
            <a:ext cx="6305572" cy="3514808"/>
          </a:xfrm>
        </p:spPr>
        <p:txBody>
          <a:bodyPr/>
          <a:lstStyle/>
          <a:p>
            <a:r>
              <a:rPr lang="en-US" dirty="0"/>
              <a:t>Wide array of power options</a:t>
            </a:r>
          </a:p>
          <a:p>
            <a:pPr lvl="1"/>
            <a:r>
              <a:rPr lang="en-US" dirty="0"/>
              <a:t>Power level managed by container, scoped by host</a:t>
            </a:r>
          </a:p>
          <a:p>
            <a:pPr lvl="1"/>
            <a:r>
              <a:rPr lang="en-US" dirty="0"/>
              <a:t>Fargate offers streamlined model</a:t>
            </a:r>
          </a:p>
          <a:p>
            <a:r>
              <a:rPr lang="en-US" dirty="0"/>
              <a:t>Multiple networking modes</a:t>
            </a:r>
          </a:p>
          <a:p>
            <a:r>
              <a:rPr lang="en-US" dirty="0"/>
              <a:t>Mature tooling</a:t>
            </a:r>
          </a:p>
          <a:p>
            <a:endParaRPr lang="en-US" dirty="0"/>
          </a:p>
        </p:txBody>
      </p:sp>
      <p:sp>
        <p:nvSpPr>
          <p:cNvPr id="4" name="Text Placeholder 3">
            <a:extLst>
              <a:ext uri="{FF2B5EF4-FFF2-40B4-BE49-F238E27FC236}">
                <a16:creationId xmlns:a16="http://schemas.microsoft.com/office/drawing/2014/main" id="{160FE724-2B19-F244-B14B-30F18CFD3F4C}"/>
              </a:ext>
            </a:extLst>
          </p:cNvPr>
          <p:cNvSpPr>
            <a:spLocks noGrp="1"/>
          </p:cNvSpPr>
          <p:nvPr>
            <p:ph type="body" sz="quarter" idx="11"/>
          </p:nvPr>
        </p:nvSpPr>
        <p:spPr>
          <a:xfrm>
            <a:off x="7531060" y="1983602"/>
            <a:ext cx="6305572" cy="3514808"/>
          </a:xfrm>
        </p:spPr>
        <p:txBody>
          <a:bodyPr/>
          <a:lstStyle/>
          <a:p>
            <a:r>
              <a:rPr lang="en-US" dirty="0"/>
              <a:t>Easy power level selection</a:t>
            </a:r>
          </a:p>
          <a:p>
            <a:pPr lvl="1"/>
            <a:r>
              <a:rPr lang="en-US" dirty="0"/>
              <a:t>128MB to 3GB</a:t>
            </a:r>
          </a:p>
          <a:p>
            <a:pPr lvl="1"/>
            <a:r>
              <a:rPr lang="en-US" dirty="0"/>
              <a:t>Network and CPU assigned proportionally</a:t>
            </a:r>
          </a:p>
          <a:p>
            <a:r>
              <a:rPr lang="en-US" dirty="0"/>
              <a:t>Can overwhelm backends</a:t>
            </a:r>
          </a:p>
          <a:p>
            <a:r>
              <a:rPr lang="en-US" dirty="0"/>
              <a:t>Developing tooling</a:t>
            </a:r>
          </a:p>
          <a:p>
            <a:r>
              <a:rPr lang="en-US" dirty="0"/>
              <a:t>Organizational readiness?</a:t>
            </a:r>
          </a:p>
        </p:txBody>
      </p:sp>
      <p:sp>
        <p:nvSpPr>
          <p:cNvPr id="5" name="TextBox 4">
            <a:extLst>
              <a:ext uri="{FF2B5EF4-FFF2-40B4-BE49-F238E27FC236}">
                <a16:creationId xmlns:a16="http://schemas.microsoft.com/office/drawing/2014/main" id="{F2DE0EFD-FC85-1749-AB6B-19C6FEA04A11}"/>
              </a:ext>
            </a:extLst>
          </p:cNvPr>
          <p:cNvSpPr txBox="1"/>
          <p:nvPr/>
        </p:nvSpPr>
        <p:spPr>
          <a:xfrm>
            <a:off x="2263042" y="1235558"/>
            <a:ext cx="2425664" cy="646331"/>
          </a:xfrm>
          <a:prstGeom prst="rect">
            <a:avLst/>
          </a:prstGeom>
          <a:noFill/>
        </p:spPr>
        <p:txBody>
          <a:bodyPr wrap="none" rtlCol="0">
            <a:spAutoFit/>
          </a:bodyPr>
          <a:lstStyle/>
          <a:p>
            <a:pPr algn="ctr"/>
            <a:r>
              <a:rPr lang="en-US" sz="3600" dirty="0">
                <a:solidFill>
                  <a:schemeClr val="bg2"/>
                </a:solidFill>
                <a:latin typeface="Amazon Ember" panose="020B0603020204020204" pitchFamily="34" charset="0"/>
                <a:ea typeface="Amazon Ember" panose="020B0603020204020204" pitchFamily="34" charset="0"/>
                <a:cs typeface="Amazon Ember" panose="020B0603020204020204" pitchFamily="34" charset="0"/>
              </a:rPr>
              <a:t>Containers</a:t>
            </a:r>
          </a:p>
        </p:txBody>
      </p:sp>
      <p:sp>
        <p:nvSpPr>
          <p:cNvPr id="6" name="TextBox 5">
            <a:extLst>
              <a:ext uri="{FF2B5EF4-FFF2-40B4-BE49-F238E27FC236}">
                <a16:creationId xmlns:a16="http://schemas.microsoft.com/office/drawing/2014/main" id="{2AC5B7D4-0238-5F45-B93E-5144741ECB17}"/>
              </a:ext>
            </a:extLst>
          </p:cNvPr>
          <p:cNvSpPr txBox="1"/>
          <p:nvPr/>
        </p:nvSpPr>
        <p:spPr>
          <a:xfrm>
            <a:off x="9540745" y="1239652"/>
            <a:ext cx="2286203" cy="646331"/>
          </a:xfrm>
          <a:prstGeom prst="rect">
            <a:avLst/>
          </a:prstGeom>
          <a:noFill/>
        </p:spPr>
        <p:txBody>
          <a:bodyPr wrap="none" rtlCol="0">
            <a:spAutoFit/>
          </a:bodyPr>
          <a:lstStyle/>
          <a:p>
            <a:pPr algn="ctr"/>
            <a:r>
              <a:rPr lang="en-US" sz="3600" dirty="0">
                <a:solidFill>
                  <a:schemeClr val="bg2"/>
                </a:solidFill>
                <a:latin typeface="Amazon Ember" panose="020B0603020204020204" pitchFamily="34" charset="0"/>
                <a:ea typeface="Amazon Ember" panose="020B0603020204020204" pitchFamily="34" charset="0"/>
                <a:cs typeface="Amazon Ember" panose="020B0603020204020204" pitchFamily="34" charset="0"/>
              </a:rPr>
              <a:t>Serverless</a:t>
            </a:r>
          </a:p>
        </p:txBody>
      </p:sp>
    </p:spTree>
    <p:extLst>
      <p:ext uri="{BB962C8B-B14F-4D97-AF65-F5344CB8AC3E}">
        <p14:creationId xmlns:p14="http://schemas.microsoft.com/office/powerpoint/2010/main" val="1088257103"/>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BDC749-8E03-AB41-94CA-C464A167C02A}"/>
              </a:ext>
            </a:extLst>
          </p:cNvPr>
          <p:cNvSpPr>
            <a:spLocks noGrp="1"/>
          </p:cNvSpPr>
          <p:nvPr>
            <p:ph type="title"/>
          </p:nvPr>
        </p:nvSpPr>
        <p:spPr/>
        <p:txBody>
          <a:bodyPr/>
          <a:lstStyle/>
          <a:p>
            <a:r>
              <a:rPr lang="en-US" dirty="0"/>
              <a:t>So how do we decide?</a:t>
            </a:r>
          </a:p>
        </p:txBody>
      </p:sp>
    </p:spTree>
    <p:extLst>
      <p:ext uri="{BB962C8B-B14F-4D97-AF65-F5344CB8AC3E}">
        <p14:creationId xmlns:p14="http://schemas.microsoft.com/office/powerpoint/2010/main" val="2740688659"/>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ชื่อเรื่อง 1">
            <a:extLst>
              <a:ext uri="{FF2B5EF4-FFF2-40B4-BE49-F238E27FC236}">
                <a16:creationId xmlns:a16="http://schemas.microsoft.com/office/drawing/2014/main" id="{8D24ACD4-814C-9157-264D-9A29F116FD79}"/>
              </a:ext>
            </a:extLst>
          </p:cNvPr>
          <p:cNvSpPr>
            <a:spLocks noGrp="1"/>
          </p:cNvSpPr>
          <p:nvPr>
            <p:ph type="title"/>
          </p:nvPr>
        </p:nvSpPr>
        <p:spPr>
          <a:xfrm>
            <a:off x="548640" y="183898"/>
            <a:ext cx="13511460" cy="873186"/>
          </a:xfrm>
        </p:spPr>
        <p:txBody>
          <a:bodyPr anchor="t">
            <a:normAutofit/>
          </a:bodyPr>
          <a:lstStyle/>
          <a:p>
            <a:pPr>
              <a:lnSpc>
                <a:spcPct val="90000"/>
              </a:lnSpc>
            </a:pPr>
            <a:r>
              <a:rPr lang="en-US" sz="2700"/>
              <a:t>Workshop URL : </a:t>
            </a:r>
            <a:r>
              <a:rPr lang="en-US" sz="2700" err="1">
                <a:hlinkClick r:id="rId2"/>
              </a:rPr>
              <a:t>myh-st</a:t>
            </a:r>
            <a:r>
              <a:rPr lang="en-US" sz="2700">
                <a:hlinkClick r:id="rId2"/>
              </a:rPr>
              <a:t>/</a:t>
            </a:r>
            <a:r>
              <a:rPr lang="en-US" sz="2700" err="1">
                <a:hlinkClick r:id="rId2"/>
              </a:rPr>
              <a:t>aws</a:t>
            </a:r>
            <a:r>
              <a:rPr lang="en-US" sz="2700">
                <a:hlinkClick r:id="rId2"/>
              </a:rPr>
              <a:t>-workshop-lambda-</a:t>
            </a:r>
            <a:r>
              <a:rPr lang="en-US" sz="2700" err="1">
                <a:hlinkClick r:id="rId2"/>
              </a:rPr>
              <a:t>ecs</a:t>
            </a:r>
            <a:r>
              <a:rPr lang="en-US" sz="2700">
                <a:hlinkClick r:id="rId2"/>
              </a:rPr>
              <a:t>: resource contain lambda + container services on AWS (github.com)</a:t>
            </a:r>
            <a:endParaRPr lang="th-TH" sz="2700"/>
          </a:p>
        </p:txBody>
      </p:sp>
      <p:pic>
        <p:nvPicPr>
          <p:cNvPr id="5" name="รูปภาพ 4">
            <a:extLst>
              <a:ext uri="{FF2B5EF4-FFF2-40B4-BE49-F238E27FC236}">
                <a16:creationId xmlns:a16="http://schemas.microsoft.com/office/drawing/2014/main" id="{FB8B5F5F-FD61-1676-EC86-E4C7D4E2D03C}"/>
              </a:ext>
            </a:extLst>
          </p:cNvPr>
          <p:cNvPicPr>
            <a:picLocks noChangeAspect="1"/>
          </p:cNvPicPr>
          <p:nvPr/>
        </p:nvPicPr>
        <p:blipFill>
          <a:blip r:embed="rId3"/>
          <a:stretch>
            <a:fillRect/>
          </a:stretch>
        </p:blipFill>
        <p:spPr>
          <a:xfrm>
            <a:off x="1896710" y="1255058"/>
            <a:ext cx="10836980" cy="6122894"/>
          </a:xfrm>
          <a:prstGeom prst="rect">
            <a:avLst/>
          </a:prstGeom>
          <a:noFill/>
        </p:spPr>
      </p:pic>
    </p:spTree>
    <p:extLst>
      <p:ext uri="{BB962C8B-B14F-4D97-AF65-F5344CB8AC3E}">
        <p14:creationId xmlns:p14="http://schemas.microsoft.com/office/powerpoint/2010/main" val="3534993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89F7784-DCE5-D049-A688-23521DD8792A}"/>
              </a:ext>
            </a:extLst>
          </p:cNvPr>
          <p:cNvSpPr>
            <a:spLocks noGrp="1"/>
          </p:cNvSpPr>
          <p:nvPr>
            <p:ph type="title"/>
          </p:nvPr>
        </p:nvSpPr>
        <p:spPr/>
        <p:txBody>
          <a:bodyPr/>
          <a:lstStyle/>
          <a:p>
            <a:r>
              <a:rPr lang="en-US" dirty="0"/>
              <a:t>Ideas on selecting … containers</a:t>
            </a:r>
          </a:p>
        </p:txBody>
      </p:sp>
      <p:sp>
        <p:nvSpPr>
          <p:cNvPr id="4" name="Content Placeholder 3">
            <a:extLst>
              <a:ext uri="{FF2B5EF4-FFF2-40B4-BE49-F238E27FC236}">
                <a16:creationId xmlns:a16="http://schemas.microsoft.com/office/drawing/2014/main" id="{3FB04B22-596C-9942-98AB-2B62B98143C4}"/>
              </a:ext>
            </a:extLst>
          </p:cNvPr>
          <p:cNvSpPr>
            <a:spLocks noGrp="1"/>
          </p:cNvSpPr>
          <p:nvPr>
            <p:ph idx="1"/>
          </p:nvPr>
        </p:nvSpPr>
        <p:spPr>
          <a:xfrm>
            <a:off x="323089" y="1427015"/>
            <a:ext cx="13984225" cy="5613845"/>
          </a:xfrm>
        </p:spPr>
        <p:txBody>
          <a:bodyPr/>
          <a:lstStyle/>
          <a:p>
            <a:r>
              <a:rPr lang="en-US" dirty="0">
                <a:solidFill>
                  <a:schemeClr val="bg2"/>
                </a:solidFill>
              </a:rPr>
              <a:t>When you need …</a:t>
            </a:r>
          </a:p>
          <a:p>
            <a:pPr marL="457200" indent="-457200">
              <a:buFont typeface="Arial" panose="020B0604020202020204" pitchFamily="34" charset="0"/>
              <a:buChar char="•"/>
            </a:pPr>
            <a:r>
              <a:rPr lang="en-US" dirty="0"/>
              <a:t>Lower startup latency</a:t>
            </a:r>
          </a:p>
          <a:p>
            <a:pPr marL="457200" indent="-457200">
              <a:buFont typeface="Arial" panose="020B0604020202020204" pitchFamily="34" charset="0"/>
              <a:buChar char="•"/>
            </a:pPr>
            <a:r>
              <a:rPr lang="en-US" dirty="0"/>
              <a:t>Support for long running compute jobs (&gt; 15 minutes)</a:t>
            </a:r>
          </a:p>
          <a:p>
            <a:pPr marL="457200" indent="-457200">
              <a:buFont typeface="Arial" panose="020B0604020202020204" pitchFamily="34" charset="0"/>
              <a:buChar char="•"/>
            </a:pPr>
            <a:r>
              <a:rPr lang="en-US" dirty="0"/>
              <a:t>Predictable, </a:t>
            </a:r>
            <a:r>
              <a:rPr lang="en-US" u="sng" dirty="0"/>
              <a:t>high</a:t>
            </a:r>
            <a:r>
              <a:rPr lang="en-US" dirty="0"/>
              <a:t> traffic usage</a:t>
            </a:r>
          </a:p>
          <a:p>
            <a:pPr marL="457200" indent="-457200">
              <a:buFont typeface="Arial" panose="020B0604020202020204" pitchFamily="34" charset="0"/>
              <a:buChar char="•"/>
            </a:pPr>
            <a:r>
              <a:rPr lang="en-US" dirty="0"/>
              <a:t>Persistence of data</a:t>
            </a:r>
          </a:p>
          <a:p>
            <a:pPr marL="457200" indent="-457200">
              <a:buFont typeface="Arial" panose="020B0604020202020204" pitchFamily="34" charset="0"/>
              <a:buChar char="•"/>
            </a:pPr>
            <a:endParaRPr lang="en-US" dirty="0"/>
          </a:p>
          <a:p>
            <a:r>
              <a:rPr lang="en-US" dirty="0">
                <a:solidFill>
                  <a:schemeClr val="bg2"/>
                </a:solidFill>
              </a:rPr>
              <a:t>When you want …</a:t>
            </a:r>
          </a:p>
          <a:p>
            <a:pPr marL="457200" indent="-457200">
              <a:buFont typeface="Arial" panose="020B0604020202020204" pitchFamily="34" charset="0"/>
              <a:buChar char="•"/>
            </a:pPr>
            <a:r>
              <a:rPr lang="en-US" dirty="0"/>
              <a:t>Complete control of compute environment</a:t>
            </a:r>
          </a:p>
          <a:p>
            <a:pPr marL="860588" lvl="1" indent="-457200">
              <a:buFont typeface="Arial" panose="020B0604020202020204" pitchFamily="34" charset="0"/>
              <a:buChar char="•"/>
            </a:pPr>
            <a:r>
              <a:rPr lang="en-US" dirty="0"/>
              <a:t>But not just for the sake of control</a:t>
            </a:r>
          </a:p>
          <a:p>
            <a:pPr marL="457200" indent="-457200">
              <a:buFont typeface="Arial" panose="020B0604020202020204" pitchFamily="34" charset="0"/>
              <a:buChar char="•"/>
            </a:pPr>
            <a:endParaRPr lang="en-US" dirty="0"/>
          </a:p>
        </p:txBody>
      </p:sp>
    </p:spTree>
    <p:extLst>
      <p:ext uri="{BB962C8B-B14F-4D97-AF65-F5344CB8AC3E}">
        <p14:creationId xmlns:p14="http://schemas.microsoft.com/office/powerpoint/2010/main" val="1600970192"/>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A7CDA4-53D2-D448-86A0-C73CAB4AEF68}"/>
              </a:ext>
            </a:extLst>
          </p:cNvPr>
          <p:cNvSpPr>
            <a:spLocks noGrp="1"/>
          </p:cNvSpPr>
          <p:nvPr>
            <p:ph type="title"/>
          </p:nvPr>
        </p:nvSpPr>
        <p:spPr/>
        <p:txBody>
          <a:bodyPr/>
          <a:lstStyle/>
          <a:p>
            <a:r>
              <a:rPr lang="en-US" dirty="0"/>
              <a:t>Ideas on selecting … serverless</a:t>
            </a:r>
          </a:p>
        </p:txBody>
      </p:sp>
      <p:sp>
        <p:nvSpPr>
          <p:cNvPr id="3" name="Content Placeholder 2">
            <a:extLst>
              <a:ext uri="{FF2B5EF4-FFF2-40B4-BE49-F238E27FC236}">
                <a16:creationId xmlns:a16="http://schemas.microsoft.com/office/drawing/2014/main" id="{963BF0BF-32DC-F84D-AD20-DAA00633D879}"/>
              </a:ext>
            </a:extLst>
          </p:cNvPr>
          <p:cNvSpPr>
            <a:spLocks noGrp="1"/>
          </p:cNvSpPr>
          <p:nvPr>
            <p:ph idx="1"/>
          </p:nvPr>
        </p:nvSpPr>
        <p:spPr>
          <a:xfrm>
            <a:off x="323089" y="1427015"/>
            <a:ext cx="13984225" cy="5072158"/>
          </a:xfrm>
        </p:spPr>
        <p:txBody>
          <a:bodyPr/>
          <a:lstStyle/>
          <a:p>
            <a:r>
              <a:rPr lang="en-US" dirty="0">
                <a:solidFill>
                  <a:schemeClr val="bg2"/>
                </a:solidFill>
              </a:rPr>
              <a:t>When you need …</a:t>
            </a:r>
          </a:p>
          <a:p>
            <a:pPr marL="457200" indent="-457200">
              <a:buFont typeface="Arial" panose="020B0604020202020204" pitchFamily="34" charset="0"/>
              <a:buChar char="•"/>
            </a:pPr>
            <a:r>
              <a:rPr lang="en-US" dirty="0"/>
              <a:t>To trigger action on an event</a:t>
            </a:r>
          </a:p>
          <a:p>
            <a:pPr marL="457200" indent="-457200">
              <a:buFont typeface="Arial" panose="020B0604020202020204" pitchFamily="34" charset="0"/>
              <a:buChar char="•"/>
            </a:pPr>
            <a:r>
              <a:rPr lang="en-US" dirty="0"/>
              <a:t>Support for varying utilization</a:t>
            </a:r>
          </a:p>
          <a:p>
            <a:pPr marL="457200" indent="-457200">
              <a:buFont typeface="Arial" panose="020B0604020202020204" pitchFamily="34" charset="0"/>
              <a:buChar char="•"/>
            </a:pPr>
            <a:r>
              <a:rPr lang="en-US" dirty="0"/>
              <a:t>Ability to handle unknown demand</a:t>
            </a:r>
          </a:p>
          <a:p>
            <a:endParaRPr lang="en-US" dirty="0"/>
          </a:p>
          <a:p>
            <a:r>
              <a:rPr lang="en-US" dirty="0">
                <a:solidFill>
                  <a:schemeClr val="bg2"/>
                </a:solidFill>
              </a:rPr>
              <a:t>When you want to …</a:t>
            </a:r>
          </a:p>
          <a:p>
            <a:pPr marL="457200" indent="-457200">
              <a:buFont typeface="Arial" panose="020B0604020202020204" pitchFamily="34" charset="0"/>
              <a:buChar char="•"/>
            </a:pPr>
            <a:r>
              <a:rPr lang="en-US" dirty="0"/>
              <a:t>Quickly prove business value</a:t>
            </a:r>
          </a:p>
          <a:p>
            <a:pPr marL="457200" indent="-457200">
              <a:buFont typeface="Arial" panose="020B0604020202020204" pitchFamily="34" charset="0"/>
              <a:buChar char="•"/>
            </a:pPr>
            <a:r>
              <a:rPr lang="en-US" dirty="0"/>
              <a:t>Hand operational complexity (</a:t>
            </a:r>
            <a:r>
              <a:rPr lang="en-US"/>
              <a:t>for example, </a:t>
            </a:r>
            <a:r>
              <a:rPr lang="en-US" dirty="0"/>
              <a:t>patching, scaling) to AWS</a:t>
            </a:r>
          </a:p>
          <a:p>
            <a:pPr marL="457200" indent="-457200">
              <a:buFont typeface="Arial" panose="020B0604020202020204" pitchFamily="34" charset="0"/>
              <a:buChar char="•"/>
            </a:pPr>
            <a:r>
              <a:rPr lang="en-US" dirty="0"/>
              <a:t>Make fewer decisions</a:t>
            </a:r>
          </a:p>
        </p:txBody>
      </p:sp>
    </p:spTree>
    <p:extLst>
      <p:ext uri="{BB962C8B-B14F-4D97-AF65-F5344CB8AC3E}">
        <p14:creationId xmlns:p14="http://schemas.microsoft.com/office/powerpoint/2010/main" val="1295229299"/>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F80343-3E24-5641-A2C9-6D40468E8765}"/>
              </a:ext>
            </a:extLst>
          </p:cNvPr>
          <p:cNvSpPr>
            <a:spLocks noGrp="1"/>
          </p:cNvSpPr>
          <p:nvPr>
            <p:ph type="title"/>
          </p:nvPr>
        </p:nvSpPr>
        <p:spPr/>
        <p:txBody>
          <a:bodyPr/>
          <a:lstStyle/>
          <a:p>
            <a:r>
              <a:rPr lang="en-US" dirty="0"/>
              <a:t>What if I can’t decide?</a:t>
            </a:r>
          </a:p>
        </p:txBody>
      </p:sp>
      <p:sp>
        <p:nvSpPr>
          <p:cNvPr id="4" name="Rounded Rectangle 3">
            <a:extLst>
              <a:ext uri="{FF2B5EF4-FFF2-40B4-BE49-F238E27FC236}">
                <a16:creationId xmlns:a16="http://schemas.microsoft.com/office/drawing/2014/main" id="{FB63E287-5A71-5843-904F-E049D8FF0A39}"/>
              </a:ext>
            </a:extLst>
          </p:cNvPr>
          <p:cNvSpPr/>
          <p:nvPr/>
        </p:nvSpPr>
        <p:spPr bwMode="auto">
          <a:xfrm>
            <a:off x="10621923" y="2968052"/>
            <a:ext cx="3162925" cy="2218544"/>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Your</a:t>
            </a: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business</a:t>
            </a: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logic</a:t>
            </a:r>
          </a:p>
        </p:txBody>
      </p:sp>
      <p:cxnSp>
        <p:nvCxnSpPr>
          <p:cNvPr id="6" name="Straight Connector 5">
            <a:extLst>
              <a:ext uri="{FF2B5EF4-FFF2-40B4-BE49-F238E27FC236}">
                <a16:creationId xmlns:a16="http://schemas.microsoft.com/office/drawing/2014/main" id="{512180F8-8B6D-2E46-9D7C-F6C769D2EE1F}"/>
              </a:ext>
            </a:extLst>
          </p:cNvPr>
          <p:cNvCxnSpPr>
            <a:cxnSpLocks/>
          </p:cNvCxnSpPr>
          <p:nvPr/>
        </p:nvCxnSpPr>
        <p:spPr>
          <a:xfrm flipH="1">
            <a:off x="3837482" y="4077324"/>
            <a:ext cx="6625653" cy="0"/>
          </a:xfrm>
          <a:prstGeom prst="line">
            <a:avLst/>
          </a:prstGeom>
          <a:ln w="25400">
            <a:prstDash val="dash"/>
            <a:headEnd type="none"/>
            <a:tailEnd type="none"/>
          </a:ln>
        </p:spPr>
        <p:style>
          <a:lnRef idx="2">
            <a:schemeClr val="accent5"/>
          </a:lnRef>
          <a:fillRef idx="0">
            <a:schemeClr val="accent5"/>
          </a:fillRef>
          <a:effectRef idx="1">
            <a:schemeClr val="accent5"/>
          </a:effectRef>
          <a:fontRef idx="minor">
            <a:schemeClr val="tx1"/>
          </a:fontRef>
        </p:style>
      </p:cxnSp>
      <p:sp>
        <p:nvSpPr>
          <p:cNvPr id="7" name="Rounded Rectangle 6">
            <a:extLst>
              <a:ext uri="{FF2B5EF4-FFF2-40B4-BE49-F238E27FC236}">
                <a16:creationId xmlns:a16="http://schemas.microsoft.com/office/drawing/2014/main" id="{D65342E9-E106-964C-9128-374DB0345988}"/>
              </a:ext>
            </a:extLst>
          </p:cNvPr>
          <p:cNvSpPr/>
          <p:nvPr/>
        </p:nvSpPr>
        <p:spPr bwMode="auto">
          <a:xfrm>
            <a:off x="7135318" y="5186596"/>
            <a:ext cx="2115005" cy="1499017"/>
          </a:xfrm>
          <a:prstGeom prst="round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Function</a:t>
            </a:r>
          </a:p>
        </p:txBody>
      </p:sp>
      <p:sp>
        <p:nvSpPr>
          <p:cNvPr id="8" name="Rounded Rectangle 7">
            <a:extLst>
              <a:ext uri="{FF2B5EF4-FFF2-40B4-BE49-F238E27FC236}">
                <a16:creationId xmlns:a16="http://schemas.microsoft.com/office/drawing/2014/main" id="{165B567D-9AA1-3F49-9090-66CBE99BA5A7}"/>
              </a:ext>
            </a:extLst>
          </p:cNvPr>
          <p:cNvSpPr/>
          <p:nvPr/>
        </p:nvSpPr>
        <p:spPr bwMode="auto">
          <a:xfrm>
            <a:off x="4454436" y="4769098"/>
            <a:ext cx="1646562" cy="1167006"/>
          </a:xfrm>
          <a:prstGeom prst="round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Event</a:t>
            </a:r>
          </a:p>
        </p:txBody>
      </p:sp>
      <p:sp>
        <p:nvSpPr>
          <p:cNvPr id="9" name="Rounded Rectangle 8">
            <a:extLst>
              <a:ext uri="{FF2B5EF4-FFF2-40B4-BE49-F238E27FC236}">
                <a16:creationId xmlns:a16="http://schemas.microsoft.com/office/drawing/2014/main" id="{D7255C8B-0BC7-F84E-B62D-4E39FCE7317A}"/>
              </a:ext>
            </a:extLst>
          </p:cNvPr>
          <p:cNvSpPr/>
          <p:nvPr/>
        </p:nvSpPr>
        <p:spPr bwMode="auto">
          <a:xfrm>
            <a:off x="4454436" y="6102110"/>
            <a:ext cx="1646562" cy="1167006"/>
          </a:xfrm>
          <a:prstGeom prst="round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Context</a:t>
            </a:r>
          </a:p>
        </p:txBody>
      </p:sp>
      <p:sp>
        <p:nvSpPr>
          <p:cNvPr id="13" name="Rounded Rectangle 12">
            <a:extLst>
              <a:ext uri="{FF2B5EF4-FFF2-40B4-BE49-F238E27FC236}">
                <a16:creationId xmlns:a16="http://schemas.microsoft.com/office/drawing/2014/main" id="{9DF1AE66-3797-B841-AFAA-FA3E238FB3DC}"/>
              </a:ext>
            </a:extLst>
          </p:cNvPr>
          <p:cNvSpPr/>
          <p:nvPr/>
        </p:nvSpPr>
        <p:spPr bwMode="auto">
          <a:xfrm>
            <a:off x="4454436" y="1456990"/>
            <a:ext cx="1646562" cy="2185619"/>
          </a:xfrm>
          <a:prstGeom prst="round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Load</a:t>
            </a:r>
          </a:p>
          <a:p>
            <a:pPr algn="ctr" defTabSz="932472"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balancer</a:t>
            </a:r>
          </a:p>
        </p:txBody>
      </p:sp>
      <p:sp>
        <p:nvSpPr>
          <p:cNvPr id="14" name="Rounded Rectangle 13">
            <a:extLst>
              <a:ext uri="{FF2B5EF4-FFF2-40B4-BE49-F238E27FC236}">
                <a16:creationId xmlns:a16="http://schemas.microsoft.com/office/drawing/2014/main" id="{D449EA7D-5ACC-BC43-910B-75F53CBCD895}"/>
              </a:ext>
            </a:extLst>
          </p:cNvPr>
          <p:cNvSpPr/>
          <p:nvPr/>
        </p:nvSpPr>
        <p:spPr>
          <a:xfrm>
            <a:off x="6606710" y="1861726"/>
            <a:ext cx="2886035" cy="1376151"/>
          </a:xfrm>
          <a:prstGeom prst="roundRect">
            <a:avLst>
              <a:gd name="adj" fmla="val 9818"/>
            </a:avLst>
          </a:prstGeom>
          <a:noFill/>
          <a:ln w="19050">
            <a:solidFill>
              <a:schemeClr val="tx1"/>
            </a:solidFill>
            <a:prstDash val="lgDashDot"/>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Helvetica Neue"/>
              <a:cs typeface="Helvetica Neue"/>
            </a:endParaRPr>
          </a:p>
        </p:txBody>
      </p:sp>
      <p:pic>
        <p:nvPicPr>
          <p:cNvPr id="15" name="Picture 14">
            <a:extLst>
              <a:ext uri="{FF2B5EF4-FFF2-40B4-BE49-F238E27FC236}">
                <a16:creationId xmlns:a16="http://schemas.microsoft.com/office/drawing/2014/main" id="{E2C91BC3-6E03-EB40-8E78-4F705C65CDB9}"/>
              </a:ext>
            </a:extLst>
          </p:cNvPr>
          <p:cNvPicPr>
            <a:picLocks noChangeAspect="1"/>
          </p:cNvPicPr>
          <p:nvPr/>
        </p:nvPicPr>
        <p:blipFill rotWithShape="1">
          <a:blip r:embed="rId2"/>
          <a:srcRect b="36785"/>
          <a:stretch/>
        </p:blipFill>
        <p:spPr>
          <a:xfrm>
            <a:off x="6606710" y="1859327"/>
            <a:ext cx="1485702" cy="802219"/>
          </a:xfrm>
          <a:prstGeom prst="rect">
            <a:avLst/>
          </a:prstGeom>
        </p:spPr>
      </p:pic>
      <p:pic>
        <p:nvPicPr>
          <p:cNvPr id="16" name="Picture 15">
            <a:extLst>
              <a:ext uri="{FF2B5EF4-FFF2-40B4-BE49-F238E27FC236}">
                <a16:creationId xmlns:a16="http://schemas.microsoft.com/office/drawing/2014/main" id="{2069AC2C-73E2-1946-98BD-B6A5D0AD6BA5}"/>
              </a:ext>
            </a:extLst>
          </p:cNvPr>
          <p:cNvPicPr>
            <a:picLocks noChangeAspect="1"/>
          </p:cNvPicPr>
          <p:nvPr/>
        </p:nvPicPr>
        <p:blipFill rotWithShape="1">
          <a:blip r:embed="rId2"/>
          <a:srcRect b="36785"/>
          <a:stretch/>
        </p:blipFill>
        <p:spPr>
          <a:xfrm>
            <a:off x="7858570" y="2260436"/>
            <a:ext cx="1485702" cy="802219"/>
          </a:xfrm>
          <a:prstGeom prst="rect">
            <a:avLst/>
          </a:prstGeom>
        </p:spPr>
      </p:pic>
      <p:cxnSp>
        <p:nvCxnSpPr>
          <p:cNvPr id="18" name="Straight Arrow Connector 17">
            <a:extLst>
              <a:ext uri="{FF2B5EF4-FFF2-40B4-BE49-F238E27FC236}">
                <a16:creationId xmlns:a16="http://schemas.microsoft.com/office/drawing/2014/main" id="{2CFE7E92-6FAA-D34D-83E8-D22D9213CC60}"/>
              </a:ext>
            </a:extLst>
          </p:cNvPr>
          <p:cNvCxnSpPr>
            <a:cxnSpLocks/>
            <a:endCxn id="13" idx="1"/>
          </p:cNvCxnSpPr>
          <p:nvPr/>
        </p:nvCxnSpPr>
        <p:spPr>
          <a:xfrm flipV="1">
            <a:off x="2505706" y="2549800"/>
            <a:ext cx="1948730" cy="1527524"/>
          </a:xfrm>
          <a:prstGeom prst="straightConnector1">
            <a:avLst/>
          </a:prstGeom>
          <a:ln w="63500">
            <a:solidFill>
              <a:schemeClr val="accent3"/>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6E0670B0-179F-A54D-BC84-DB1D4FA5C7BA}"/>
              </a:ext>
            </a:extLst>
          </p:cNvPr>
          <p:cNvCxnSpPr>
            <a:cxnSpLocks/>
            <a:endCxn id="8" idx="1"/>
          </p:cNvCxnSpPr>
          <p:nvPr/>
        </p:nvCxnSpPr>
        <p:spPr>
          <a:xfrm>
            <a:off x="2505706" y="4077324"/>
            <a:ext cx="1948730" cy="1275277"/>
          </a:xfrm>
          <a:prstGeom prst="straightConnector1">
            <a:avLst/>
          </a:prstGeom>
          <a:ln w="63500">
            <a:solidFill>
              <a:schemeClr val="accent2"/>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6E174279-6B67-BB47-9E85-E790E2F86530}"/>
              </a:ext>
            </a:extLst>
          </p:cNvPr>
          <p:cNvCxnSpPr>
            <a:stCxn id="8" idx="3"/>
            <a:endCxn id="7" idx="1"/>
          </p:cNvCxnSpPr>
          <p:nvPr/>
        </p:nvCxnSpPr>
        <p:spPr>
          <a:xfrm>
            <a:off x="6100998" y="5352601"/>
            <a:ext cx="1034320" cy="583504"/>
          </a:xfrm>
          <a:prstGeom prst="straightConnector1">
            <a:avLst/>
          </a:prstGeom>
          <a:ln w="63500">
            <a:solidFill>
              <a:schemeClr val="accent2"/>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680A4CE3-6BEF-3045-924C-FDC2A84C6607}"/>
              </a:ext>
            </a:extLst>
          </p:cNvPr>
          <p:cNvCxnSpPr>
            <a:stCxn id="9" idx="3"/>
            <a:endCxn id="7" idx="1"/>
          </p:cNvCxnSpPr>
          <p:nvPr/>
        </p:nvCxnSpPr>
        <p:spPr>
          <a:xfrm flipV="1">
            <a:off x="6100998" y="5936105"/>
            <a:ext cx="1034320" cy="749508"/>
          </a:xfrm>
          <a:prstGeom prst="straightConnector1">
            <a:avLst/>
          </a:prstGeom>
          <a:ln w="63500">
            <a:solidFill>
              <a:schemeClr val="accent2"/>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6AC73C7B-CEA8-994D-8C90-E418600C7127}"/>
              </a:ext>
            </a:extLst>
          </p:cNvPr>
          <p:cNvCxnSpPr>
            <a:stCxn id="14" idx="3"/>
            <a:endCxn id="4" idx="1"/>
          </p:cNvCxnSpPr>
          <p:nvPr/>
        </p:nvCxnSpPr>
        <p:spPr>
          <a:xfrm>
            <a:off x="9492745" y="2549802"/>
            <a:ext cx="1129178" cy="1527522"/>
          </a:xfrm>
          <a:prstGeom prst="straightConnector1">
            <a:avLst/>
          </a:prstGeom>
          <a:ln w="63500">
            <a:solidFill>
              <a:schemeClr val="accent3"/>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24AB405F-52E4-AE4C-88B8-E3B09C1CA14C}"/>
              </a:ext>
            </a:extLst>
          </p:cNvPr>
          <p:cNvCxnSpPr>
            <a:stCxn id="7" idx="3"/>
            <a:endCxn id="4" idx="1"/>
          </p:cNvCxnSpPr>
          <p:nvPr/>
        </p:nvCxnSpPr>
        <p:spPr>
          <a:xfrm flipV="1">
            <a:off x="9250323" y="4077324"/>
            <a:ext cx="1371600" cy="1858781"/>
          </a:xfrm>
          <a:prstGeom prst="straightConnector1">
            <a:avLst/>
          </a:prstGeom>
          <a:ln w="63500">
            <a:solidFill>
              <a:schemeClr val="accent2"/>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21AEEEB8-3B82-934C-A747-49A3B247F7DC}"/>
              </a:ext>
            </a:extLst>
          </p:cNvPr>
          <p:cNvCxnSpPr>
            <a:cxnSpLocks/>
            <a:stCxn id="13" idx="3"/>
          </p:cNvCxnSpPr>
          <p:nvPr/>
        </p:nvCxnSpPr>
        <p:spPr>
          <a:xfrm flipV="1">
            <a:off x="6100998" y="2549799"/>
            <a:ext cx="614012" cy="1"/>
          </a:xfrm>
          <a:prstGeom prst="straightConnector1">
            <a:avLst/>
          </a:prstGeom>
          <a:ln w="63500">
            <a:solidFill>
              <a:schemeClr val="accent3"/>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pic>
        <p:nvPicPr>
          <p:cNvPr id="21" name="Graphic 42">
            <a:extLst>
              <a:ext uri="{FF2B5EF4-FFF2-40B4-BE49-F238E27FC236}">
                <a16:creationId xmlns:a16="http://schemas.microsoft.com/office/drawing/2014/main" id="{320B2825-9115-AC43-9546-BE3FA88817C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59539" y="3311170"/>
            <a:ext cx="1069052" cy="1532308"/>
          </a:xfrm>
          <a:prstGeom prst="rect">
            <a:avLst/>
          </a:prstGeom>
        </p:spPr>
      </p:pic>
    </p:spTree>
    <p:extLst>
      <p:ext uri="{BB962C8B-B14F-4D97-AF65-F5344CB8AC3E}">
        <p14:creationId xmlns:p14="http://schemas.microsoft.com/office/powerpoint/2010/main" val="1184668092"/>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rocess 1">
            <a:extLst>
              <a:ext uri="{FF2B5EF4-FFF2-40B4-BE49-F238E27FC236}">
                <a16:creationId xmlns:a16="http://schemas.microsoft.com/office/drawing/2014/main" id="{FC07775F-F372-F741-8AB2-E9FB3A7404B1}"/>
              </a:ext>
            </a:extLst>
          </p:cNvPr>
          <p:cNvSpPr/>
          <p:nvPr/>
        </p:nvSpPr>
        <p:spPr bwMode="auto">
          <a:xfrm>
            <a:off x="342659" y="1758220"/>
            <a:ext cx="2177366" cy="1156476"/>
          </a:xfrm>
          <a:prstGeom prst="flowChartProcess">
            <a:avLst/>
          </a:prstGeom>
          <a:ln w="15875">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35" fontAlgn="base">
              <a:lnSpc>
                <a:spcPct val="90000"/>
              </a:lnSpc>
              <a:spcBef>
                <a:spcPct val="0"/>
              </a:spcBef>
              <a:spcAft>
                <a:spcPct val="0"/>
              </a:spcAft>
            </a:pPr>
            <a:r>
              <a:rPr lang="en-US" sz="1400" dirty="0">
                <a:solidFill>
                  <a:schemeClr val="bg1"/>
                </a:solidFill>
                <a:latin typeface="Amazon Ember"/>
                <a:ea typeface="Segoe UI" pitchFamily="34" charset="0"/>
                <a:cs typeface="Segoe UI" pitchFamily="34" charset="0"/>
              </a:rPr>
              <a:t>Runtime environment compatible with AWS Lambda?</a:t>
            </a:r>
          </a:p>
          <a:p>
            <a:pPr algn="ctr" defTabSz="932435" fontAlgn="base">
              <a:lnSpc>
                <a:spcPct val="90000"/>
              </a:lnSpc>
              <a:spcBef>
                <a:spcPct val="0"/>
              </a:spcBef>
              <a:spcAft>
                <a:spcPct val="0"/>
              </a:spcAft>
            </a:pPr>
            <a:r>
              <a:rPr lang="en-US" sz="1100" i="1" dirty="0">
                <a:solidFill>
                  <a:schemeClr val="bg1"/>
                </a:solidFill>
                <a:latin typeface="Amazon Ember"/>
                <a:ea typeface="Segoe UI" pitchFamily="34" charset="0"/>
                <a:cs typeface="Segoe UI" pitchFamily="34" charset="0"/>
              </a:rPr>
              <a:t>.NET Core, Go, Java, Python, or Node.js</a:t>
            </a:r>
            <a:endParaRPr lang="en-US" sz="1400" i="1" dirty="0">
              <a:solidFill>
                <a:schemeClr val="bg1"/>
              </a:solidFill>
              <a:latin typeface="Amazon Ember"/>
              <a:ea typeface="Segoe UI" pitchFamily="34" charset="0"/>
              <a:cs typeface="Segoe UI" pitchFamily="34" charset="0"/>
            </a:endParaRPr>
          </a:p>
        </p:txBody>
      </p:sp>
      <p:grpSp>
        <p:nvGrpSpPr>
          <p:cNvPr id="77" name="Group 76">
            <a:extLst>
              <a:ext uri="{FF2B5EF4-FFF2-40B4-BE49-F238E27FC236}">
                <a16:creationId xmlns:a16="http://schemas.microsoft.com/office/drawing/2014/main" id="{AA0549D2-881F-9844-B82F-BC9AD3C148E7}"/>
              </a:ext>
            </a:extLst>
          </p:cNvPr>
          <p:cNvGrpSpPr/>
          <p:nvPr/>
        </p:nvGrpSpPr>
        <p:grpSpPr>
          <a:xfrm>
            <a:off x="7269087" y="1738763"/>
            <a:ext cx="2434334" cy="1156476"/>
            <a:chOff x="7269086" y="1325103"/>
            <a:chExt cx="2434334" cy="1156476"/>
          </a:xfrm>
        </p:grpSpPr>
        <p:sp>
          <p:nvSpPr>
            <p:cNvPr id="4" name="Process 3">
              <a:extLst>
                <a:ext uri="{FF2B5EF4-FFF2-40B4-BE49-F238E27FC236}">
                  <a16:creationId xmlns:a16="http://schemas.microsoft.com/office/drawing/2014/main" id="{0815A928-4E36-7240-8556-08305603D7DF}"/>
                </a:ext>
              </a:extLst>
            </p:cNvPr>
            <p:cNvSpPr/>
            <p:nvPr/>
          </p:nvSpPr>
          <p:spPr bwMode="auto">
            <a:xfrm>
              <a:off x="8011780" y="1325103"/>
              <a:ext cx="1691640" cy="1156476"/>
            </a:xfrm>
            <a:prstGeom prst="flowChartProcess">
              <a:avLst/>
            </a:prstGeom>
            <a:ln w="15875">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35" fontAlgn="base">
                <a:lnSpc>
                  <a:spcPct val="90000"/>
                </a:lnSpc>
                <a:spcBef>
                  <a:spcPct val="0"/>
                </a:spcBef>
                <a:spcAft>
                  <a:spcPct val="0"/>
                </a:spcAft>
              </a:pPr>
              <a:r>
                <a:rPr lang="en-US" sz="1400" dirty="0">
                  <a:solidFill>
                    <a:schemeClr val="bg1"/>
                  </a:solidFill>
                  <a:latin typeface="Amazon Ember"/>
                  <a:ea typeface="Segoe UI" pitchFamily="34" charset="0"/>
                  <a:cs typeface="Segoe UI" pitchFamily="34" charset="0"/>
                </a:rPr>
                <a:t>Unknown demand and below RPS breakeven  </a:t>
              </a:r>
            </a:p>
          </p:txBody>
        </p:sp>
        <p:cxnSp>
          <p:nvCxnSpPr>
            <p:cNvPr id="9" name="Straight Arrow Connector 8">
              <a:extLst>
                <a:ext uri="{FF2B5EF4-FFF2-40B4-BE49-F238E27FC236}">
                  <a16:creationId xmlns:a16="http://schemas.microsoft.com/office/drawing/2014/main" id="{98A37F7E-E5E4-7241-A4D2-C429373901F4}"/>
                </a:ext>
              </a:extLst>
            </p:cNvPr>
            <p:cNvCxnSpPr>
              <a:cxnSpLocks/>
              <a:stCxn id="3" idx="3"/>
              <a:endCxn id="4" idx="1"/>
            </p:cNvCxnSpPr>
            <p:nvPr/>
          </p:nvCxnSpPr>
          <p:spPr>
            <a:xfrm flipV="1">
              <a:off x="7308955" y="1903341"/>
              <a:ext cx="702825" cy="9728"/>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4656A708-9502-0A47-981E-1F39C70A1BD4}"/>
                </a:ext>
              </a:extLst>
            </p:cNvPr>
            <p:cNvSpPr txBox="1"/>
            <p:nvPr/>
          </p:nvSpPr>
          <p:spPr>
            <a:xfrm>
              <a:off x="7269086" y="1498077"/>
              <a:ext cx="782562" cy="461665"/>
            </a:xfrm>
            <a:prstGeom prst="rect">
              <a:avLst/>
            </a:prstGeom>
            <a:noFill/>
          </p:spPr>
          <p:txBody>
            <a:bodyPr wrap="square" lIns="182880" tIns="146304" rIns="182880" bIns="146304" rtlCol="0">
              <a:spAutoFit/>
            </a:bodyPr>
            <a:lstStyle/>
            <a:p>
              <a:pPr algn="ctr" defTabSz="1097168">
                <a:lnSpc>
                  <a:spcPct val="90000"/>
                </a:lnSpc>
                <a:spcAft>
                  <a:spcPts val="1800"/>
                </a:spcAft>
              </a:pPr>
              <a:r>
                <a:rPr lang="en-US" sz="1200" i="1" dirty="0">
                  <a:latin typeface="Amazon Ember"/>
                </a:rPr>
                <a:t>Yes</a:t>
              </a:r>
            </a:p>
          </p:txBody>
        </p:sp>
      </p:grpSp>
      <p:grpSp>
        <p:nvGrpSpPr>
          <p:cNvPr id="79" name="Group 78">
            <a:extLst>
              <a:ext uri="{FF2B5EF4-FFF2-40B4-BE49-F238E27FC236}">
                <a16:creationId xmlns:a16="http://schemas.microsoft.com/office/drawing/2014/main" id="{C1776726-1B64-B340-83BD-FF104A414101}"/>
              </a:ext>
            </a:extLst>
          </p:cNvPr>
          <p:cNvGrpSpPr/>
          <p:nvPr/>
        </p:nvGrpSpPr>
        <p:grpSpPr>
          <a:xfrm>
            <a:off x="9663553" y="1730974"/>
            <a:ext cx="2434333" cy="1156476"/>
            <a:chOff x="9663551" y="1317314"/>
            <a:chExt cx="2434333" cy="1156476"/>
          </a:xfrm>
        </p:grpSpPr>
        <p:sp>
          <p:nvSpPr>
            <p:cNvPr id="5" name="Process 4">
              <a:extLst>
                <a:ext uri="{FF2B5EF4-FFF2-40B4-BE49-F238E27FC236}">
                  <a16:creationId xmlns:a16="http://schemas.microsoft.com/office/drawing/2014/main" id="{78F0EC33-B470-B84C-A9B5-55A641E1CEDB}"/>
                </a:ext>
              </a:extLst>
            </p:cNvPr>
            <p:cNvSpPr/>
            <p:nvPr/>
          </p:nvSpPr>
          <p:spPr bwMode="auto">
            <a:xfrm>
              <a:off x="10406244" y="1317314"/>
              <a:ext cx="1691640" cy="1156476"/>
            </a:xfrm>
            <a:prstGeom prst="flowChartProcess">
              <a:avLst/>
            </a:prstGeom>
            <a:ln w="15875">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35" fontAlgn="base">
                <a:lnSpc>
                  <a:spcPct val="90000"/>
                </a:lnSpc>
                <a:spcBef>
                  <a:spcPct val="0"/>
                </a:spcBef>
                <a:spcAft>
                  <a:spcPct val="0"/>
                </a:spcAft>
              </a:pPr>
              <a:r>
                <a:rPr lang="en-US" sz="1400" dirty="0">
                  <a:solidFill>
                    <a:schemeClr val="bg1"/>
                  </a:solidFill>
                  <a:latin typeface="Amazon Ember"/>
                  <a:ea typeface="Segoe UI" pitchFamily="34" charset="0"/>
                  <a:cs typeface="Segoe UI" pitchFamily="34" charset="0"/>
                </a:rPr>
                <a:t>Inter-container communication* or storage-intensive?</a:t>
              </a:r>
            </a:p>
          </p:txBody>
        </p:sp>
        <p:cxnSp>
          <p:nvCxnSpPr>
            <p:cNvPr id="11" name="Straight Arrow Connector 10">
              <a:extLst>
                <a:ext uri="{FF2B5EF4-FFF2-40B4-BE49-F238E27FC236}">
                  <a16:creationId xmlns:a16="http://schemas.microsoft.com/office/drawing/2014/main" id="{2BF55A78-EC82-964A-81E2-49DB7E74C890}"/>
                </a:ext>
              </a:extLst>
            </p:cNvPr>
            <p:cNvCxnSpPr>
              <a:stCxn id="4" idx="3"/>
              <a:endCxn id="5" idx="1"/>
            </p:cNvCxnSpPr>
            <p:nvPr/>
          </p:nvCxnSpPr>
          <p:spPr>
            <a:xfrm flipV="1">
              <a:off x="9703420" y="1895552"/>
              <a:ext cx="702824" cy="18675"/>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96065A2F-7CE8-5F4A-92ED-3B275F3937A3}"/>
                </a:ext>
              </a:extLst>
            </p:cNvPr>
            <p:cNvSpPr txBox="1"/>
            <p:nvPr/>
          </p:nvSpPr>
          <p:spPr>
            <a:xfrm>
              <a:off x="9663551" y="1498077"/>
              <a:ext cx="782562" cy="461665"/>
            </a:xfrm>
            <a:prstGeom prst="rect">
              <a:avLst/>
            </a:prstGeom>
            <a:noFill/>
          </p:spPr>
          <p:txBody>
            <a:bodyPr wrap="square" lIns="182880" tIns="146304" rIns="182880" bIns="146304" rtlCol="0">
              <a:spAutoFit/>
            </a:bodyPr>
            <a:lstStyle/>
            <a:p>
              <a:pPr algn="ctr" defTabSz="1097168">
                <a:lnSpc>
                  <a:spcPct val="90000"/>
                </a:lnSpc>
                <a:spcAft>
                  <a:spcPts val="1800"/>
                </a:spcAft>
              </a:pPr>
              <a:r>
                <a:rPr lang="en-US" sz="1200" i="1" dirty="0">
                  <a:latin typeface="Amazon Ember"/>
                </a:rPr>
                <a:t>Yes</a:t>
              </a:r>
            </a:p>
          </p:txBody>
        </p:sp>
      </p:grpSp>
      <p:sp>
        <p:nvSpPr>
          <p:cNvPr id="16" name="Process 15">
            <a:extLst>
              <a:ext uri="{FF2B5EF4-FFF2-40B4-BE49-F238E27FC236}">
                <a16:creationId xmlns:a16="http://schemas.microsoft.com/office/drawing/2014/main" id="{0A4C7C0E-1730-BD44-A89C-73E2BA94B15B}"/>
              </a:ext>
            </a:extLst>
          </p:cNvPr>
          <p:cNvSpPr/>
          <p:nvPr/>
        </p:nvSpPr>
        <p:spPr bwMode="auto">
          <a:xfrm>
            <a:off x="4852445" y="3826046"/>
            <a:ext cx="2177366" cy="1156476"/>
          </a:xfrm>
          <a:prstGeom prst="flowChartProcess">
            <a:avLst/>
          </a:prstGeom>
          <a:ln w="15875">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35" fontAlgn="base">
              <a:lnSpc>
                <a:spcPct val="90000"/>
              </a:lnSpc>
              <a:spcBef>
                <a:spcPct val="0"/>
              </a:spcBef>
              <a:spcAft>
                <a:spcPct val="0"/>
              </a:spcAft>
            </a:pPr>
            <a:r>
              <a:rPr lang="en-US" sz="1400" dirty="0">
                <a:solidFill>
                  <a:schemeClr val="bg1"/>
                </a:solidFill>
                <a:latin typeface="Amazon Ember"/>
                <a:ea typeface="Segoe UI" pitchFamily="34" charset="0"/>
                <a:cs typeface="Segoe UI" pitchFamily="34" charset="0"/>
              </a:rPr>
              <a:t>Desire orchestration portability OR open source fan?</a:t>
            </a:r>
          </a:p>
        </p:txBody>
      </p:sp>
      <p:grpSp>
        <p:nvGrpSpPr>
          <p:cNvPr id="82" name="Group 81">
            <a:extLst>
              <a:ext uri="{FF2B5EF4-FFF2-40B4-BE49-F238E27FC236}">
                <a16:creationId xmlns:a16="http://schemas.microsoft.com/office/drawing/2014/main" id="{ED85C59B-5C86-3F43-8986-025DC5A49D27}"/>
              </a:ext>
            </a:extLst>
          </p:cNvPr>
          <p:cNvGrpSpPr/>
          <p:nvPr/>
        </p:nvGrpSpPr>
        <p:grpSpPr>
          <a:xfrm>
            <a:off x="7029812" y="4061846"/>
            <a:ext cx="3978661" cy="706271"/>
            <a:chOff x="4724531" y="5224915"/>
            <a:chExt cx="3978660" cy="706271"/>
          </a:xfrm>
        </p:grpSpPr>
        <p:sp>
          <p:nvSpPr>
            <p:cNvPr id="31" name="TextBox 30">
              <a:extLst>
                <a:ext uri="{FF2B5EF4-FFF2-40B4-BE49-F238E27FC236}">
                  <a16:creationId xmlns:a16="http://schemas.microsoft.com/office/drawing/2014/main" id="{00293810-2342-8142-9866-CF2773CB5FF1}"/>
                </a:ext>
              </a:extLst>
            </p:cNvPr>
            <p:cNvSpPr txBox="1"/>
            <p:nvPr/>
          </p:nvSpPr>
          <p:spPr>
            <a:xfrm>
              <a:off x="6965151" y="5354711"/>
              <a:ext cx="1738040" cy="461665"/>
            </a:xfrm>
            <a:prstGeom prst="rect">
              <a:avLst/>
            </a:prstGeom>
            <a:noFill/>
          </p:spPr>
          <p:txBody>
            <a:bodyPr wrap="none" rtlCol="0">
              <a:spAutoFit/>
            </a:bodyPr>
            <a:lstStyle/>
            <a:p>
              <a:pPr defTabSz="1097168"/>
              <a:r>
                <a:rPr lang="en-US" sz="2400" b="1" dirty="0">
                  <a:latin typeface="Amazon Ember" panose="020B0603020204020204" pitchFamily="34" charset="0"/>
                  <a:ea typeface="Amazon Ember" panose="020B0603020204020204" pitchFamily="34" charset="0"/>
                  <a:cs typeface="Amazon Ember" panose="020B0603020204020204" pitchFamily="34" charset="0"/>
                </a:rPr>
                <a:t>Amazon </a:t>
              </a:r>
              <a:r>
                <a:rPr lang="en-US" sz="2400" dirty="0">
                  <a:latin typeface="Amazon Ember" panose="020B0603020204020204" pitchFamily="34" charset="0"/>
                  <a:ea typeface="Amazon Ember" panose="020B0603020204020204" pitchFamily="34" charset="0"/>
                  <a:cs typeface="Amazon Ember" panose="020B0603020204020204" pitchFamily="34" charset="0"/>
                </a:rPr>
                <a:t>EKS</a:t>
              </a:r>
            </a:p>
          </p:txBody>
        </p:sp>
        <p:pic>
          <p:nvPicPr>
            <p:cNvPr id="35" name="Picture 34">
              <a:extLst>
                <a:ext uri="{FF2B5EF4-FFF2-40B4-BE49-F238E27FC236}">
                  <a16:creationId xmlns:a16="http://schemas.microsoft.com/office/drawing/2014/main" id="{5F122125-6122-3043-92F3-C59E04834759}"/>
                </a:ext>
              </a:extLst>
            </p:cNvPr>
            <p:cNvPicPr>
              <a:picLocks noChangeAspect="1"/>
            </p:cNvPicPr>
            <p:nvPr/>
          </p:nvPicPr>
          <p:blipFill>
            <a:blip r:embed="rId3"/>
            <a:stretch>
              <a:fillRect/>
            </a:stretch>
          </p:blipFill>
          <p:spPr>
            <a:xfrm>
              <a:off x="6325071" y="5239900"/>
              <a:ext cx="640080" cy="691286"/>
            </a:xfrm>
            <a:prstGeom prst="rect">
              <a:avLst/>
            </a:prstGeom>
          </p:spPr>
        </p:pic>
        <p:cxnSp>
          <p:nvCxnSpPr>
            <p:cNvPr id="56" name="Straight Arrow Connector 55">
              <a:extLst>
                <a:ext uri="{FF2B5EF4-FFF2-40B4-BE49-F238E27FC236}">
                  <a16:creationId xmlns:a16="http://schemas.microsoft.com/office/drawing/2014/main" id="{86FA4795-67C7-054A-B887-B5789ACEC4F5}"/>
                </a:ext>
              </a:extLst>
            </p:cNvPr>
            <p:cNvCxnSpPr>
              <a:cxnSpLocks/>
              <a:stCxn id="16" idx="3"/>
              <a:endCxn id="35" idx="1"/>
            </p:cNvCxnSpPr>
            <p:nvPr/>
          </p:nvCxnSpPr>
          <p:spPr>
            <a:xfrm>
              <a:off x="4724531" y="5578241"/>
              <a:ext cx="1600540" cy="730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77766748-C071-8F4B-BDCD-D1AAAD5EE884}"/>
                </a:ext>
              </a:extLst>
            </p:cNvPr>
            <p:cNvSpPr txBox="1"/>
            <p:nvPr/>
          </p:nvSpPr>
          <p:spPr>
            <a:xfrm>
              <a:off x="5133520" y="5224915"/>
              <a:ext cx="782562" cy="461665"/>
            </a:xfrm>
            <a:prstGeom prst="rect">
              <a:avLst/>
            </a:prstGeom>
            <a:noFill/>
          </p:spPr>
          <p:txBody>
            <a:bodyPr wrap="square" lIns="182880" tIns="146304" rIns="182880" bIns="146304" rtlCol="0">
              <a:spAutoFit/>
            </a:bodyPr>
            <a:lstStyle/>
            <a:p>
              <a:pPr algn="ctr" defTabSz="1097168">
                <a:lnSpc>
                  <a:spcPct val="90000"/>
                </a:lnSpc>
                <a:spcAft>
                  <a:spcPts val="1800"/>
                </a:spcAft>
              </a:pPr>
              <a:r>
                <a:rPr lang="en-US" sz="1200" i="1" dirty="0">
                  <a:latin typeface="Amazon Ember"/>
                </a:rPr>
                <a:t>Yes</a:t>
              </a:r>
            </a:p>
          </p:txBody>
        </p:sp>
      </p:grpSp>
      <p:grpSp>
        <p:nvGrpSpPr>
          <p:cNvPr id="83" name="Group 82">
            <a:extLst>
              <a:ext uri="{FF2B5EF4-FFF2-40B4-BE49-F238E27FC236}">
                <a16:creationId xmlns:a16="http://schemas.microsoft.com/office/drawing/2014/main" id="{790AE398-F002-8C46-9385-05AF6E428577}"/>
              </a:ext>
            </a:extLst>
          </p:cNvPr>
          <p:cNvGrpSpPr/>
          <p:nvPr/>
        </p:nvGrpSpPr>
        <p:grpSpPr>
          <a:xfrm>
            <a:off x="4856294" y="4982522"/>
            <a:ext cx="2177366" cy="1764572"/>
            <a:chOff x="2727862" y="4746615"/>
            <a:chExt cx="2177366" cy="1764572"/>
          </a:xfrm>
        </p:grpSpPr>
        <p:sp>
          <p:nvSpPr>
            <p:cNvPr id="17" name="Process 16">
              <a:extLst>
                <a:ext uri="{FF2B5EF4-FFF2-40B4-BE49-F238E27FC236}">
                  <a16:creationId xmlns:a16="http://schemas.microsoft.com/office/drawing/2014/main" id="{7B100B29-3F83-3B48-A206-69F2A4800A95}"/>
                </a:ext>
              </a:extLst>
            </p:cNvPr>
            <p:cNvSpPr/>
            <p:nvPr/>
          </p:nvSpPr>
          <p:spPr bwMode="auto">
            <a:xfrm>
              <a:off x="2727862" y="5354711"/>
              <a:ext cx="2177366" cy="1156476"/>
            </a:xfrm>
            <a:prstGeom prst="flowChartProcess">
              <a:avLst/>
            </a:prstGeom>
            <a:ln w="15875">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35" fontAlgn="base">
                <a:lnSpc>
                  <a:spcPct val="90000"/>
                </a:lnSpc>
                <a:spcBef>
                  <a:spcPct val="0"/>
                </a:spcBef>
                <a:spcAft>
                  <a:spcPct val="0"/>
                </a:spcAft>
              </a:pPr>
              <a:r>
                <a:rPr lang="en-US" sz="1400" dirty="0">
                  <a:solidFill>
                    <a:schemeClr val="bg1"/>
                  </a:solidFill>
                  <a:latin typeface="Amazon Ember"/>
                  <a:ea typeface="Segoe UI" pitchFamily="34" charset="0"/>
                  <a:cs typeface="Segoe UI" pitchFamily="34" charset="0"/>
                </a:rPr>
                <a:t>Are you comfortable managing your own infrastructure?</a:t>
              </a:r>
            </a:p>
          </p:txBody>
        </p:sp>
        <p:cxnSp>
          <p:nvCxnSpPr>
            <p:cNvPr id="58" name="Straight Arrow Connector 57">
              <a:extLst>
                <a:ext uri="{FF2B5EF4-FFF2-40B4-BE49-F238E27FC236}">
                  <a16:creationId xmlns:a16="http://schemas.microsoft.com/office/drawing/2014/main" id="{24DC8AC7-3B95-B24E-85C1-ECBF5582498F}"/>
                </a:ext>
              </a:extLst>
            </p:cNvPr>
            <p:cNvCxnSpPr>
              <a:cxnSpLocks/>
              <a:stCxn id="16" idx="2"/>
              <a:endCxn id="17" idx="0"/>
            </p:cNvCxnSpPr>
            <p:nvPr/>
          </p:nvCxnSpPr>
          <p:spPr>
            <a:xfrm>
              <a:off x="3812696" y="4746615"/>
              <a:ext cx="3849" cy="60809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9" name="TextBox 68">
              <a:extLst>
                <a:ext uri="{FF2B5EF4-FFF2-40B4-BE49-F238E27FC236}">
                  <a16:creationId xmlns:a16="http://schemas.microsoft.com/office/drawing/2014/main" id="{91C1E564-41DA-C44B-837D-BD94083F9A53}"/>
                </a:ext>
              </a:extLst>
            </p:cNvPr>
            <p:cNvSpPr txBox="1"/>
            <p:nvPr/>
          </p:nvSpPr>
          <p:spPr>
            <a:xfrm>
              <a:off x="3214834" y="4810933"/>
              <a:ext cx="782562" cy="461665"/>
            </a:xfrm>
            <a:prstGeom prst="rect">
              <a:avLst/>
            </a:prstGeom>
            <a:noFill/>
          </p:spPr>
          <p:txBody>
            <a:bodyPr wrap="square" lIns="182880" tIns="146304" rIns="182880" bIns="146304" rtlCol="0">
              <a:spAutoFit/>
            </a:bodyPr>
            <a:lstStyle/>
            <a:p>
              <a:pPr algn="ctr" defTabSz="1097168">
                <a:lnSpc>
                  <a:spcPct val="90000"/>
                </a:lnSpc>
                <a:spcAft>
                  <a:spcPts val="1800"/>
                </a:spcAft>
              </a:pPr>
              <a:r>
                <a:rPr lang="en-US" sz="1200" i="1" dirty="0">
                  <a:latin typeface="Amazon Ember"/>
                </a:rPr>
                <a:t>No</a:t>
              </a:r>
            </a:p>
          </p:txBody>
        </p:sp>
      </p:grpSp>
      <p:grpSp>
        <p:nvGrpSpPr>
          <p:cNvPr id="84" name="Group 83">
            <a:extLst>
              <a:ext uri="{FF2B5EF4-FFF2-40B4-BE49-F238E27FC236}">
                <a16:creationId xmlns:a16="http://schemas.microsoft.com/office/drawing/2014/main" id="{DC08C83A-2C83-1C47-B0C1-B293A5FCEAFF}"/>
              </a:ext>
            </a:extLst>
          </p:cNvPr>
          <p:cNvGrpSpPr/>
          <p:nvPr/>
        </p:nvGrpSpPr>
        <p:grpSpPr>
          <a:xfrm>
            <a:off x="982867" y="5827150"/>
            <a:ext cx="9827957" cy="691288"/>
            <a:chOff x="319482" y="5413489"/>
            <a:chExt cx="9827956" cy="691287"/>
          </a:xfrm>
        </p:grpSpPr>
        <p:sp>
          <p:nvSpPr>
            <p:cNvPr id="32" name="TextBox 31">
              <a:extLst>
                <a:ext uri="{FF2B5EF4-FFF2-40B4-BE49-F238E27FC236}">
                  <a16:creationId xmlns:a16="http://schemas.microsoft.com/office/drawing/2014/main" id="{C071430D-2592-C14D-9297-15BD3CB08085}"/>
                </a:ext>
              </a:extLst>
            </p:cNvPr>
            <p:cNvSpPr txBox="1"/>
            <p:nvPr/>
          </p:nvSpPr>
          <p:spPr>
            <a:xfrm>
              <a:off x="8407090" y="5528301"/>
              <a:ext cx="1740348" cy="461664"/>
            </a:xfrm>
            <a:prstGeom prst="rect">
              <a:avLst/>
            </a:prstGeom>
            <a:noFill/>
          </p:spPr>
          <p:txBody>
            <a:bodyPr wrap="none" rtlCol="0">
              <a:spAutoFit/>
            </a:bodyPr>
            <a:lstStyle/>
            <a:p>
              <a:pPr defTabSz="1097168"/>
              <a:r>
                <a:rPr lang="en-US" sz="2400" b="1" dirty="0">
                  <a:latin typeface="Amazon Ember" panose="020B0603020204020204" pitchFamily="34" charset="0"/>
                  <a:ea typeface="Amazon Ember" panose="020B0603020204020204" pitchFamily="34" charset="0"/>
                  <a:cs typeface="Amazon Ember" panose="020B0603020204020204" pitchFamily="34" charset="0"/>
                </a:rPr>
                <a:t>Amazon </a:t>
              </a:r>
              <a:r>
                <a:rPr lang="en-US" sz="2400" dirty="0">
                  <a:latin typeface="Amazon Ember" panose="020B0603020204020204" pitchFamily="34" charset="0"/>
                  <a:ea typeface="Amazon Ember" panose="020B0603020204020204" pitchFamily="34" charset="0"/>
                  <a:cs typeface="Amazon Ember" panose="020B0603020204020204" pitchFamily="34" charset="0"/>
                </a:rPr>
                <a:t>ECS</a:t>
              </a:r>
            </a:p>
          </p:txBody>
        </p:sp>
        <p:sp>
          <p:nvSpPr>
            <p:cNvPr id="33" name="TextBox 32">
              <a:extLst>
                <a:ext uri="{FF2B5EF4-FFF2-40B4-BE49-F238E27FC236}">
                  <a16:creationId xmlns:a16="http://schemas.microsoft.com/office/drawing/2014/main" id="{F52D82EE-0BF4-F548-A248-E00DCA3F119D}"/>
                </a:ext>
              </a:extLst>
            </p:cNvPr>
            <p:cNvSpPr txBox="1"/>
            <p:nvPr/>
          </p:nvSpPr>
          <p:spPr>
            <a:xfrm>
              <a:off x="1095026" y="5535580"/>
              <a:ext cx="1770549" cy="461664"/>
            </a:xfrm>
            <a:prstGeom prst="rect">
              <a:avLst/>
            </a:prstGeom>
            <a:noFill/>
          </p:spPr>
          <p:txBody>
            <a:bodyPr wrap="none" rtlCol="0">
              <a:spAutoFit/>
            </a:bodyPr>
            <a:lstStyle/>
            <a:p>
              <a:pPr defTabSz="1097168"/>
              <a:r>
                <a:rPr lang="en-US" sz="2400" b="1" dirty="0">
                  <a:latin typeface="Amazon Ember" panose="020B0603020204020204" pitchFamily="34" charset="0"/>
                  <a:ea typeface="Amazon Ember" panose="020B0603020204020204" pitchFamily="34" charset="0"/>
                  <a:cs typeface="Amazon Ember" panose="020B0603020204020204" pitchFamily="34" charset="0"/>
                </a:rPr>
                <a:t>AWS </a:t>
              </a:r>
              <a:r>
                <a:rPr lang="en-US" sz="2400" dirty="0" err="1">
                  <a:latin typeface="Amazon Ember" panose="020B0603020204020204" pitchFamily="34" charset="0"/>
                  <a:ea typeface="Amazon Ember" panose="020B0603020204020204" pitchFamily="34" charset="0"/>
                  <a:cs typeface="Amazon Ember" panose="020B0603020204020204" pitchFamily="34" charset="0"/>
                </a:rPr>
                <a:t>Fargate</a:t>
              </a:r>
              <a:endParaRPr lang="en-US" sz="2400" dirty="0">
                <a:latin typeface="Amazon Ember" panose="020B0603020204020204" pitchFamily="34" charset="0"/>
                <a:ea typeface="Amazon Ember" panose="020B0603020204020204" pitchFamily="34" charset="0"/>
                <a:cs typeface="Amazon Ember" panose="020B0603020204020204" pitchFamily="34" charset="0"/>
              </a:endParaRPr>
            </a:p>
          </p:txBody>
        </p:sp>
        <p:pic>
          <p:nvPicPr>
            <p:cNvPr id="34" name="Picture 33">
              <a:extLst>
                <a:ext uri="{FF2B5EF4-FFF2-40B4-BE49-F238E27FC236}">
                  <a16:creationId xmlns:a16="http://schemas.microsoft.com/office/drawing/2014/main" id="{4C16E8D1-17DB-434C-B6FE-474FD32F0A9F}"/>
                </a:ext>
              </a:extLst>
            </p:cNvPr>
            <p:cNvPicPr>
              <a:picLocks noChangeAspect="1"/>
            </p:cNvPicPr>
            <p:nvPr/>
          </p:nvPicPr>
          <p:blipFill>
            <a:blip r:embed="rId4"/>
            <a:stretch>
              <a:fillRect/>
            </a:stretch>
          </p:blipFill>
          <p:spPr>
            <a:xfrm>
              <a:off x="7726116" y="5413489"/>
              <a:ext cx="640080" cy="691287"/>
            </a:xfrm>
            <a:prstGeom prst="rect">
              <a:avLst/>
            </a:prstGeom>
          </p:spPr>
        </p:pic>
        <p:pic>
          <p:nvPicPr>
            <p:cNvPr id="36" name="Picture 35">
              <a:extLst>
                <a:ext uri="{FF2B5EF4-FFF2-40B4-BE49-F238E27FC236}">
                  <a16:creationId xmlns:a16="http://schemas.microsoft.com/office/drawing/2014/main" id="{255A198B-43CD-2647-B9A9-60573B0B9FC1}"/>
                </a:ext>
              </a:extLst>
            </p:cNvPr>
            <p:cNvPicPr>
              <a:picLocks noChangeAspect="1"/>
            </p:cNvPicPr>
            <p:nvPr/>
          </p:nvPicPr>
          <p:blipFill>
            <a:blip r:embed="rId5"/>
            <a:stretch>
              <a:fillRect/>
            </a:stretch>
          </p:blipFill>
          <p:spPr>
            <a:xfrm>
              <a:off x="319482" y="5452584"/>
              <a:ext cx="640080" cy="640080"/>
            </a:xfrm>
            <a:prstGeom prst="rect">
              <a:avLst/>
            </a:prstGeom>
          </p:spPr>
        </p:pic>
        <p:cxnSp>
          <p:nvCxnSpPr>
            <p:cNvPr id="60" name="Straight Arrow Connector 59">
              <a:extLst>
                <a:ext uri="{FF2B5EF4-FFF2-40B4-BE49-F238E27FC236}">
                  <a16:creationId xmlns:a16="http://schemas.microsoft.com/office/drawing/2014/main" id="{47331709-0606-0E42-9A51-B9B0F6C0CF72}"/>
                </a:ext>
              </a:extLst>
            </p:cNvPr>
            <p:cNvCxnSpPr>
              <a:cxnSpLocks/>
            </p:cNvCxnSpPr>
            <p:nvPr/>
          </p:nvCxnSpPr>
          <p:spPr>
            <a:xfrm>
              <a:off x="6352346" y="5756768"/>
              <a:ext cx="1362268"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6FBE2724-B5C1-724C-A525-739054600EB5}"/>
                </a:ext>
              </a:extLst>
            </p:cNvPr>
            <p:cNvCxnSpPr>
              <a:cxnSpLocks/>
            </p:cNvCxnSpPr>
            <p:nvPr/>
          </p:nvCxnSpPr>
          <p:spPr>
            <a:xfrm flipH="1">
              <a:off x="3136928" y="5756768"/>
              <a:ext cx="1038052"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C61A0682-7F2B-7B49-8BE2-D1697641E77B}"/>
                </a:ext>
              </a:extLst>
            </p:cNvPr>
            <p:cNvSpPr txBox="1"/>
            <p:nvPr/>
          </p:nvSpPr>
          <p:spPr>
            <a:xfrm>
              <a:off x="6645663" y="5427785"/>
              <a:ext cx="782562" cy="461664"/>
            </a:xfrm>
            <a:prstGeom prst="rect">
              <a:avLst/>
            </a:prstGeom>
            <a:noFill/>
          </p:spPr>
          <p:txBody>
            <a:bodyPr wrap="square" lIns="182880" tIns="146304" rIns="182880" bIns="146304" rtlCol="0">
              <a:spAutoFit/>
            </a:bodyPr>
            <a:lstStyle/>
            <a:p>
              <a:pPr algn="ctr" defTabSz="1097168">
                <a:lnSpc>
                  <a:spcPct val="90000"/>
                </a:lnSpc>
                <a:spcAft>
                  <a:spcPts val="1800"/>
                </a:spcAft>
              </a:pPr>
              <a:r>
                <a:rPr lang="en-US" sz="1200" i="1" dirty="0">
                  <a:latin typeface="Amazon Ember"/>
                </a:rPr>
                <a:t>Yes</a:t>
              </a:r>
            </a:p>
          </p:txBody>
        </p:sp>
        <p:sp>
          <p:nvSpPr>
            <p:cNvPr id="70" name="TextBox 69">
              <a:extLst>
                <a:ext uri="{FF2B5EF4-FFF2-40B4-BE49-F238E27FC236}">
                  <a16:creationId xmlns:a16="http://schemas.microsoft.com/office/drawing/2014/main" id="{1EBD5153-308E-494C-9123-386630FFE805}"/>
                </a:ext>
              </a:extLst>
            </p:cNvPr>
            <p:cNvSpPr txBox="1"/>
            <p:nvPr/>
          </p:nvSpPr>
          <p:spPr>
            <a:xfrm>
              <a:off x="3264673" y="5427785"/>
              <a:ext cx="782562" cy="461664"/>
            </a:xfrm>
            <a:prstGeom prst="rect">
              <a:avLst/>
            </a:prstGeom>
            <a:noFill/>
          </p:spPr>
          <p:txBody>
            <a:bodyPr wrap="square" lIns="182880" tIns="146304" rIns="182880" bIns="146304" rtlCol="0">
              <a:spAutoFit/>
            </a:bodyPr>
            <a:lstStyle/>
            <a:p>
              <a:pPr algn="ctr" defTabSz="1097168">
                <a:lnSpc>
                  <a:spcPct val="90000"/>
                </a:lnSpc>
                <a:spcAft>
                  <a:spcPts val="1800"/>
                </a:spcAft>
              </a:pPr>
              <a:r>
                <a:rPr lang="en-US" sz="1200" i="1" dirty="0">
                  <a:latin typeface="Amazon Ember"/>
                </a:rPr>
                <a:t>No</a:t>
              </a:r>
            </a:p>
          </p:txBody>
        </p:sp>
      </p:grpSp>
      <p:grpSp>
        <p:nvGrpSpPr>
          <p:cNvPr id="59" name="Group 58">
            <a:extLst>
              <a:ext uri="{FF2B5EF4-FFF2-40B4-BE49-F238E27FC236}">
                <a16:creationId xmlns:a16="http://schemas.microsoft.com/office/drawing/2014/main" id="{2766E6E0-6E03-874F-BF81-AA4C875EBC82}"/>
              </a:ext>
            </a:extLst>
          </p:cNvPr>
          <p:cNvGrpSpPr/>
          <p:nvPr/>
        </p:nvGrpSpPr>
        <p:grpSpPr>
          <a:xfrm>
            <a:off x="2441317" y="1756016"/>
            <a:ext cx="2473175" cy="1156476"/>
            <a:chOff x="2441315" y="1342356"/>
            <a:chExt cx="2473175" cy="1156476"/>
          </a:xfrm>
        </p:grpSpPr>
        <p:cxnSp>
          <p:nvCxnSpPr>
            <p:cNvPr id="7" name="Straight Arrow Connector 6">
              <a:extLst>
                <a:ext uri="{FF2B5EF4-FFF2-40B4-BE49-F238E27FC236}">
                  <a16:creationId xmlns:a16="http://schemas.microsoft.com/office/drawing/2014/main" id="{1CF6081B-F852-DD47-A737-FAA468C5E957}"/>
                </a:ext>
              </a:extLst>
            </p:cNvPr>
            <p:cNvCxnSpPr>
              <a:stCxn id="2" idx="3"/>
              <a:endCxn id="57" idx="1"/>
            </p:cNvCxnSpPr>
            <p:nvPr/>
          </p:nvCxnSpPr>
          <p:spPr>
            <a:xfrm flipV="1">
              <a:off x="2520025" y="1920594"/>
              <a:ext cx="702825" cy="13089"/>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C8828D6E-2168-AC41-819C-A9868D4B5B9C}"/>
                </a:ext>
              </a:extLst>
            </p:cNvPr>
            <p:cNvSpPr txBox="1"/>
            <p:nvPr/>
          </p:nvSpPr>
          <p:spPr>
            <a:xfrm>
              <a:off x="2441315" y="1498078"/>
              <a:ext cx="782562" cy="461665"/>
            </a:xfrm>
            <a:prstGeom prst="rect">
              <a:avLst/>
            </a:prstGeom>
            <a:noFill/>
          </p:spPr>
          <p:txBody>
            <a:bodyPr wrap="square" lIns="182880" tIns="146304" rIns="182880" bIns="146304" rtlCol="0">
              <a:spAutoFit/>
            </a:bodyPr>
            <a:lstStyle/>
            <a:p>
              <a:pPr algn="ctr" defTabSz="1097168">
                <a:lnSpc>
                  <a:spcPct val="90000"/>
                </a:lnSpc>
                <a:spcAft>
                  <a:spcPts val="1800"/>
                </a:spcAft>
              </a:pPr>
              <a:r>
                <a:rPr lang="en-US" sz="1200" i="1" dirty="0">
                  <a:latin typeface="Amazon Ember"/>
                </a:rPr>
                <a:t>Yes</a:t>
              </a:r>
            </a:p>
          </p:txBody>
        </p:sp>
        <p:sp>
          <p:nvSpPr>
            <p:cNvPr id="57" name="Process 2">
              <a:extLst>
                <a:ext uri="{FF2B5EF4-FFF2-40B4-BE49-F238E27FC236}">
                  <a16:creationId xmlns:a16="http://schemas.microsoft.com/office/drawing/2014/main" id="{75659512-DFFA-7343-86C0-54B1B37A2D1F}"/>
                </a:ext>
              </a:extLst>
            </p:cNvPr>
            <p:cNvSpPr/>
            <p:nvPr/>
          </p:nvSpPr>
          <p:spPr bwMode="auto">
            <a:xfrm>
              <a:off x="3222850" y="1342356"/>
              <a:ext cx="1691640" cy="1156476"/>
            </a:xfrm>
            <a:prstGeom prst="flowChartProcess">
              <a:avLst/>
            </a:prstGeom>
            <a:ln w="15875">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35" fontAlgn="base">
                <a:lnSpc>
                  <a:spcPct val="90000"/>
                </a:lnSpc>
                <a:spcBef>
                  <a:spcPct val="0"/>
                </a:spcBef>
                <a:spcAft>
                  <a:spcPct val="0"/>
                </a:spcAft>
              </a:pPr>
              <a:r>
                <a:rPr lang="en-US" sz="1400" dirty="0">
                  <a:solidFill>
                    <a:schemeClr val="bg1"/>
                  </a:solidFill>
                  <a:latin typeface="Amazon Ember"/>
                  <a:ea typeface="Segoe UI" pitchFamily="34" charset="0"/>
                  <a:cs typeface="Segoe UI" pitchFamily="34" charset="0"/>
                </a:rPr>
                <a:t>Deployment Package size</a:t>
              </a:r>
            </a:p>
            <a:p>
              <a:pPr algn="ctr" defTabSz="932435" fontAlgn="base">
                <a:lnSpc>
                  <a:spcPct val="90000"/>
                </a:lnSpc>
                <a:spcBef>
                  <a:spcPct val="0"/>
                </a:spcBef>
                <a:spcAft>
                  <a:spcPct val="0"/>
                </a:spcAft>
              </a:pPr>
              <a:r>
                <a:rPr lang="en-US" sz="1400" dirty="0">
                  <a:solidFill>
                    <a:schemeClr val="bg1"/>
                  </a:solidFill>
                  <a:latin typeface="Amazon Ember"/>
                  <a:ea typeface="Segoe UI" pitchFamily="34" charset="0"/>
                  <a:cs typeface="Segoe UI" pitchFamily="34" charset="0"/>
                </a:rPr>
                <a:t>&lt;= 50MB</a:t>
              </a:r>
            </a:p>
          </p:txBody>
        </p:sp>
      </p:grpSp>
      <p:grpSp>
        <p:nvGrpSpPr>
          <p:cNvPr id="61" name="Group 60">
            <a:extLst>
              <a:ext uri="{FF2B5EF4-FFF2-40B4-BE49-F238E27FC236}">
                <a16:creationId xmlns:a16="http://schemas.microsoft.com/office/drawing/2014/main" id="{4C230384-53C9-FE42-B223-46FBB5E388B0}"/>
              </a:ext>
            </a:extLst>
          </p:cNvPr>
          <p:cNvGrpSpPr/>
          <p:nvPr/>
        </p:nvGrpSpPr>
        <p:grpSpPr>
          <a:xfrm>
            <a:off x="4874621" y="1748491"/>
            <a:ext cx="2434334" cy="1156476"/>
            <a:chOff x="4874621" y="1334831"/>
            <a:chExt cx="2434334" cy="1156476"/>
          </a:xfrm>
        </p:grpSpPr>
        <p:sp>
          <p:nvSpPr>
            <p:cNvPr id="3" name="Process 2">
              <a:extLst>
                <a:ext uri="{FF2B5EF4-FFF2-40B4-BE49-F238E27FC236}">
                  <a16:creationId xmlns:a16="http://schemas.microsoft.com/office/drawing/2014/main" id="{75659512-DFFA-7343-86C0-54B1B37A2D1F}"/>
                </a:ext>
              </a:extLst>
            </p:cNvPr>
            <p:cNvSpPr/>
            <p:nvPr/>
          </p:nvSpPr>
          <p:spPr bwMode="auto">
            <a:xfrm>
              <a:off x="5617315" y="1334831"/>
              <a:ext cx="1691640" cy="1156476"/>
            </a:xfrm>
            <a:prstGeom prst="flowChartProcess">
              <a:avLst/>
            </a:prstGeom>
            <a:ln w="15875">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35" fontAlgn="base">
                <a:lnSpc>
                  <a:spcPct val="90000"/>
                </a:lnSpc>
                <a:spcBef>
                  <a:spcPct val="0"/>
                </a:spcBef>
                <a:spcAft>
                  <a:spcPct val="0"/>
                </a:spcAft>
              </a:pPr>
              <a:r>
                <a:rPr lang="en-US" sz="1400" dirty="0">
                  <a:solidFill>
                    <a:schemeClr val="bg1"/>
                  </a:solidFill>
                  <a:latin typeface="Amazon Ember"/>
                  <a:ea typeface="Segoe UI" pitchFamily="34" charset="0"/>
                  <a:cs typeface="Segoe UI" pitchFamily="34" charset="0"/>
                </a:rPr>
                <a:t>Desired Service runtime &lt;= 15 minutes?</a:t>
              </a:r>
            </a:p>
          </p:txBody>
        </p:sp>
        <p:cxnSp>
          <p:nvCxnSpPr>
            <p:cNvPr id="72" name="Straight Arrow Connector 71">
              <a:extLst>
                <a:ext uri="{FF2B5EF4-FFF2-40B4-BE49-F238E27FC236}">
                  <a16:creationId xmlns:a16="http://schemas.microsoft.com/office/drawing/2014/main" id="{2BF55A78-EC82-964A-81E2-49DB7E74C890}"/>
                </a:ext>
              </a:extLst>
            </p:cNvPr>
            <p:cNvCxnSpPr>
              <a:cxnSpLocks/>
              <a:stCxn id="57" idx="3"/>
              <a:endCxn id="3" idx="1"/>
            </p:cNvCxnSpPr>
            <p:nvPr/>
          </p:nvCxnSpPr>
          <p:spPr>
            <a:xfrm flipV="1">
              <a:off x="4914490" y="1913069"/>
              <a:ext cx="702825" cy="18411"/>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C8828D6E-2168-AC41-819C-A9868D4B5B9C}"/>
                </a:ext>
              </a:extLst>
            </p:cNvPr>
            <p:cNvSpPr txBox="1"/>
            <p:nvPr/>
          </p:nvSpPr>
          <p:spPr>
            <a:xfrm>
              <a:off x="4874621" y="1498077"/>
              <a:ext cx="782562" cy="461665"/>
            </a:xfrm>
            <a:prstGeom prst="rect">
              <a:avLst/>
            </a:prstGeom>
            <a:noFill/>
          </p:spPr>
          <p:txBody>
            <a:bodyPr wrap="square" lIns="182880" tIns="146304" rIns="182880" bIns="146304" rtlCol="0">
              <a:spAutoFit/>
            </a:bodyPr>
            <a:lstStyle/>
            <a:p>
              <a:pPr algn="ctr" defTabSz="1097168">
                <a:lnSpc>
                  <a:spcPct val="90000"/>
                </a:lnSpc>
                <a:spcAft>
                  <a:spcPts val="1800"/>
                </a:spcAft>
              </a:pPr>
              <a:r>
                <a:rPr lang="en-US" sz="1200" i="1" dirty="0">
                  <a:latin typeface="Amazon Ember"/>
                </a:rPr>
                <a:t>Yes</a:t>
              </a:r>
            </a:p>
          </p:txBody>
        </p:sp>
      </p:grpSp>
      <p:grpSp>
        <p:nvGrpSpPr>
          <p:cNvPr id="80" name="Group 79">
            <a:extLst>
              <a:ext uri="{FF2B5EF4-FFF2-40B4-BE49-F238E27FC236}">
                <a16:creationId xmlns:a16="http://schemas.microsoft.com/office/drawing/2014/main" id="{BDA66AC8-4BDD-1149-88CC-EF3697CFB8B4}"/>
              </a:ext>
            </a:extLst>
          </p:cNvPr>
          <p:cNvGrpSpPr/>
          <p:nvPr/>
        </p:nvGrpSpPr>
        <p:grpSpPr>
          <a:xfrm>
            <a:off x="12058016" y="1911737"/>
            <a:ext cx="2469244" cy="1160001"/>
            <a:chOff x="12058015" y="1498076"/>
            <a:chExt cx="2469244" cy="1160000"/>
          </a:xfrm>
        </p:grpSpPr>
        <p:sp>
          <p:nvSpPr>
            <p:cNvPr id="30" name="TextBox 29">
              <a:extLst>
                <a:ext uri="{FF2B5EF4-FFF2-40B4-BE49-F238E27FC236}">
                  <a16:creationId xmlns:a16="http://schemas.microsoft.com/office/drawing/2014/main" id="{B75575AD-C80F-B040-800D-3179CDFA7630}"/>
                </a:ext>
              </a:extLst>
            </p:cNvPr>
            <p:cNvSpPr txBox="1"/>
            <p:nvPr/>
          </p:nvSpPr>
          <p:spPr>
            <a:xfrm>
              <a:off x="12375151" y="2196411"/>
              <a:ext cx="2152108" cy="461665"/>
            </a:xfrm>
            <a:prstGeom prst="rect">
              <a:avLst/>
            </a:prstGeom>
            <a:noFill/>
          </p:spPr>
          <p:txBody>
            <a:bodyPr wrap="square" rtlCol="0">
              <a:spAutoFit/>
            </a:bodyPr>
            <a:lstStyle/>
            <a:p>
              <a:pPr defTabSz="1097168"/>
              <a:r>
                <a:rPr lang="en-US" sz="2400" b="1" dirty="0">
                  <a:latin typeface="Amazon Ember" panose="020B0603020204020204" pitchFamily="34" charset="0"/>
                  <a:ea typeface="Amazon Ember" panose="020B0603020204020204" pitchFamily="34" charset="0"/>
                  <a:cs typeface="Amazon Ember" panose="020B0603020204020204" pitchFamily="34" charset="0"/>
                </a:rPr>
                <a:t>AWS</a:t>
              </a:r>
              <a:r>
                <a:rPr lang="en-US" sz="2400" dirty="0">
                  <a:latin typeface="Amazon Ember" panose="020B0603020204020204" pitchFamily="34" charset="0"/>
                  <a:ea typeface="Amazon Ember" panose="020B0603020204020204" pitchFamily="34" charset="0"/>
                  <a:cs typeface="Amazon Ember" panose="020B0603020204020204" pitchFamily="34" charset="0"/>
                </a:rPr>
                <a:t> Lambda</a:t>
              </a:r>
            </a:p>
          </p:txBody>
        </p:sp>
        <p:pic>
          <p:nvPicPr>
            <p:cNvPr id="37" name="Picture 36">
              <a:extLst>
                <a:ext uri="{FF2B5EF4-FFF2-40B4-BE49-F238E27FC236}">
                  <a16:creationId xmlns:a16="http://schemas.microsoft.com/office/drawing/2014/main" id="{7FF67843-6CB5-2040-A768-319F18F56013}"/>
                </a:ext>
              </a:extLst>
            </p:cNvPr>
            <p:cNvPicPr>
              <a:picLocks noChangeAspect="1"/>
            </p:cNvPicPr>
            <p:nvPr/>
          </p:nvPicPr>
          <p:blipFill>
            <a:blip r:embed="rId6"/>
            <a:stretch>
              <a:fillRect/>
            </a:stretch>
          </p:blipFill>
          <p:spPr>
            <a:xfrm>
              <a:off x="13131165" y="1556116"/>
              <a:ext cx="640080" cy="640080"/>
            </a:xfrm>
            <a:prstGeom prst="rect">
              <a:avLst/>
            </a:prstGeom>
          </p:spPr>
        </p:pic>
        <p:cxnSp>
          <p:nvCxnSpPr>
            <p:cNvPr id="63" name="Straight Arrow Connector 62">
              <a:extLst>
                <a:ext uri="{FF2B5EF4-FFF2-40B4-BE49-F238E27FC236}">
                  <a16:creationId xmlns:a16="http://schemas.microsoft.com/office/drawing/2014/main" id="{E7221246-5E6D-5244-B9D0-2E8AD17861D1}"/>
                </a:ext>
              </a:extLst>
            </p:cNvPr>
            <p:cNvCxnSpPr/>
            <p:nvPr/>
          </p:nvCxnSpPr>
          <p:spPr>
            <a:xfrm flipV="1">
              <a:off x="12097884" y="1887763"/>
              <a:ext cx="702824" cy="7789"/>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D65E9484-7D32-9342-9839-619FD771CE39}"/>
                </a:ext>
              </a:extLst>
            </p:cNvPr>
            <p:cNvSpPr txBox="1"/>
            <p:nvPr/>
          </p:nvSpPr>
          <p:spPr>
            <a:xfrm>
              <a:off x="12058015" y="1498076"/>
              <a:ext cx="782562" cy="461665"/>
            </a:xfrm>
            <a:prstGeom prst="rect">
              <a:avLst/>
            </a:prstGeom>
            <a:noFill/>
          </p:spPr>
          <p:txBody>
            <a:bodyPr wrap="square" lIns="182880" tIns="146304" rIns="182880" bIns="146304" rtlCol="0">
              <a:spAutoFit/>
            </a:bodyPr>
            <a:lstStyle/>
            <a:p>
              <a:pPr algn="ctr" defTabSz="1097168">
                <a:lnSpc>
                  <a:spcPct val="90000"/>
                </a:lnSpc>
                <a:spcAft>
                  <a:spcPts val="1800"/>
                </a:spcAft>
              </a:pPr>
              <a:r>
                <a:rPr lang="en-US" sz="1200" i="1" dirty="0">
                  <a:latin typeface="Amazon Ember"/>
                </a:rPr>
                <a:t>No</a:t>
              </a:r>
            </a:p>
          </p:txBody>
        </p:sp>
      </p:grpSp>
      <p:grpSp>
        <p:nvGrpSpPr>
          <p:cNvPr id="81" name="Group 80">
            <a:extLst>
              <a:ext uri="{FF2B5EF4-FFF2-40B4-BE49-F238E27FC236}">
                <a16:creationId xmlns:a16="http://schemas.microsoft.com/office/drawing/2014/main" id="{9C30E495-88EE-3841-8204-C8685B4BCBF5}"/>
              </a:ext>
            </a:extLst>
          </p:cNvPr>
          <p:cNvGrpSpPr/>
          <p:nvPr/>
        </p:nvGrpSpPr>
        <p:grpSpPr>
          <a:xfrm>
            <a:off x="1368327" y="2897172"/>
            <a:ext cx="10476911" cy="938422"/>
            <a:chOff x="1368326" y="2483512"/>
            <a:chExt cx="10476911" cy="938421"/>
          </a:xfrm>
        </p:grpSpPr>
        <p:sp>
          <p:nvSpPr>
            <p:cNvPr id="40" name="TextBox 39">
              <a:extLst>
                <a:ext uri="{FF2B5EF4-FFF2-40B4-BE49-F238E27FC236}">
                  <a16:creationId xmlns:a16="http://schemas.microsoft.com/office/drawing/2014/main" id="{A15DF42C-2C67-2745-B383-E596B3E4B244}"/>
                </a:ext>
              </a:extLst>
            </p:cNvPr>
            <p:cNvSpPr txBox="1"/>
            <p:nvPr/>
          </p:nvSpPr>
          <p:spPr>
            <a:xfrm>
              <a:off x="11062675" y="2497221"/>
              <a:ext cx="782562" cy="461665"/>
            </a:xfrm>
            <a:prstGeom prst="rect">
              <a:avLst/>
            </a:prstGeom>
            <a:noFill/>
          </p:spPr>
          <p:txBody>
            <a:bodyPr wrap="square" lIns="182880" tIns="146304" rIns="182880" bIns="146304" rtlCol="0">
              <a:spAutoFit/>
            </a:bodyPr>
            <a:lstStyle/>
            <a:p>
              <a:pPr algn="ctr" defTabSz="1097168">
                <a:lnSpc>
                  <a:spcPct val="90000"/>
                </a:lnSpc>
                <a:spcAft>
                  <a:spcPts val="1800"/>
                </a:spcAft>
              </a:pPr>
              <a:r>
                <a:rPr lang="en-US" sz="1200" i="1" dirty="0">
                  <a:latin typeface="Amazon Ember"/>
                </a:rPr>
                <a:t>Yes</a:t>
              </a:r>
            </a:p>
          </p:txBody>
        </p:sp>
        <p:cxnSp>
          <p:nvCxnSpPr>
            <p:cNvPr id="42" name="Straight Connector 41">
              <a:extLst>
                <a:ext uri="{FF2B5EF4-FFF2-40B4-BE49-F238E27FC236}">
                  <a16:creationId xmlns:a16="http://schemas.microsoft.com/office/drawing/2014/main" id="{C0C579EC-405B-1844-9A0B-B97A833D1AF7}"/>
                </a:ext>
              </a:extLst>
            </p:cNvPr>
            <p:cNvCxnSpPr>
              <a:cxnSpLocks/>
            </p:cNvCxnSpPr>
            <p:nvPr/>
          </p:nvCxnSpPr>
          <p:spPr>
            <a:xfrm flipV="1">
              <a:off x="1431342" y="2963047"/>
              <a:ext cx="9820722" cy="1"/>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1FE15D65-7463-8F4A-AD91-A75C94245FDC}"/>
                </a:ext>
              </a:extLst>
            </p:cNvPr>
            <p:cNvCxnSpPr>
              <a:cxnSpLocks/>
            </p:cNvCxnSpPr>
            <p:nvPr/>
          </p:nvCxnSpPr>
          <p:spPr>
            <a:xfrm>
              <a:off x="8857600" y="2487407"/>
              <a:ext cx="0" cy="481293"/>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3156A967-1E4D-924A-9707-645F44EEA304}"/>
                </a:ext>
              </a:extLst>
            </p:cNvPr>
            <p:cNvCxnSpPr>
              <a:cxnSpLocks/>
            </p:cNvCxnSpPr>
            <p:nvPr/>
          </p:nvCxnSpPr>
          <p:spPr>
            <a:xfrm>
              <a:off x="6463135" y="2489959"/>
              <a:ext cx="0" cy="47618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31F91820-021E-0B40-991D-D36EDADDB7A4}"/>
                </a:ext>
              </a:extLst>
            </p:cNvPr>
            <p:cNvCxnSpPr/>
            <p:nvPr/>
          </p:nvCxnSpPr>
          <p:spPr>
            <a:xfrm>
              <a:off x="1431342" y="2497047"/>
              <a:ext cx="0" cy="46201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243C3200-B14C-4D4E-8B62-B6A426F88E82}"/>
                </a:ext>
              </a:extLst>
            </p:cNvPr>
            <p:cNvCxnSpPr>
              <a:cxnSpLocks/>
            </p:cNvCxnSpPr>
            <p:nvPr/>
          </p:nvCxnSpPr>
          <p:spPr>
            <a:xfrm flipV="1">
              <a:off x="5941128" y="2972594"/>
              <a:ext cx="0" cy="449339"/>
            </a:xfrm>
            <a:prstGeom prst="straightConnector1">
              <a:avLst/>
            </a:prstGeom>
            <a:ln>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8CE5DFB7-CB22-5D44-9150-30FA15E3A1EE}"/>
                </a:ext>
              </a:extLst>
            </p:cNvPr>
            <p:cNvSpPr txBox="1"/>
            <p:nvPr/>
          </p:nvSpPr>
          <p:spPr>
            <a:xfrm>
              <a:off x="6296380" y="2497221"/>
              <a:ext cx="782562" cy="461665"/>
            </a:xfrm>
            <a:prstGeom prst="rect">
              <a:avLst/>
            </a:prstGeom>
            <a:noFill/>
          </p:spPr>
          <p:txBody>
            <a:bodyPr wrap="square" lIns="182880" tIns="146304" rIns="182880" bIns="146304" rtlCol="0">
              <a:spAutoFit/>
            </a:bodyPr>
            <a:lstStyle/>
            <a:p>
              <a:pPr algn="ctr" defTabSz="1097168">
                <a:lnSpc>
                  <a:spcPct val="90000"/>
                </a:lnSpc>
                <a:spcAft>
                  <a:spcPts val="1800"/>
                </a:spcAft>
              </a:pPr>
              <a:r>
                <a:rPr lang="en-US" sz="1200" i="1" dirty="0">
                  <a:latin typeface="Amazon Ember"/>
                </a:rPr>
                <a:t>No</a:t>
              </a:r>
            </a:p>
          </p:txBody>
        </p:sp>
        <p:sp>
          <p:nvSpPr>
            <p:cNvPr id="65" name="TextBox 64">
              <a:extLst>
                <a:ext uri="{FF2B5EF4-FFF2-40B4-BE49-F238E27FC236}">
                  <a16:creationId xmlns:a16="http://schemas.microsoft.com/office/drawing/2014/main" id="{1A32638B-B095-D346-9879-0AC840783C4C}"/>
                </a:ext>
              </a:extLst>
            </p:cNvPr>
            <p:cNvSpPr txBox="1"/>
            <p:nvPr/>
          </p:nvSpPr>
          <p:spPr>
            <a:xfrm>
              <a:off x="8690844" y="2497221"/>
              <a:ext cx="782562" cy="461665"/>
            </a:xfrm>
            <a:prstGeom prst="rect">
              <a:avLst/>
            </a:prstGeom>
            <a:noFill/>
          </p:spPr>
          <p:txBody>
            <a:bodyPr wrap="square" lIns="182880" tIns="146304" rIns="182880" bIns="146304" rtlCol="0">
              <a:spAutoFit/>
            </a:bodyPr>
            <a:lstStyle/>
            <a:p>
              <a:pPr algn="ctr" defTabSz="1097168">
                <a:lnSpc>
                  <a:spcPct val="90000"/>
                </a:lnSpc>
                <a:spcAft>
                  <a:spcPts val="1800"/>
                </a:spcAft>
              </a:pPr>
              <a:r>
                <a:rPr lang="en-US" sz="1200" i="1" dirty="0">
                  <a:latin typeface="Amazon Ember"/>
                </a:rPr>
                <a:t>No</a:t>
              </a:r>
            </a:p>
          </p:txBody>
        </p:sp>
        <p:sp>
          <p:nvSpPr>
            <p:cNvPr id="68" name="TextBox 67">
              <a:extLst>
                <a:ext uri="{FF2B5EF4-FFF2-40B4-BE49-F238E27FC236}">
                  <a16:creationId xmlns:a16="http://schemas.microsoft.com/office/drawing/2014/main" id="{B355371B-1139-1B48-8607-3C778D181BEC}"/>
                </a:ext>
              </a:extLst>
            </p:cNvPr>
            <p:cNvSpPr txBox="1"/>
            <p:nvPr/>
          </p:nvSpPr>
          <p:spPr>
            <a:xfrm>
              <a:off x="1368326" y="2497221"/>
              <a:ext cx="782562" cy="461665"/>
            </a:xfrm>
            <a:prstGeom prst="rect">
              <a:avLst/>
            </a:prstGeom>
            <a:noFill/>
          </p:spPr>
          <p:txBody>
            <a:bodyPr wrap="square" lIns="182880" tIns="146304" rIns="182880" bIns="146304" rtlCol="0">
              <a:spAutoFit/>
            </a:bodyPr>
            <a:lstStyle/>
            <a:p>
              <a:pPr algn="ctr" defTabSz="1097168">
                <a:lnSpc>
                  <a:spcPct val="90000"/>
                </a:lnSpc>
                <a:spcAft>
                  <a:spcPts val="1800"/>
                </a:spcAft>
              </a:pPr>
              <a:r>
                <a:rPr lang="en-US" sz="1200" i="1" dirty="0">
                  <a:latin typeface="Amazon Ember"/>
                </a:rPr>
                <a:t>No</a:t>
              </a:r>
            </a:p>
          </p:txBody>
        </p:sp>
        <p:sp>
          <p:nvSpPr>
            <p:cNvPr id="74" name="TextBox 73">
              <a:extLst>
                <a:ext uri="{FF2B5EF4-FFF2-40B4-BE49-F238E27FC236}">
                  <a16:creationId xmlns:a16="http://schemas.microsoft.com/office/drawing/2014/main" id="{8CE5DFB7-CB22-5D44-9150-30FA15E3A1EE}"/>
                </a:ext>
              </a:extLst>
            </p:cNvPr>
            <p:cNvSpPr txBox="1"/>
            <p:nvPr/>
          </p:nvSpPr>
          <p:spPr>
            <a:xfrm>
              <a:off x="4197670" y="2497221"/>
              <a:ext cx="782562" cy="461665"/>
            </a:xfrm>
            <a:prstGeom prst="rect">
              <a:avLst/>
            </a:prstGeom>
            <a:noFill/>
          </p:spPr>
          <p:txBody>
            <a:bodyPr wrap="square" lIns="182880" tIns="146304" rIns="182880" bIns="146304" rtlCol="0">
              <a:spAutoFit/>
            </a:bodyPr>
            <a:lstStyle/>
            <a:p>
              <a:pPr algn="ctr" defTabSz="1097168">
                <a:lnSpc>
                  <a:spcPct val="90000"/>
                </a:lnSpc>
                <a:spcAft>
                  <a:spcPts val="1800"/>
                </a:spcAft>
              </a:pPr>
              <a:r>
                <a:rPr lang="en-US" sz="1200" i="1" dirty="0">
                  <a:latin typeface="Amazon Ember"/>
                </a:rPr>
                <a:t>No</a:t>
              </a:r>
            </a:p>
          </p:txBody>
        </p:sp>
        <p:cxnSp>
          <p:nvCxnSpPr>
            <p:cNvPr id="75" name="Straight Connector 74">
              <a:extLst>
                <a:ext uri="{FF2B5EF4-FFF2-40B4-BE49-F238E27FC236}">
                  <a16:creationId xmlns:a16="http://schemas.microsoft.com/office/drawing/2014/main" id="{3156A967-1E4D-924A-9707-645F44EEA304}"/>
                </a:ext>
              </a:extLst>
            </p:cNvPr>
            <p:cNvCxnSpPr/>
            <p:nvPr/>
          </p:nvCxnSpPr>
          <p:spPr>
            <a:xfrm>
              <a:off x="4293198" y="2498197"/>
              <a:ext cx="0" cy="459713"/>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974F1DBD-1843-4B40-99B8-5055776B5A87}"/>
                </a:ext>
              </a:extLst>
            </p:cNvPr>
            <p:cNvCxnSpPr>
              <a:cxnSpLocks/>
            </p:cNvCxnSpPr>
            <p:nvPr/>
          </p:nvCxnSpPr>
          <p:spPr>
            <a:xfrm>
              <a:off x="11252064" y="2483512"/>
              <a:ext cx="0" cy="48908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2" name="Title 11">
            <a:extLst>
              <a:ext uri="{FF2B5EF4-FFF2-40B4-BE49-F238E27FC236}">
                <a16:creationId xmlns:a16="http://schemas.microsoft.com/office/drawing/2014/main" id="{E4F3C1E6-E337-7140-A9C8-F48F8CC7E939}"/>
              </a:ext>
            </a:extLst>
          </p:cNvPr>
          <p:cNvSpPr>
            <a:spLocks noGrp="1"/>
          </p:cNvSpPr>
          <p:nvPr>
            <p:ph type="title"/>
          </p:nvPr>
        </p:nvSpPr>
        <p:spPr/>
        <p:txBody>
          <a:bodyPr/>
          <a:lstStyle/>
          <a:p>
            <a:r>
              <a:rPr lang="en-US" dirty="0"/>
              <a:t>Decision Tree – well, almost!</a:t>
            </a:r>
          </a:p>
        </p:txBody>
      </p:sp>
    </p:spTree>
    <p:extLst>
      <p:ext uri="{BB962C8B-B14F-4D97-AF65-F5344CB8AC3E}">
        <p14:creationId xmlns:p14="http://schemas.microsoft.com/office/powerpoint/2010/main" val="28477176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nodeType="clickEffect">
                                  <p:stCondLst>
                                    <p:cond delay="0"/>
                                  </p:stCondLst>
                                  <p:childTnLst>
                                    <p:set>
                                      <p:cBhvr>
                                        <p:cTn id="10" dur="1" fill="hold">
                                          <p:stCondLst>
                                            <p:cond delay="0"/>
                                          </p:stCondLst>
                                        </p:cTn>
                                        <p:tgtEl>
                                          <p:spTgt spid="59"/>
                                        </p:tgtEl>
                                        <p:attrNameLst>
                                          <p:attrName>style.visibility</p:attrName>
                                        </p:attrNameLst>
                                      </p:cBhvr>
                                      <p:to>
                                        <p:strVal val="visible"/>
                                      </p:to>
                                    </p:set>
                                    <p:animEffect transition="in" filter="wipe(left)">
                                      <p:cBhvr>
                                        <p:cTn id="11" dur="500"/>
                                        <p:tgtEl>
                                          <p:spTgt spid="59"/>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61"/>
                                        </p:tgtEl>
                                        <p:attrNameLst>
                                          <p:attrName>style.visibility</p:attrName>
                                        </p:attrNameLst>
                                      </p:cBhvr>
                                      <p:to>
                                        <p:strVal val="visible"/>
                                      </p:to>
                                    </p:set>
                                    <p:animEffect transition="in" filter="wipe(left)">
                                      <p:cBhvr>
                                        <p:cTn id="16" dur="500"/>
                                        <p:tgtEl>
                                          <p:spTgt spid="61"/>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77"/>
                                        </p:tgtEl>
                                        <p:attrNameLst>
                                          <p:attrName>style.visibility</p:attrName>
                                        </p:attrNameLst>
                                      </p:cBhvr>
                                      <p:to>
                                        <p:strVal val="visible"/>
                                      </p:to>
                                    </p:set>
                                    <p:animEffect transition="in" filter="wipe(left)">
                                      <p:cBhvr>
                                        <p:cTn id="21" dur="500"/>
                                        <p:tgtEl>
                                          <p:spTgt spid="77"/>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79"/>
                                        </p:tgtEl>
                                        <p:attrNameLst>
                                          <p:attrName>style.visibility</p:attrName>
                                        </p:attrNameLst>
                                      </p:cBhvr>
                                      <p:to>
                                        <p:strVal val="visible"/>
                                      </p:to>
                                    </p:set>
                                    <p:animEffect transition="in" filter="wipe(left)">
                                      <p:cBhvr>
                                        <p:cTn id="26" dur="500"/>
                                        <p:tgtEl>
                                          <p:spTgt spid="79"/>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80"/>
                                        </p:tgtEl>
                                        <p:attrNameLst>
                                          <p:attrName>style.visibility</p:attrName>
                                        </p:attrNameLst>
                                      </p:cBhvr>
                                      <p:to>
                                        <p:strVal val="visible"/>
                                      </p:to>
                                    </p:set>
                                    <p:animEffect transition="in" filter="wipe(left)">
                                      <p:cBhvr>
                                        <p:cTn id="31" dur="500"/>
                                        <p:tgtEl>
                                          <p:spTgt spid="80"/>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1" fill="hold" nodeType="clickEffect">
                                  <p:stCondLst>
                                    <p:cond delay="0"/>
                                  </p:stCondLst>
                                  <p:childTnLst>
                                    <p:set>
                                      <p:cBhvr>
                                        <p:cTn id="35" dur="1" fill="hold">
                                          <p:stCondLst>
                                            <p:cond delay="0"/>
                                          </p:stCondLst>
                                        </p:cTn>
                                        <p:tgtEl>
                                          <p:spTgt spid="81"/>
                                        </p:tgtEl>
                                        <p:attrNameLst>
                                          <p:attrName>style.visibility</p:attrName>
                                        </p:attrNameLst>
                                      </p:cBhvr>
                                      <p:to>
                                        <p:strVal val="visible"/>
                                      </p:to>
                                    </p:set>
                                    <p:animEffect transition="in" filter="wipe(up)">
                                      <p:cBhvr>
                                        <p:cTn id="36" dur="500"/>
                                        <p:tgtEl>
                                          <p:spTgt spid="81"/>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1" fill="hold" grpId="0" nodeType="clickEffect">
                                  <p:stCondLst>
                                    <p:cond delay="0"/>
                                  </p:stCondLst>
                                  <p:childTnLst>
                                    <p:set>
                                      <p:cBhvr>
                                        <p:cTn id="40" dur="1" fill="hold">
                                          <p:stCondLst>
                                            <p:cond delay="0"/>
                                          </p:stCondLst>
                                        </p:cTn>
                                        <p:tgtEl>
                                          <p:spTgt spid="16"/>
                                        </p:tgtEl>
                                        <p:attrNameLst>
                                          <p:attrName>style.visibility</p:attrName>
                                        </p:attrNameLst>
                                      </p:cBhvr>
                                      <p:to>
                                        <p:strVal val="visible"/>
                                      </p:to>
                                    </p:set>
                                    <p:animEffect transition="in" filter="wipe(up)">
                                      <p:cBhvr>
                                        <p:cTn id="41" dur="500"/>
                                        <p:tgtEl>
                                          <p:spTgt spid="16"/>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1" fill="hold" nodeType="clickEffect">
                                  <p:stCondLst>
                                    <p:cond delay="0"/>
                                  </p:stCondLst>
                                  <p:childTnLst>
                                    <p:set>
                                      <p:cBhvr>
                                        <p:cTn id="45" dur="1" fill="hold">
                                          <p:stCondLst>
                                            <p:cond delay="0"/>
                                          </p:stCondLst>
                                        </p:cTn>
                                        <p:tgtEl>
                                          <p:spTgt spid="82"/>
                                        </p:tgtEl>
                                        <p:attrNameLst>
                                          <p:attrName>style.visibility</p:attrName>
                                        </p:attrNameLst>
                                      </p:cBhvr>
                                      <p:to>
                                        <p:strVal val="visible"/>
                                      </p:to>
                                    </p:set>
                                    <p:animEffect transition="in" filter="wipe(up)">
                                      <p:cBhvr>
                                        <p:cTn id="46" dur="500"/>
                                        <p:tgtEl>
                                          <p:spTgt spid="82"/>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1" fill="hold" nodeType="clickEffect">
                                  <p:stCondLst>
                                    <p:cond delay="0"/>
                                  </p:stCondLst>
                                  <p:childTnLst>
                                    <p:set>
                                      <p:cBhvr>
                                        <p:cTn id="50" dur="1" fill="hold">
                                          <p:stCondLst>
                                            <p:cond delay="0"/>
                                          </p:stCondLst>
                                        </p:cTn>
                                        <p:tgtEl>
                                          <p:spTgt spid="83"/>
                                        </p:tgtEl>
                                        <p:attrNameLst>
                                          <p:attrName>style.visibility</p:attrName>
                                        </p:attrNameLst>
                                      </p:cBhvr>
                                      <p:to>
                                        <p:strVal val="visible"/>
                                      </p:to>
                                    </p:set>
                                    <p:animEffect transition="in" filter="wipe(up)">
                                      <p:cBhvr>
                                        <p:cTn id="51" dur="500"/>
                                        <p:tgtEl>
                                          <p:spTgt spid="83"/>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1" fill="hold" nodeType="clickEffect">
                                  <p:stCondLst>
                                    <p:cond delay="0"/>
                                  </p:stCondLst>
                                  <p:childTnLst>
                                    <p:set>
                                      <p:cBhvr>
                                        <p:cTn id="55" dur="1" fill="hold">
                                          <p:stCondLst>
                                            <p:cond delay="0"/>
                                          </p:stCondLst>
                                        </p:cTn>
                                        <p:tgtEl>
                                          <p:spTgt spid="84"/>
                                        </p:tgtEl>
                                        <p:attrNameLst>
                                          <p:attrName>style.visibility</p:attrName>
                                        </p:attrNameLst>
                                      </p:cBhvr>
                                      <p:to>
                                        <p:strVal val="visible"/>
                                      </p:to>
                                    </p:set>
                                    <p:animEffect transition="in" filter="wipe(up)">
                                      <p:cBhvr>
                                        <p:cTn id="56" dur="500"/>
                                        <p:tgtEl>
                                          <p:spTgt spid="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6"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C408EF-2470-944E-9D72-5803F8079808}"/>
              </a:ext>
            </a:extLst>
          </p:cNvPr>
          <p:cNvSpPr>
            <a:spLocks noGrp="1"/>
          </p:cNvSpPr>
          <p:nvPr>
            <p:ph type="title"/>
          </p:nvPr>
        </p:nvSpPr>
        <p:spPr/>
        <p:txBody>
          <a:bodyPr/>
          <a:lstStyle/>
          <a:p>
            <a:r>
              <a:rPr lang="en-US" dirty="0"/>
              <a:t>Architecting microservices</a:t>
            </a:r>
          </a:p>
        </p:txBody>
      </p:sp>
    </p:spTree>
    <p:extLst>
      <p:ext uri="{BB962C8B-B14F-4D97-AF65-F5344CB8AC3E}">
        <p14:creationId xmlns:p14="http://schemas.microsoft.com/office/powerpoint/2010/main" val="4121605161"/>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object 2">
            <a:extLst>
              <a:ext uri="{FF2B5EF4-FFF2-40B4-BE49-F238E27FC236}">
                <a16:creationId xmlns:a16="http://schemas.microsoft.com/office/drawing/2014/main" id="{3B4270B3-546C-4012-FEDC-603D3C4DEB95}"/>
              </a:ext>
            </a:extLst>
          </p:cNvPr>
          <p:cNvSpPr txBox="1">
            <a:spLocks noGrp="1"/>
          </p:cNvSpPr>
          <p:nvPr>
            <p:ph type="title"/>
          </p:nvPr>
        </p:nvSpPr>
        <p:spPr>
          <a:xfrm>
            <a:off x="1383368" y="787345"/>
            <a:ext cx="10069830" cy="596958"/>
          </a:xfrm>
          <a:prstGeom prst="rect">
            <a:avLst/>
          </a:prstGeom>
        </p:spPr>
        <p:txBody>
          <a:bodyPr vert="horz" wrap="square" lIns="0" tIns="12065" rIns="0" bIns="0" rtlCol="0">
            <a:spAutoFit/>
          </a:bodyPr>
          <a:lstStyle/>
          <a:p>
            <a:pPr marL="12700">
              <a:lnSpc>
                <a:spcPct val="100000"/>
              </a:lnSpc>
              <a:spcBef>
                <a:spcPts val="95"/>
              </a:spcBef>
            </a:pPr>
            <a:r>
              <a:rPr spc="100" dirty="0"/>
              <a:t>A</a:t>
            </a:r>
            <a:r>
              <a:rPr spc="-140" dirty="0"/>
              <a:t> </a:t>
            </a:r>
            <a:r>
              <a:rPr dirty="0"/>
              <a:t>basic</a:t>
            </a:r>
            <a:r>
              <a:rPr spc="-145" dirty="0"/>
              <a:t> </a:t>
            </a:r>
            <a:r>
              <a:rPr spc="-30" dirty="0"/>
              <a:t>serverless</a:t>
            </a:r>
            <a:r>
              <a:rPr spc="-140" dirty="0"/>
              <a:t> </a:t>
            </a:r>
            <a:r>
              <a:rPr dirty="0"/>
              <a:t>web</a:t>
            </a:r>
            <a:r>
              <a:rPr spc="-140" dirty="0"/>
              <a:t> </a:t>
            </a:r>
            <a:r>
              <a:rPr spc="-10" dirty="0"/>
              <a:t>application</a:t>
            </a:r>
          </a:p>
        </p:txBody>
      </p:sp>
      <p:grpSp>
        <p:nvGrpSpPr>
          <p:cNvPr id="52" name="object 3">
            <a:extLst>
              <a:ext uri="{FF2B5EF4-FFF2-40B4-BE49-F238E27FC236}">
                <a16:creationId xmlns:a16="http://schemas.microsoft.com/office/drawing/2014/main" id="{C51CD187-4A55-7EAC-F080-2F0DF8AF7750}"/>
              </a:ext>
            </a:extLst>
          </p:cNvPr>
          <p:cNvGrpSpPr/>
          <p:nvPr/>
        </p:nvGrpSpPr>
        <p:grpSpPr>
          <a:xfrm>
            <a:off x="3045416" y="2226636"/>
            <a:ext cx="9390380" cy="4167504"/>
            <a:chOff x="2030348" y="1681352"/>
            <a:chExt cx="9390380" cy="4167504"/>
          </a:xfrm>
        </p:grpSpPr>
        <p:pic>
          <p:nvPicPr>
            <p:cNvPr id="53" name="object 4">
              <a:extLst>
                <a:ext uri="{FF2B5EF4-FFF2-40B4-BE49-F238E27FC236}">
                  <a16:creationId xmlns:a16="http://schemas.microsoft.com/office/drawing/2014/main" id="{B7C9F724-6696-89DE-AD60-B71710E65127}"/>
                </a:ext>
              </a:extLst>
            </p:cNvPr>
            <p:cNvPicPr/>
            <p:nvPr/>
          </p:nvPicPr>
          <p:blipFill>
            <a:blip r:embed="rId2" cstate="print"/>
            <a:stretch>
              <a:fillRect/>
            </a:stretch>
          </p:blipFill>
          <p:spPr>
            <a:xfrm>
              <a:off x="4802123" y="4628388"/>
              <a:ext cx="621791" cy="621792"/>
            </a:xfrm>
            <a:prstGeom prst="rect">
              <a:avLst/>
            </a:prstGeom>
          </p:spPr>
        </p:pic>
        <p:pic>
          <p:nvPicPr>
            <p:cNvPr id="54" name="object 5">
              <a:extLst>
                <a:ext uri="{FF2B5EF4-FFF2-40B4-BE49-F238E27FC236}">
                  <a16:creationId xmlns:a16="http://schemas.microsoft.com/office/drawing/2014/main" id="{70A17CAF-A34F-D8E8-38B7-7F41E4127F36}"/>
                </a:ext>
              </a:extLst>
            </p:cNvPr>
            <p:cNvPicPr/>
            <p:nvPr/>
          </p:nvPicPr>
          <p:blipFill>
            <a:blip r:embed="rId3" cstate="print"/>
            <a:stretch>
              <a:fillRect/>
            </a:stretch>
          </p:blipFill>
          <p:spPr>
            <a:xfrm>
              <a:off x="3226307" y="4636007"/>
              <a:ext cx="621792" cy="621792"/>
            </a:xfrm>
            <a:prstGeom prst="rect">
              <a:avLst/>
            </a:prstGeom>
          </p:spPr>
        </p:pic>
        <p:sp>
          <p:nvSpPr>
            <p:cNvPr id="55" name="object 6">
              <a:extLst>
                <a:ext uri="{FF2B5EF4-FFF2-40B4-BE49-F238E27FC236}">
                  <a16:creationId xmlns:a16="http://schemas.microsoft.com/office/drawing/2014/main" id="{DFCD667E-5D35-59D2-5829-332086DC72C3}"/>
                </a:ext>
              </a:extLst>
            </p:cNvPr>
            <p:cNvSpPr/>
            <p:nvPr/>
          </p:nvSpPr>
          <p:spPr>
            <a:xfrm>
              <a:off x="2039873" y="1690877"/>
              <a:ext cx="9371330" cy="4148454"/>
            </a:xfrm>
            <a:custGeom>
              <a:avLst/>
              <a:gdLst/>
              <a:ahLst/>
              <a:cxnLst/>
              <a:rect l="l" t="t" r="r" b="b"/>
              <a:pathLst>
                <a:path w="9371330" h="4148454">
                  <a:moveTo>
                    <a:pt x="0" y="4148328"/>
                  </a:moveTo>
                  <a:lnTo>
                    <a:pt x="9371076" y="4148328"/>
                  </a:lnTo>
                  <a:lnTo>
                    <a:pt x="9371076" y="0"/>
                  </a:lnTo>
                  <a:lnTo>
                    <a:pt x="0" y="0"/>
                  </a:lnTo>
                  <a:lnTo>
                    <a:pt x="0" y="4148328"/>
                  </a:lnTo>
                  <a:close/>
                </a:path>
              </a:pathLst>
            </a:custGeom>
            <a:ln w="19050">
              <a:solidFill>
                <a:srgbClr val="F9F9F9"/>
              </a:solidFill>
            </a:ln>
          </p:spPr>
          <p:txBody>
            <a:bodyPr wrap="square" lIns="0" tIns="0" rIns="0" bIns="0" rtlCol="0"/>
            <a:lstStyle/>
            <a:p>
              <a:endParaRPr/>
            </a:p>
          </p:txBody>
        </p:sp>
      </p:grpSp>
      <p:sp>
        <p:nvSpPr>
          <p:cNvPr id="56" name="object 7">
            <a:extLst>
              <a:ext uri="{FF2B5EF4-FFF2-40B4-BE49-F238E27FC236}">
                <a16:creationId xmlns:a16="http://schemas.microsoft.com/office/drawing/2014/main" id="{992FB1D1-2160-7381-F3F3-B244ED856C9C}"/>
              </a:ext>
            </a:extLst>
          </p:cNvPr>
          <p:cNvSpPr txBox="1"/>
          <p:nvPr/>
        </p:nvSpPr>
        <p:spPr>
          <a:xfrm>
            <a:off x="3498934" y="2303217"/>
            <a:ext cx="730250" cy="193675"/>
          </a:xfrm>
          <a:prstGeom prst="rect">
            <a:avLst/>
          </a:prstGeom>
        </p:spPr>
        <p:txBody>
          <a:bodyPr vert="horz" wrap="square" lIns="0" tIns="13335" rIns="0" bIns="0" rtlCol="0">
            <a:spAutoFit/>
          </a:bodyPr>
          <a:lstStyle/>
          <a:p>
            <a:pPr marL="12700">
              <a:lnSpc>
                <a:spcPct val="100000"/>
              </a:lnSpc>
              <a:spcBef>
                <a:spcPts val="105"/>
              </a:spcBef>
            </a:pPr>
            <a:r>
              <a:rPr sz="1100" spc="75" dirty="0">
                <a:solidFill>
                  <a:srgbClr val="F9F9F9"/>
                </a:solidFill>
                <a:latin typeface="Trebuchet MS"/>
                <a:cs typeface="Trebuchet MS"/>
              </a:rPr>
              <a:t>AWS</a:t>
            </a:r>
            <a:r>
              <a:rPr sz="1100" spc="-50" dirty="0">
                <a:solidFill>
                  <a:srgbClr val="F9F9F9"/>
                </a:solidFill>
                <a:latin typeface="Trebuchet MS"/>
                <a:cs typeface="Trebuchet MS"/>
              </a:rPr>
              <a:t> </a:t>
            </a:r>
            <a:r>
              <a:rPr sz="1100" spc="-10" dirty="0">
                <a:solidFill>
                  <a:srgbClr val="F9F9F9"/>
                </a:solidFill>
                <a:latin typeface="Trebuchet MS"/>
                <a:cs typeface="Trebuchet MS"/>
              </a:rPr>
              <a:t>Cloud</a:t>
            </a:r>
            <a:endParaRPr sz="1100">
              <a:latin typeface="Trebuchet MS"/>
              <a:cs typeface="Trebuchet MS"/>
            </a:endParaRPr>
          </a:p>
        </p:txBody>
      </p:sp>
      <p:grpSp>
        <p:nvGrpSpPr>
          <p:cNvPr id="57" name="object 8">
            <a:extLst>
              <a:ext uri="{FF2B5EF4-FFF2-40B4-BE49-F238E27FC236}">
                <a16:creationId xmlns:a16="http://schemas.microsoft.com/office/drawing/2014/main" id="{D491AC8F-A86F-6FD0-108D-811084423A46}"/>
              </a:ext>
            </a:extLst>
          </p:cNvPr>
          <p:cNvGrpSpPr/>
          <p:nvPr/>
        </p:nvGrpSpPr>
        <p:grpSpPr>
          <a:xfrm>
            <a:off x="2608409" y="2240288"/>
            <a:ext cx="9661525" cy="3652520"/>
            <a:chOff x="1593341" y="1695004"/>
            <a:chExt cx="9661525" cy="3652520"/>
          </a:xfrm>
        </p:grpSpPr>
        <p:pic>
          <p:nvPicPr>
            <p:cNvPr id="58" name="object 9">
              <a:extLst>
                <a:ext uri="{FF2B5EF4-FFF2-40B4-BE49-F238E27FC236}">
                  <a16:creationId xmlns:a16="http://schemas.microsoft.com/office/drawing/2014/main" id="{41E4DBAB-88EA-EC35-071F-4972171F6318}"/>
                </a:ext>
              </a:extLst>
            </p:cNvPr>
            <p:cNvPicPr/>
            <p:nvPr/>
          </p:nvPicPr>
          <p:blipFill>
            <a:blip r:embed="rId4" cstate="print"/>
            <a:stretch>
              <a:fillRect/>
            </a:stretch>
          </p:blipFill>
          <p:spPr>
            <a:xfrm>
              <a:off x="2044004" y="1695004"/>
              <a:ext cx="241770" cy="241447"/>
            </a:xfrm>
            <a:prstGeom prst="rect">
              <a:avLst/>
            </a:prstGeom>
          </p:spPr>
        </p:pic>
        <p:sp>
          <p:nvSpPr>
            <p:cNvPr id="59" name="object 10">
              <a:extLst>
                <a:ext uri="{FF2B5EF4-FFF2-40B4-BE49-F238E27FC236}">
                  <a16:creationId xmlns:a16="http://schemas.microsoft.com/office/drawing/2014/main" id="{79196F5A-E6E4-4888-2986-0660A13ACD12}"/>
                </a:ext>
              </a:extLst>
            </p:cNvPr>
            <p:cNvSpPr/>
            <p:nvPr/>
          </p:nvSpPr>
          <p:spPr>
            <a:xfrm>
              <a:off x="3848862" y="4884927"/>
              <a:ext cx="955040" cy="110489"/>
            </a:xfrm>
            <a:custGeom>
              <a:avLst/>
              <a:gdLst/>
              <a:ahLst/>
              <a:cxnLst/>
              <a:rect l="l" t="t" r="r" b="b"/>
              <a:pathLst>
                <a:path w="955039" h="110489">
                  <a:moveTo>
                    <a:pt x="62991" y="0"/>
                  </a:moveTo>
                  <a:lnTo>
                    <a:pt x="59054" y="3556"/>
                  </a:lnTo>
                  <a:lnTo>
                    <a:pt x="0" y="55118"/>
                  </a:lnTo>
                  <a:lnTo>
                    <a:pt x="59054" y="106680"/>
                  </a:lnTo>
                  <a:lnTo>
                    <a:pt x="62991" y="110236"/>
                  </a:lnTo>
                  <a:lnTo>
                    <a:pt x="68961" y="109855"/>
                  </a:lnTo>
                  <a:lnTo>
                    <a:pt x="72389" y="105791"/>
                  </a:lnTo>
                  <a:lnTo>
                    <a:pt x="75946" y="101854"/>
                  </a:lnTo>
                  <a:lnTo>
                    <a:pt x="75564" y="95885"/>
                  </a:lnTo>
                  <a:lnTo>
                    <a:pt x="71500" y="92456"/>
                  </a:lnTo>
                  <a:lnTo>
                    <a:pt x="39714" y="64643"/>
                  </a:lnTo>
                  <a:lnTo>
                    <a:pt x="14477" y="64643"/>
                  </a:lnTo>
                  <a:lnTo>
                    <a:pt x="14477" y="45593"/>
                  </a:lnTo>
                  <a:lnTo>
                    <a:pt x="39714" y="45593"/>
                  </a:lnTo>
                  <a:lnTo>
                    <a:pt x="71500" y="17780"/>
                  </a:lnTo>
                  <a:lnTo>
                    <a:pt x="75564" y="14351"/>
                  </a:lnTo>
                  <a:lnTo>
                    <a:pt x="75946" y="8382"/>
                  </a:lnTo>
                  <a:lnTo>
                    <a:pt x="72389" y="4445"/>
                  </a:lnTo>
                  <a:lnTo>
                    <a:pt x="68961" y="381"/>
                  </a:lnTo>
                  <a:lnTo>
                    <a:pt x="62991" y="0"/>
                  </a:lnTo>
                  <a:close/>
                </a:path>
                <a:path w="955039" h="110489">
                  <a:moveTo>
                    <a:pt x="925827" y="55118"/>
                  </a:moveTo>
                  <a:lnTo>
                    <a:pt x="879221" y="95885"/>
                  </a:lnTo>
                  <a:lnTo>
                    <a:pt x="878839" y="101854"/>
                  </a:lnTo>
                  <a:lnTo>
                    <a:pt x="882268" y="105791"/>
                  </a:lnTo>
                  <a:lnTo>
                    <a:pt x="885698" y="109855"/>
                  </a:lnTo>
                  <a:lnTo>
                    <a:pt x="891666" y="110236"/>
                  </a:lnTo>
                  <a:lnTo>
                    <a:pt x="943773" y="64643"/>
                  </a:lnTo>
                  <a:lnTo>
                    <a:pt x="940180" y="64643"/>
                  </a:lnTo>
                  <a:lnTo>
                    <a:pt x="940180" y="62230"/>
                  </a:lnTo>
                  <a:lnTo>
                    <a:pt x="933958" y="62230"/>
                  </a:lnTo>
                  <a:lnTo>
                    <a:pt x="925827" y="55118"/>
                  </a:lnTo>
                  <a:close/>
                </a:path>
                <a:path w="955039" h="110489">
                  <a:moveTo>
                    <a:pt x="39714" y="45593"/>
                  </a:moveTo>
                  <a:lnTo>
                    <a:pt x="14477" y="45593"/>
                  </a:lnTo>
                  <a:lnTo>
                    <a:pt x="14477" y="64643"/>
                  </a:lnTo>
                  <a:lnTo>
                    <a:pt x="39714" y="64643"/>
                  </a:lnTo>
                  <a:lnTo>
                    <a:pt x="36957" y="62230"/>
                  </a:lnTo>
                  <a:lnTo>
                    <a:pt x="20700" y="62230"/>
                  </a:lnTo>
                  <a:lnTo>
                    <a:pt x="20700" y="48006"/>
                  </a:lnTo>
                  <a:lnTo>
                    <a:pt x="36957" y="48006"/>
                  </a:lnTo>
                  <a:lnTo>
                    <a:pt x="39714" y="45593"/>
                  </a:lnTo>
                  <a:close/>
                </a:path>
                <a:path w="955039" h="110489">
                  <a:moveTo>
                    <a:pt x="914937" y="45593"/>
                  </a:moveTo>
                  <a:lnTo>
                    <a:pt x="39714" y="45593"/>
                  </a:lnTo>
                  <a:lnTo>
                    <a:pt x="28828" y="55118"/>
                  </a:lnTo>
                  <a:lnTo>
                    <a:pt x="39714" y="64643"/>
                  </a:lnTo>
                  <a:lnTo>
                    <a:pt x="914937" y="64643"/>
                  </a:lnTo>
                  <a:lnTo>
                    <a:pt x="925827" y="55118"/>
                  </a:lnTo>
                  <a:lnTo>
                    <a:pt x="914937" y="45593"/>
                  </a:lnTo>
                  <a:close/>
                </a:path>
                <a:path w="955039" h="110489">
                  <a:moveTo>
                    <a:pt x="943773" y="45593"/>
                  </a:moveTo>
                  <a:lnTo>
                    <a:pt x="940180" y="45593"/>
                  </a:lnTo>
                  <a:lnTo>
                    <a:pt x="940180" y="64643"/>
                  </a:lnTo>
                  <a:lnTo>
                    <a:pt x="943773" y="64643"/>
                  </a:lnTo>
                  <a:lnTo>
                    <a:pt x="954659" y="55118"/>
                  </a:lnTo>
                  <a:lnTo>
                    <a:pt x="943773" y="45593"/>
                  </a:lnTo>
                  <a:close/>
                </a:path>
                <a:path w="955039" h="110489">
                  <a:moveTo>
                    <a:pt x="20700" y="48006"/>
                  </a:moveTo>
                  <a:lnTo>
                    <a:pt x="20700" y="62230"/>
                  </a:lnTo>
                  <a:lnTo>
                    <a:pt x="28828" y="55118"/>
                  </a:lnTo>
                  <a:lnTo>
                    <a:pt x="20700" y="48006"/>
                  </a:lnTo>
                  <a:close/>
                </a:path>
                <a:path w="955039" h="110489">
                  <a:moveTo>
                    <a:pt x="28828" y="55118"/>
                  </a:moveTo>
                  <a:lnTo>
                    <a:pt x="20700" y="62230"/>
                  </a:lnTo>
                  <a:lnTo>
                    <a:pt x="36957" y="62230"/>
                  </a:lnTo>
                  <a:lnTo>
                    <a:pt x="28828" y="55118"/>
                  </a:lnTo>
                  <a:close/>
                </a:path>
                <a:path w="955039" h="110489">
                  <a:moveTo>
                    <a:pt x="933958" y="48006"/>
                  </a:moveTo>
                  <a:lnTo>
                    <a:pt x="925827" y="55118"/>
                  </a:lnTo>
                  <a:lnTo>
                    <a:pt x="933958" y="62230"/>
                  </a:lnTo>
                  <a:lnTo>
                    <a:pt x="933958" y="48006"/>
                  </a:lnTo>
                  <a:close/>
                </a:path>
                <a:path w="955039" h="110489">
                  <a:moveTo>
                    <a:pt x="940180" y="48006"/>
                  </a:moveTo>
                  <a:lnTo>
                    <a:pt x="933958" y="48006"/>
                  </a:lnTo>
                  <a:lnTo>
                    <a:pt x="933958" y="62230"/>
                  </a:lnTo>
                  <a:lnTo>
                    <a:pt x="940180" y="62230"/>
                  </a:lnTo>
                  <a:lnTo>
                    <a:pt x="940180" y="48006"/>
                  </a:lnTo>
                  <a:close/>
                </a:path>
                <a:path w="955039" h="110489">
                  <a:moveTo>
                    <a:pt x="36957" y="48006"/>
                  </a:moveTo>
                  <a:lnTo>
                    <a:pt x="20700" y="48006"/>
                  </a:lnTo>
                  <a:lnTo>
                    <a:pt x="28828" y="55118"/>
                  </a:lnTo>
                  <a:lnTo>
                    <a:pt x="36957" y="48006"/>
                  </a:lnTo>
                  <a:close/>
                </a:path>
                <a:path w="955039" h="110489">
                  <a:moveTo>
                    <a:pt x="891666" y="0"/>
                  </a:moveTo>
                  <a:lnTo>
                    <a:pt x="885698" y="381"/>
                  </a:lnTo>
                  <a:lnTo>
                    <a:pt x="882268" y="4445"/>
                  </a:lnTo>
                  <a:lnTo>
                    <a:pt x="878839" y="8382"/>
                  </a:lnTo>
                  <a:lnTo>
                    <a:pt x="879221" y="14351"/>
                  </a:lnTo>
                  <a:lnTo>
                    <a:pt x="925827" y="55118"/>
                  </a:lnTo>
                  <a:lnTo>
                    <a:pt x="933958" y="48006"/>
                  </a:lnTo>
                  <a:lnTo>
                    <a:pt x="940180" y="48006"/>
                  </a:lnTo>
                  <a:lnTo>
                    <a:pt x="940180" y="45593"/>
                  </a:lnTo>
                  <a:lnTo>
                    <a:pt x="943773" y="45593"/>
                  </a:lnTo>
                  <a:lnTo>
                    <a:pt x="891666" y="0"/>
                  </a:lnTo>
                  <a:close/>
                </a:path>
              </a:pathLst>
            </a:custGeom>
            <a:solidFill>
              <a:srgbClr val="8FA7C4"/>
            </a:solidFill>
          </p:spPr>
          <p:txBody>
            <a:bodyPr wrap="square" lIns="0" tIns="0" rIns="0" bIns="0" rtlCol="0"/>
            <a:lstStyle/>
            <a:p>
              <a:endParaRPr/>
            </a:p>
          </p:txBody>
        </p:sp>
        <p:pic>
          <p:nvPicPr>
            <p:cNvPr id="60" name="object 11">
              <a:extLst>
                <a:ext uri="{FF2B5EF4-FFF2-40B4-BE49-F238E27FC236}">
                  <a16:creationId xmlns:a16="http://schemas.microsoft.com/office/drawing/2014/main" id="{4A4E3C8B-8C9F-545B-796D-2EE3257E9C14}"/>
                </a:ext>
              </a:extLst>
            </p:cNvPr>
            <p:cNvPicPr/>
            <p:nvPr/>
          </p:nvPicPr>
          <p:blipFill>
            <a:blip r:embed="rId5" cstate="print"/>
            <a:stretch>
              <a:fillRect/>
            </a:stretch>
          </p:blipFill>
          <p:spPr>
            <a:xfrm>
              <a:off x="4011168" y="2604516"/>
              <a:ext cx="621791" cy="621791"/>
            </a:xfrm>
            <a:prstGeom prst="rect">
              <a:avLst/>
            </a:prstGeom>
          </p:spPr>
        </p:pic>
        <p:sp>
          <p:nvSpPr>
            <p:cNvPr id="61" name="object 12">
              <a:extLst>
                <a:ext uri="{FF2B5EF4-FFF2-40B4-BE49-F238E27FC236}">
                  <a16:creationId xmlns:a16="http://schemas.microsoft.com/office/drawing/2014/main" id="{0E31D4A4-5AF9-7E5C-4B32-6F5E86A71735}"/>
                </a:ext>
              </a:extLst>
            </p:cNvPr>
            <p:cNvSpPr/>
            <p:nvPr/>
          </p:nvSpPr>
          <p:spPr>
            <a:xfrm>
              <a:off x="1593342" y="2861055"/>
              <a:ext cx="5086985" cy="1612900"/>
            </a:xfrm>
            <a:custGeom>
              <a:avLst/>
              <a:gdLst/>
              <a:ahLst/>
              <a:cxnLst/>
              <a:rect l="l" t="t" r="r" b="b"/>
              <a:pathLst>
                <a:path w="5086984" h="1612900">
                  <a:moveTo>
                    <a:pt x="2418715" y="55118"/>
                  </a:moveTo>
                  <a:lnTo>
                    <a:pt x="2407818" y="45593"/>
                  </a:lnTo>
                  <a:lnTo>
                    <a:pt x="2359787" y="3556"/>
                  </a:lnTo>
                  <a:lnTo>
                    <a:pt x="2355850" y="0"/>
                  </a:lnTo>
                  <a:lnTo>
                    <a:pt x="2349754" y="381"/>
                  </a:lnTo>
                  <a:lnTo>
                    <a:pt x="2346325" y="4445"/>
                  </a:lnTo>
                  <a:lnTo>
                    <a:pt x="2342896" y="8382"/>
                  </a:lnTo>
                  <a:lnTo>
                    <a:pt x="2343277" y="14351"/>
                  </a:lnTo>
                  <a:lnTo>
                    <a:pt x="2378976" y="45593"/>
                  </a:lnTo>
                  <a:lnTo>
                    <a:pt x="39712" y="45593"/>
                  </a:lnTo>
                  <a:lnTo>
                    <a:pt x="71501" y="17780"/>
                  </a:lnTo>
                  <a:lnTo>
                    <a:pt x="75565" y="14351"/>
                  </a:lnTo>
                  <a:lnTo>
                    <a:pt x="75946" y="8382"/>
                  </a:lnTo>
                  <a:lnTo>
                    <a:pt x="72390" y="4445"/>
                  </a:lnTo>
                  <a:lnTo>
                    <a:pt x="68948" y="381"/>
                  </a:lnTo>
                  <a:lnTo>
                    <a:pt x="62979" y="0"/>
                  </a:lnTo>
                  <a:lnTo>
                    <a:pt x="59055" y="3556"/>
                  </a:lnTo>
                  <a:lnTo>
                    <a:pt x="0" y="55118"/>
                  </a:lnTo>
                  <a:lnTo>
                    <a:pt x="59055" y="106680"/>
                  </a:lnTo>
                  <a:lnTo>
                    <a:pt x="62979" y="110236"/>
                  </a:lnTo>
                  <a:lnTo>
                    <a:pt x="68948" y="109855"/>
                  </a:lnTo>
                  <a:lnTo>
                    <a:pt x="72390" y="105791"/>
                  </a:lnTo>
                  <a:lnTo>
                    <a:pt x="75946" y="101854"/>
                  </a:lnTo>
                  <a:lnTo>
                    <a:pt x="75565" y="95885"/>
                  </a:lnTo>
                  <a:lnTo>
                    <a:pt x="71501" y="92456"/>
                  </a:lnTo>
                  <a:lnTo>
                    <a:pt x="39712" y="64643"/>
                  </a:lnTo>
                  <a:lnTo>
                    <a:pt x="2378976" y="64643"/>
                  </a:lnTo>
                  <a:lnTo>
                    <a:pt x="2343277" y="95885"/>
                  </a:lnTo>
                  <a:lnTo>
                    <a:pt x="2342896" y="101854"/>
                  </a:lnTo>
                  <a:lnTo>
                    <a:pt x="2346325" y="105791"/>
                  </a:lnTo>
                  <a:lnTo>
                    <a:pt x="2349754" y="109855"/>
                  </a:lnTo>
                  <a:lnTo>
                    <a:pt x="2355850" y="110236"/>
                  </a:lnTo>
                  <a:lnTo>
                    <a:pt x="2359787" y="106680"/>
                  </a:lnTo>
                  <a:lnTo>
                    <a:pt x="2407818" y="64643"/>
                  </a:lnTo>
                  <a:lnTo>
                    <a:pt x="2418715" y="55118"/>
                  </a:lnTo>
                  <a:close/>
                </a:path>
                <a:path w="5086984" h="1612900">
                  <a:moveTo>
                    <a:pt x="5062728" y="1557782"/>
                  </a:moveTo>
                  <a:lnTo>
                    <a:pt x="5051818" y="1548257"/>
                  </a:lnTo>
                  <a:lnTo>
                    <a:pt x="5003673" y="1506220"/>
                  </a:lnTo>
                  <a:lnTo>
                    <a:pt x="4999736" y="1502664"/>
                  </a:lnTo>
                  <a:lnTo>
                    <a:pt x="4993754" y="1503045"/>
                  </a:lnTo>
                  <a:lnTo>
                    <a:pt x="4990338" y="1507109"/>
                  </a:lnTo>
                  <a:lnTo>
                    <a:pt x="4986782" y="1511046"/>
                  </a:lnTo>
                  <a:lnTo>
                    <a:pt x="4987163" y="1517015"/>
                  </a:lnTo>
                  <a:lnTo>
                    <a:pt x="4991227" y="1520444"/>
                  </a:lnTo>
                  <a:lnTo>
                    <a:pt x="5023002" y="1548257"/>
                  </a:lnTo>
                  <a:lnTo>
                    <a:pt x="4109085" y="1548257"/>
                  </a:lnTo>
                  <a:lnTo>
                    <a:pt x="4109085" y="68834"/>
                  </a:lnTo>
                  <a:lnTo>
                    <a:pt x="4090035" y="68834"/>
                  </a:lnTo>
                  <a:lnTo>
                    <a:pt x="4090035" y="1567307"/>
                  </a:lnTo>
                  <a:lnTo>
                    <a:pt x="5023002" y="1567307"/>
                  </a:lnTo>
                  <a:lnTo>
                    <a:pt x="4991227" y="1595120"/>
                  </a:lnTo>
                  <a:lnTo>
                    <a:pt x="4987163" y="1598549"/>
                  </a:lnTo>
                  <a:lnTo>
                    <a:pt x="4986782" y="1604518"/>
                  </a:lnTo>
                  <a:lnTo>
                    <a:pt x="4990338" y="1608455"/>
                  </a:lnTo>
                  <a:lnTo>
                    <a:pt x="4993754" y="1612519"/>
                  </a:lnTo>
                  <a:lnTo>
                    <a:pt x="4999736" y="1612900"/>
                  </a:lnTo>
                  <a:lnTo>
                    <a:pt x="5003673" y="1609344"/>
                  </a:lnTo>
                  <a:lnTo>
                    <a:pt x="5051818" y="1567307"/>
                  </a:lnTo>
                  <a:lnTo>
                    <a:pt x="5062728" y="1557782"/>
                  </a:lnTo>
                  <a:close/>
                </a:path>
                <a:path w="5086984" h="1612900">
                  <a:moveTo>
                    <a:pt x="5086985" y="55118"/>
                  </a:moveTo>
                  <a:lnTo>
                    <a:pt x="5076088" y="45593"/>
                  </a:lnTo>
                  <a:lnTo>
                    <a:pt x="5028057" y="3556"/>
                  </a:lnTo>
                  <a:lnTo>
                    <a:pt x="5024107" y="0"/>
                  </a:lnTo>
                  <a:lnTo>
                    <a:pt x="5018024" y="381"/>
                  </a:lnTo>
                  <a:lnTo>
                    <a:pt x="5014582" y="4445"/>
                  </a:lnTo>
                  <a:lnTo>
                    <a:pt x="5011153" y="8382"/>
                  </a:lnTo>
                  <a:lnTo>
                    <a:pt x="5011547" y="14351"/>
                  </a:lnTo>
                  <a:lnTo>
                    <a:pt x="5047246" y="45593"/>
                  </a:lnTo>
                  <a:lnTo>
                    <a:pt x="3080093" y="45593"/>
                  </a:lnTo>
                  <a:lnTo>
                    <a:pt x="3111881" y="17780"/>
                  </a:lnTo>
                  <a:lnTo>
                    <a:pt x="3115945" y="14351"/>
                  </a:lnTo>
                  <a:lnTo>
                    <a:pt x="3116326" y="8382"/>
                  </a:lnTo>
                  <a:lnTo>
                    <a:pt x="3112770" y="4445"/>
                  </a:lnTo>
                  <a:lnTo>
                    <a:pt x="3109341" y="381"/>
                  </a:lnTo>
                  <a:lnTo>
                    <a:pt x="3103372" y="0"/>
                  </a:lnTo>
                  <a:lnTo>
                    <a:pt x="3099435" y="3556"/>
                  </a:lnTo>
                  <a:lnTo>
                    <a:pt x="3040380" y="55118"/>
                  </a:lnTo>
                  <a:lnTo>
                    <a:pt x="3099435" y="106680"/>
                  </a:lnTo>
                  <a:lnTo>
                    <a:pt x="3103372" y="110236"/>
                  </a:lnTo>
                  <a:lnTo>
                    <a:pt x="3109341" y="109855"/>
                  </a:lnTo>
                  <a:lnTo>
                    <a:pt x="3112770" y="105791"/>
                  </a:lnTo>
                  <a:lnTo>
                    <a:pt x="3116326" y="101854"/>
                  </a:lnTo>
                  <a:lnTo>
                    <a:pt x="3115945" y="95885"/>
                  </a:lnTo>
                  <a:lnTo>
                    <a:pt x="3111881" y="92456"/>
                  </a:lnTo>
                  <a:lnTo>
                    <a:pt x="3080093" y="64643"/>
                  </a:lnTo>
                  <a:lnTo>
                    <a:pt x="5047246" y="64643"/>
                  </a:lnTo>
                  <a:lnTo>
                    <a:pt x="5011547" y="95885"/>
                  </a:lnTo>
                  <a:lnTo>
                    <a:pt x="5011153" y="101854"/>
                  </a:lnTo>
                  <a:lnTo>
                    <a:pt x="5014582" y="105791"/>
                  </a:lnTo>
                  <a:lnTo>
                    <a:pt x="5018024" y="109855"/>
                  </a:lnTo>
                  <a:lnTo>
                    <a:pt x="5024107" y="110236"/>
                  </a:lnTo>
                  <a:lnTo>
                    <a:pt x="5028057" y="106680"/>
                  </a:lnTo>
                  <a:lnTo>
                    <a:pt x="5076088" y="64643"/>
                  </a:lnTo>
                  <a:lnTo>
                    <a:pt x="5086985" y="55118"/>
                  </a:lnTo>
                  <a:close/>
                </a:path>
              </a:pathLst>
            </a:custGeom>
            <a:solidFill>
              <a:srgbClr val="8FA7C4"/>
            </a:solidFill>
          </p:spPr>
          <p:txBody>
            <a:bodyPr wrap="square" lIns="0" tIns="0" rIns="0" bIns="0" rtlCol="0"/>
            <a:lstStyle/>
            <a:p>
              <a:endParaRPr/>
            </a:p>
          </p:txBody>
        </p:sp>
        <p:sp>
          <p:nvSpPr>
            <p:cNvPr id="62" name="object 13">
              <a:extLst>
                <a:ext uri="{FF2B5EF4-FFF2-40B4-BE49-F238E27FC236}">
                  <a16:creationId xmlns:a16="http://schemas.microsoft.com/office/drawing/2014/main" id="{FD1B0C52-AC6B-56AE-EC9B-A9A870EE63BC}"/>
                </a:ext>
              </a:extLst>
            </p:cNvPr>
            <p:cNvSpPr/>
            <p:nvPr/>
          </p:nvSpPr>
          <p:spPr>
            <a:xfrm>
              <a:off x="6680453" y="3745229"/>
              <a:ext cx="2463165" cy="1565275"/>
            </a:xfrm>
            <a:custGeom>
              <a:avLst/>
              <a:gdLst/>
              <a:ahLst/>
              <a:cxnLst/>
              <a:rect l="l" t="t" r="r" b="b"/>
              <a:pathLst>
                <a:path w="2463165" h="1565275">
                  <a:moveTo>
                    <a:pt x="0" y="109093"/>
                  </a:moveTo>
                  <a:lnTo>
                    <a:pt x="8580" y="66651"/>
                  </a:lnTo>
                  <a:lnTo>
                    <a:pt x="31972" y="31972"/>
                  </a:lnTo>
                  <a:lnTo>
                    <a:pt x="66651" y="8580"/>
                  </a:lnTo>
                  <a:lnTo>
                    <a:pt x="109093" y="0"/>
                  </a:lnTo>
                  <a:lnTo>
                    <a:pt x="2353691" y="0"/>
                  </a:lnTo>
                  <a:lnTo>
                    <a:pt x="2396132" y="8580"/>
                  </a:lnTo>
                  <a:lnTo>
                    <a:pt x="2430811" y="31972"/>
                  </a:lnTo>
                  <a:lnTo>
                    <a:pt x="2454203" y="66651"/>
                  </a:lnTo>
                  <a:lnTo>
                    <a:pt x="2462784" y="109093"/>
                  </a:lnTo>
                  <a:lnTo>
                    <a:pt x="2462784" y="1456055"/>
                  </a:lnTo>
                  <a:lnTo>
                    <a:pt x="2454203" y="1498496"/>
                  </a:lnTo>
                  <a:lnTo>
                    <a:pt x="2430811" y="1533175"/>
                  </a:lnTo>
                  <a:lnTo>
                    <a:pt x="2396132" y="1556567"/>
                  </a:lnTo>
                  <a:lnTo>
                    <a:pt x="2353691" y="1565148"/>
                  </a:lnTo>
                  <a:lnTo>
                    <a:pt x="109093" y="1565148"/>
                  </a:lnTo>
                  <a:lnTo>
                    <a:pt x="66651" y="1556567"/>
                  </a:lnTo>
                  <a:lnTo>
                    <a:pt x="31972" y="1533175"/>
                  </a:lnTo>
                  <a:lnTo>
                    <a:pt x="8580" y="1498496"/>
                  </a:lnTo>
                  <a:lnTo>
                    <a:pt x="0" y="1456055"/>
                  </a:lnTo>
                  <a:lnTo>
                    <a:pt x="0" y="109093"/>
                  </a:lnTo>
                  <a:close/>
                </a:path>
              </a:pathLst>
            </a:custGeom>
            <a:ln w="19050">
              <a:solidFill>
                <a:srgbClr val="FFFFFF"/>
              </a:solidFill>
              <a:prstDash val="sysDash"/>
            </a:ln>
          </p:spPr>
          <p:txBody>
            <a:bodyPr wrap="square" lIns="0" tIns="0" rIns="0" bIns="0" rtlCol="0"/>
            <a:lstStyle/>
            <a:p>
              <a:endParaRPr/>
            </a:p>
          </p:txBody>
        </p:sp>
        <p:pic>
          <p:nvPicPr>
            <p:cNvPr id="63" name="object 14">
              <a:extLst>
                <a:ext uri="{FF2B5EF4-FFF2-40B4-BE49-F238E27FC236}">
                  <a16:creationId xmlns:a16="http://schemas.microsoft.com/office/drawing/2014/main" id="{215CF833-450A-8059-CCA9-64E3F00E8E79}"/>
                </a:ext>
              </a:extLst>
            </p:cNvPr>
            <p:cNvPicPr/>
            <p:nvPr/>
          </p:nvPicPr>
          <p:blipFill>
            <a:blip r:embed="rId6" cstate="print"/>
            <a:stretch>
              <a:fillRect/>
            </a:stretch>
          </p:blipFill>
          <p:spPr>
            <a:xfrm>
              <a:off x="7091171" y="3808476"/>
              <a:ext cx="361188" cy="361188"/>
            </a:xfrm>
            <a:prstGeom prst="rect">
              <a:avLst/>
            </a:prstGeom>
          </p:spPr>
        </p:pic>
        <p:pic>
          <p:nvPicPr>
            <p:cNvPr id="64" name="object 15">
              <a:extLst>
                <a:ext uri="{FF2B5EF4-FFF2-40B4-BE49-F238E27FC236}">
                  <a16:creationId xmlns:a16="http://schemas.microsoft.com/office/drawing/2014/main" id="{B71B75A4-7600-23EF-442B-EB6B3A7F23AD}"/>
                </a:ext>
              </a:extLst>
            </p:cNvPr>
            <p:cNvPicPr/>
            <p:nvPr/>
          </p:nvPicPr>
          <p:blipFill>
            <a:blip r:embed="rId7" cstate="print"/>
            <a:stretch>
              <a:fillRect/>
            </a:stretch>
          </p:blipFill>
          <p:spPr>
            <a:xfrm>
              <a:off x="8304275" y="3790188"/>
              <a:ext cx="359664" cy="359663"/>
            </a:xfrm>
            <a:prstGeom prst="rect">
              <a:avLst/>
            </a:prstGeom>
          </p:spPr>
        </p:pic>
        <p:pic>
          <p:nvPicPr>
            <p:cNvPr id="65" name="object 16">
              <a:extLst>
                <a:ext uri="{FF2B5EF4-FFF2-40B4-BE49-F238E27FC236}">
                  <a16:creationId xmlns:a16="http://schemas.microsoft.com/office/drawing/2014/main" id="{9435E8E1-5655-D738-5A51-C3E357219210}"/>
                </a:ext>
              </a:extLst>
            </p:cNvPr>
            <p:cNvPicPr/>
            <p:nvPr/>
          </p:nvPicPr>
          <p:blipFill>
            <a:blip r:embed="rId8" cstate="print"/>
            <a:stretch>
              <a:fillRect/>
            </a:stretch>
          </p:blipFill>
          <p:spPr>
            <a:xfrm>
              <a:off x="7091171" y="4579620"/>
              <a:ext cx="361188" cy="359663"/>
            </a:xfrm>
            <a:prstGeom prst="rect">
              <a:avLst/>
            </a:prstGeom>
          </p:spPr>
        </p:pic>
        <p:pic>
          <p:nvPicPr>
            <p:cNvPr id="66" name="object 17">
              <a:extLst>
                <a:ext uri="{FF2B5EF4-FFF2-40B4-BE49-F238E27FC236}">
                  <a16:creationId xmlns:a16="http://schemas.microsoft.com/office/drawing/2014/main" id="{FC035C07-8C22-7CCA-3C4F-79DF1687C8AF}"/>
                </a:ext>
              </a:extLst>
            </p:cNvPr>
            <p:cNvPicPr/>
            <p:nvPr/>
          </p:nvPicPr>
          <p:blipFill>
            <a:blip r:embed="rId9" cstate="print"/>
            <a:stretch>
              <a:fillRect/>
            </a:stretch>
          </p:blipFill>
          <p:spPr>
            <a:xfrm>
              <a:off x="6849087" y="4253738"/>
              <a:ext cx="851811" cy="115062"/>
            </a:xfrm>
            <a:prstGeom prst="rect">
              <a:avLst/>
            </a:prstGeom>
          </p:spPr>
        </p:pic>
        <p:pic>
          <p:nvPicPr>
            <p:cNvPr id="67" name="object 18">
              <a:extLst>
                <a:ext uri="{FF2B5EF4-FFF2-40B4-BE49-F238E27FC236}">
                  <a16:creationId xmlns:a16="http://schemas.microsoft.com/office/drawing/2014/main" id="{DFFC8B81-D8FA-170A-6B33-9F2BCB079570}"/>
                </a:ext>
              </a:extLst>
            </p:cNvPr>
            <p:cNvPicPr/>
            <p:nvPr/>
          </p:nvPicPr>
          <p:blipFill>
            <a:blip r:embed="rId10" cstate="print"/>
            <a:stretch>
              <a:fillRect/>
            </a:stretch>
          </p:blipFill>
          <p:spPr>
            <a:xfrm>
              <a:off x="6853555" y="5000243"/>
              <a:ext cx="847344" cy="115062"/>
            </a:xfrm>
            <a:prstGeom prst="rect">
              <a:avLst/>
            </a:prstGeom>
          </p:spPr>
        </p:pic>
        <p:pic>
          <p:nvPicPr>
            <p:cNvPr id="68" name="object 19">
              <a:extLst>
                <a:ext uri="{FF2B5EF4-FFF2-40B4-BE49-F238E27FC236}">
                  <a16:creationId xmlns:a16="http://schemas.microsoft.com/office/drawing/2014/main" id="{96F7B1CD-9E88-B2E7-78F0-1F53C236110F}"/>
                </a:ext>
              </a:extLst>
            </p:cNvPr>
            <p:cNvPicPr/>
            <p:nvPr/>
          </p:nvPicPr>
          <p:blipFill>
            <a:blip r:embed="rId11" cstate="print"/>
            <a:stretch>
              <a:fillRect/>
            </a:stretch>
          </p:blipFill>
          <p:spPr>
            <a:xfrm>
              <a:off x="8035289" y="4258817"/>
              <a:ext cx="907414" cy="144144"/>
            </a:xfrm>
            <a:prstGeom prst="rect">
              <a:avLst/>
            </a:prstGeom>
          </p:spPr>
        </p:pic>
        <p:pic>
          <p:nvPicPr>
            <p:cNvPr id="69" name="object 20">
              <a:extLst>
                <a:ext uri="{FF2B5EF4-FFF2-40B4-BE49-F238E27FC236}">
                  <a16:creationId xmlns:a16="http://schemas.microsoft.com/office/drawing/2014/main" id="{F9359520-52AB-3C0D-E902-B9DE32396F47}"/>
                </a:ext>
              </a:extLst>
            </p:cNvPr>
            <p:cNvPicPr/>
            <p:nvPr/>
          </p:nvPicPr>
          <p:blipFill>
            <a:blip r:embed="rId7" cstate="print"/>
            <a:stretch>
              <a:fillRect/>
            </a:stretch>
          </p:blipFill>
          <p:spPr>
            <a:xfrm>
              <a:off x="8304275" y="4561332"/>
              <a:ext cx="359664" cy="359663"/>
            </a:xfrm>
            <a:prstGeom prst="rect">
              <a:avLst/>
            </a:prstGeom>
          </p:spPr>
        </p:pic>
        <p:pic>
          <p:nvPicPr>
            <p:cNvPr id="70" name="object 21">
              <a:extLst>
                <a:ext uri="{FF2B5EF4-FFF2-40B4-BE49-F238E27FC236}">
                  <a16:creationId xmlns:a16="http://schemas.microsoft.com/office/drawing/2014/main" id="{D6FD6326-795C-BBA1-4300-B28401E2DFCF}"/>
                </a:ext>
              </a:extLst>
            </p:cNvPr>
            <p:cNvPicPr/>
            <p:nvPr/>
          </p:nvPicPr>
          <p:blipFill>
            <a:blip r:embed="rId12" cstate="print"/>
            <a:stretch>
              <a:fillRect/>
            </a:stretch>
          </p:blipFill>
          <p:spPr>
            <a:xfrm>
              <a:off x="8165555" y="4981956"/>
              <a:ext cx="644561" cy="115062"/>
            </a:xfrm>
            <a:prstGeom prst="rect">
              <a:avLst/>
            </a:prstGeom>
          </p:spPr>
        </p:pic>
        <p:pic>
          <p:nvPicPr>
            <p:cNvPr id="71" name="object 22">
              <a:extLst>
                <a:ext uri="{FF2B5EF4-FFF2-40B4-BE49-F238E27FC236}">
                  <a16:creationId xmlns:a16="http://schemas.microsoft.com/office/drawing/2014/main" id="{21CC3566-DB71-205D-917D-4EB9D4D4CA53}"/>
                </a:ext>
              </a:extLst>
            </p:cNvPr>
            <p:cNvPicPr/>
            <p:nvPr/>
          </p:nvPicPr>
          <p:blipFill>
            <a:blip r:embed="rId13" cstate="print"/>
            <a:stretch>
              <a:fillRect/>
            </a:stretch>
          </p:blipFill>
          <p:spPr>
            <a:xfrm>
              <a:off x="6783070" y="3380358"/>
              <a:ext cx="1014116" cy="144144"/>
            </a:xfrm>
            <a:prstGeom prst="rect">
              <a:avLst/>
            </a:prstGeom>
          </p:spPr>
        </p:pic>
        <p:sp>
          <p:nvSpPr>
            <p:cNvPr id="72" name="object 23">
              <a:extLst>
                <a:ext uri="{FF2B5EF4-FFF2-40B4-BE49-F238E27FC236}">
                  <a16:creationId xmlns:a16="http://schemas.microsoft.com/office/drawing/2014/main" id="{9A54FFCD-DFB6-A686-170F-6EFDF8A71AD0}"/>
                </a:ext>
              </a:extLst>
            </p:cNvPr>
            <p:cNvSpPr/>
            <p:nvPr/>
          </p:nvSpPr>
          <p:spPr>
            <a:xfrm>
              <a:off x="6680453" y="2125218"/>
              <a:ext cx="2443480" cy="1565275"/>
            </a:xfrm>
            <a:custGeom>
              <a:avLst/>
              <a:gdLst/>
              <a:ahLst/>
              <a:cxnLst/>
              <a:rect l="l" t="t" r="r" b="b"/>
              <a:pathLst>
                <a:path w="2443479" h="1565275">
                  <a:moveTo>
                    <a:pt x="0" y="109093"/>
                  </a:moveTo>
                  <a:lnTo>
                    <a:pt x="8580" y="66651"/>
                  </a:lnTo>
                  <a:lnTo>
                    <a:pt x="31972" y="31972"/>
                  </a:lnTo>
                  <a:lnTo>
                    <a:pt x="66651" y="8580"/>
                  </a:lnTo>
                  <a:lnTo>
                    <a:pt x="109093" y="0"/>
                  </a:lnTo>
                  <a:lnTo>
                    <a:pt x="2333879" y="0"/>
                  </a:lnTo>
                  <a:lnTo>
                    <a:pt x="2376320" y="8580"/>
                  </a:lnTo>
                  <a:lnTo>
                    <a:pt x="2410999" y="31972"/>
                  </a:lnTo>
                  <a:lnTo>
                    <a:pt x="2434391" y="66651"/>
                  </a:lnTo>
                  <a:lnTo>
                    <a:pt x="2442972" y="109093"/>
                  </a:lnTo>
                  <a:lnTo>
                    <a:pt x="2442972" y="1456055"/>
                  </a:lnTo>
                  <a:lnTo>
                    <a:pt x="2434391" y="1498496"/>
                  </a:lnTo>
                  <a:lnTo>
                    <a:pt x="2410999" y="1533175"/>
                  </a:lnTo>
                  <a:lnTo>
                    <a:pt x="2376320" y="1556567"/>
                  </a:lnTo>
                  <a:lnTo>
                    <a:pt x="2333879" y="1565148"/>
                  </a:lnTo>
                  <a:lnTo>
                    <a:pt x="109093" y="1565148"/>
                  </a:lnTo>
                  <a:lnTo>
                    <a:pt x="66651" y="1556567"/>
                  </a:lnTo>
                  <a:lnTo>
                    <a:pt x="31972" y="1533175"/>
                  </a:lnTo>
                  <a:lnTo>
                    <a:pt x="8580" y="1498496"/>
                  </a:lnTo>
                  <a:lnTo>
                    <a:pt x="0" y="1456055"/>
                  </a:lnTo>
                  <a:lnTo>
                    <a:pt x="0" y="109093"/>
                  </a:lnTo>
                  <a:close/>
                </a:path>
              </a:pathLst>
            </a:custGeom>
            <a:ln w="19050">
              <a:solidFill>
                <a:srgbClr val="FFFFFF"/>
              </a:solidFill>
              <a:prstDash val="sysDash"/>
            </a:ln>
          </p:spPr>
          <p:txBody>
            <a:bodyPr wrap="square" lIns="0" tIns="0" rIns="0" bIns="0" rtlCol="0"/>
            <a:lstStyle/>
            <a:p>
              <a:endParaRPr/>
            </a:p>
          </p:txBody>
        </p:sp>
        <p:pic>
          <p:nvPicPr>
            <p:cNvPr id="73" name="object 24">
              <a:extLst>
                <a:ext uri="{FF2B5EF4-FFF2-40B4-BE49-F238E27FC236}">
                  <a16:creationId xmlns:a16="http://schemas.microsoft.com/office/drawing/2014/main" id="{AD777C82-F1A9-5C84-3111-AC2C08C0EDE8}"/>
                </a:ext>
              </a:extLst>
            </p:cNvPr>
            <p:cNvPicPr/>
            <p:nvPr/>
          </p:nvPicPr>
          <p:blipFill>
            <a:blip r:embed="rId14" cstate="print"/>
            <a:stretch>
              <a:fillRect/>
            </a:stretch>
          </p:blipFill>
          <p:spPr>
            <a:xfrm>
              <a:off x="7106412" y="2188463"/>
              <a:ext cx="359664" cy="361188"/>
            </a:xfrm>
            <a:prstGeom prst="rect">
              <a:avLst/>
            </a:prstGeom>
          </p:spPr>
        </p:pic>
        <p:pic>
          <p:nvPicPr>
            <p:cNvPr id="74" name="object 25">
              <a:extLst>
                <a:ext uri="{FF2B5EF4-FFF2-40B4-BE49-F238E27FC236}">
                  <a16:creationId xmlns:a16="http://schemas.microsoft.com/office/drawing/2014/main" id="{4DDC59E3-C5AB-B6B1-51D1-7F8325B697FB}"/>
                </a:ext>
              </a:extLst>
            </p:cNvPr>
            <p:cNvPicPr/>
            <p:nvPr/>
          </p:nvPicPr>
          <p:blipFill>
            <a:blip r:embed="rId7" cstate="print"/>
            <a:stretch>
              <a:fillRect/>
            </a:stretch>
          </p:blipFill>
          <p:spPr>
            <a:xfrm>
              <a:off x="8313420" y="2170176"/>
              <a:ext cx="359664" cy="359663"/>
            </a:xfrm>
            <a:prstGeom prst="rect">
              <a:avLst/>
            </a:prstGeom>
          </p:spPr>
        </p:pic>
        <p:pic>
          <p:nvPicPr>
            <p:cNvPr id="75" name="object 26">
              <a:extLst>
                <a:ext uri="{FF2B5EF4-FFF2-40B4-BE49-F238E27FC236}">
                  <a16:creationId xmlns:a16="http://schemas.microsoft.com/office/drawing/2014/main" id="{79FE2074-36BE-2237-AD36-F08E7315EA26}"/>
                </a:ext>
              </a:extLst>
            </p:cNvPr>
            <p:cNvPicPr/>
            <p:nvPr/>
          </p:nvPicPr>
          <p:blipFill>
            <a:blip r:embed="rId7" cstate="print"/>
            <a:stretch>
              <a:fillRect/>
            </a:stretch>
          </p:blipFill>
          <p:spPr>
            <a:xfrm>
              <a:off x="7106412" y="2959608"/>
              <a:ext cx="359664" cy="359663"/>
            </a:xfrm>
            <a:prstGeom prst="rect">
              <a:avLst/>
            </a:prstGeom>
          </p:spPr>
        </p:pic>
        <p:pic>
          <p:nvPicPr>
            <p:cNvPr id="76" name="object 27">
              <a:extLst>
                <a:ext uri="{FF2B5EF4-FFF2-40B4-BE49-F238E27FC236}">
                  <a16:creationId xmlns:a16="http://schemas.microsoft.com/office/drawing/2014/main" id="{867A5703-9331-872B-1A58-DDAABCA31187}"/>
                </a:ext>
              </a:extLst>
            </p:cNvPr>
            <p:cNvPicPr/>
            <p:nvPr/>
          </p:nvPicPr>
          <p:blipFill>
            <a:blip r:embed="rId15" cstate="print"/>
            <a:stretch>
              <a:fillRect/>
            </a:stretch>
          </p:blipFill>
          <p:spPr>
            <a:xfrm>
              <a:off x="6780128" y="2633725"/>
              <a:ext cx="1018687" cy="144272"/>
            </a:xfrm>
            <a:prstGeom prst="rect">
              <a:avLst/>
            </a:prstGeom>
          </p:spPr>
        </p:pic>
        <p:pic>
          <p:nvPicPr>
            <p:cNvPr id="77" name="object 28">
              <a:extLst>
                <a:ext uri="{FF2B5EF4-FFF2-40B4-BE49-F238E27FC236}">
                  <a16:creationId xmlns:a16="http://schemas.microsoft.com/office/drawing/2014/main" id="{5D3B6D49-BA16-10FE-3847-EB501C450F12}"/>
                </a:ext>
              </a:extLst>
            </p:cNvPr>
            <p:cNvPicPr/>
            <p:nvPr/>
          </p:nvPicPr>
          <p:blipFill>
            <a:blip r:embed="rId16" cstate="print"/>
            <a:stretch>
              <a:fillRect/>
            </a:stretch>
          </p:blipFill>
          <p:spPr>
            <a:xfrm>
              <a:off x="7959597" y="2638805"/>
              <a:ext cx="1074293" cy="144145"/>
            </a:xfrm>
            <a:prstGeom prst="rect">
              <a:avLst/>
            </a:prstGeom>
          </p:spPr>
        </p:pic>
        <p:pic>
          <p:nvPicPr>
            <p:cNvPr id="78" name="object 29">
              <a:extLst>
                <a:ext uri="{FF2B5EF4-FFF2-40B4-BE49-F238E27FC236}">
                  <a16:creationId xmlns:a16="http://schemas.microsoft.com/office/drawing/2014/main" id="{2A81ED7B-D91C-523C-8BBA-33F2439906C7}"/>
                </a:ext>
              </a:extLst>
            </p:cNvPr>
            <p:cNvPicPr/>
            <p:nvPr/>
          </p:nvPicPr>
          <p:blipFill>
            <a:blip r:embed="rId7" cstate="print"/>
            <a:stretch>
              <a:fillRect/>
            </a:stretch>
          </p:blipFill>
          <p:spPr>
            <a:xfrm>
              <a:off x="8313420" y="2941319"/>
              <a:ext cx="359664" cy="359663"/>
            </a:xfrm>
            <a:prstGeom prst="rect">
              <a:avLst/>
            </a:prstGeom>
          </p:spPr>
        </p:pic>
        <p:pic>
          <p:nvPicPr>
            <p:cNvPr id="79" name="object 30">
              <a:extLst>
                <a:ext uri="{FF2B5EF4-FFF2-40B4-BE49-F238E27FC236}">
                  <a16:creationId xmlns:a16="http://schemas.microsoft.com/office/drawing/2014/main" id="{D4CF000B-996C-CE85-6068-B5CB7A2D1CBF}"/>
                </a:ext>
              </a:extLst>
            </p:cNvPr>
            <p:cNvPicPr/>
            <p:nvPr/>
          </p:nvPicPr>
          <p:blipFill>
            <a:blip r:embed="rId17" cstate="print"/>
            <a:stretch>
              <a:fillRect/>
            </a:stretch>
          </p:blipFill>
          <p:spPr>
            <a:xfrm>
              <a:off x="8090371" y="3362070"/>
              <a:ext cx="811439" cy="144144"/>
            </a:xfrm>
            <a:prstGeom prst="rect">
              <a:avLst/>
            </a:prstGeom>
          </p:spPr>
        </p:pic>
        <p:sp>
          <p:nvSpPr>
            <p:cNvPr id="80" name="object 31">
              <a:extLst>
                <a:ext uri="{FF2B5EF4-FFF2-40B4-BE49-F238E27FC236}">
                  <a16:creationId xmlns:a16="http://schemas.microsoft.com/office/drawing/2014/main" id="{EFE01485-452D-D9F2-3113-98C13A394593}"/>
                </a:ext>
              </a:extLst>
            </p:cNvPr>
            <p:cNvSpPr/>
            <p:nvPr/>
          </p:nvSpPr>
          <p:spPr>
            <a:xfrm>
              <a:off x="10011918" y="2152650"/>
              <a:ext cx="1233170" cy="3185160"/>
            </a:xfrm>
            <a:custGeom>
              <a:avLst/>
              <a:gdLst/>
              <a:ahLst/>
              <a:cxnLst/>
              <a:rect l="l" t="t" r="r" b="b"/>
              <a:pathLst>
                <a:path w="1233170" h="3185160">
                  <a:moveTo>
                    <a:pt x="0" y="113537"/>
                  </a:moveTo>
                  <a:lnTo>
                    <a:pt x="8917" y="69330"/>
                  </a:lnTo>
                  <a:lnTo>
                    <a:pt x="33242" y="33242"/>
                  </a:lnTo>
                  <a:lnTo>
                    <a:pt x="69330" y="8917"/>
                  </a:lnTo>
                  <a:lnTo>
                    <a:pt x="113537" y="0"/>
                  </a:lnTo>
                  <a:lnTo>
                    <a:pt x="1119377" y="0"/>
                  </a:lnTo>
                  <a:lnTo>
                    <a:pt x="1163585" y="8917"/>
                  </a:lnTo>
                  <a:lnTo>
                    <a:pt x="1199673" y="33242"/>
                  </a:lnTo>
                  <a:lnTo>
                    <a:pt x="1223998" y="69330"/>
                  </a:lnTo>
                  <a:lnTo>
                    <a:pt x="1232915" y="113537"/>
                  </a:lnTo>
                  <a:lnTo>
                    <a:pt x="1232915" y="3071622"/>
                  </a:lnTo>
                  <a:lnTo>
                    <a:pt x="1223998" y="3115829"/>
                  </a:lnTo>
                  <a:lnTo>
                    <a:pt x="1199673" y="3151917"/>
                  </a:lnTo>
                  <a:lnTo>
                    <a:pt x="1163585" y="3176242"/>
                  </a:lnTo>
                  <a:lnTo>
                    <a:pt x="1119377" y="3185160"/>
                  </a:lnTo>
                  <a:lnTo>
                    <a:pt x="113537" y="3185160"/>
                  </a:lnTo>
                  <a:lnTo>
                    <a:pt x="69330" y="3176242"/>
                  </a:lnTo>
                  <a:lnTo>
                    <a:pt x="33242" y="3151917"/>
                  </a:lnTo>
                  <a:lnTo>
                    <a:pt x="8917" y="3115829"/>
                  </a:lnTo>
                  <a:lnTo>
                    <a:pt x="0" y="3071622"/>
                  </a:lnTo>
                  <a:lnTo>
                    <a:pt x="0" y="113537"/>
                  </a:lnTo>
                  <a:close/>
                </a:path>
              </a:pathLst>
            </a:custGeom>
            <a:ln w="19050">
              <a:solidFill>
                <a:srgbClr val="FFFFFF"/>
              </a:solidFill>
            </a:ln>
          </p:spPr>
          <p:txBody>
            <a:bodyPr wrap="square" lIns="0" tIns="0" rIns="0" bIns="0" rtlCol="0"/>
            <a:lstStyle/>
            <a:p>
              <a:endParaRPr/>
            </a:p>
          </p:txBody>
        </p:sp>
      </p:grpSp>
      <p:sp>
        <p:nvSpPr>
          <p:cNvPr id="81" name="object 32">
            <a:extLst>
              <a:ext uri="{FF2B5EF4-FFF2-40B4-BE49-F238E27FC236}">
                <a16:creationId xmlns:a16="http://schemas.microsoft.com/office/drawing/2014/main" id="{BAA58006-F75B-AE4A-2AE3-4D62F0FE193C}"/>
              </a:ext>
            </a:extLst>
          </p:cNvPr>
          <p:cNvSpPr txBox="1"/>
          <p:nvPr/>
        </p:nvSpPr>
        <p:spPr>
          <a:xfrm>
            <a:off x="3832435" y="5869886"/>
            <a:ext cx="1635760" cy="239395"/>
          </a:xfrm>
          <a:prstGeom prst="rect">
            <a:avLst/>
          </a:prstGeom>
        </p:spPr>
        <p:txBody>
          <a:bodyPr vert="horz" wrap="square" lIns="0" tIns="12700" rIns="0" bIns="0" rtlCol="0">
            <a:spAutoFit/>
          </a:bodyPr>
          <a:lstStyle/>
          <a:p>
            <a:pPr marL="12700">
              <a:lnSpc>
                <a:spcPct val="100000"/>
              </a:lnSpc>
              <a:spcBef>
                <a:spcPts val="100"/>
              </a:spcBef>
            </a:pPr>
            <a:r>
              <a:rPr sz="1400" dirty="0">
                <a:solidFill>
                  <a:srgbClr val="FFFFFF"/>
                </a:solidFill>
                <a:latin typeface="Trebuchet MS"/>
                <a:cs typeface="Trebuchet MS"/>
              </a:rPr>
              <a:t>Amazon</a:t>
            </a:r>
            <a:r>
              <a:rPr sz="1400" spc="190" dirty="0">
                <a:solidFill>
                  <a:srgbClr val="FFFFFF"/>
                </a:solidFill>
                <a:latin typeface="Trebuchet MS"/>
                <a:cs typeface="Trebuchet MS"/>
              </a:rPr>
              <a:t> </a:t>
            </a:r>
            <a:r>
              <a:rPr sz="1400" spc="-10" dirty="0">
                <a:solidFill>
                  <a:srgbClr val="FFFFFF"/>
                </a:solidFill>
                <a:latin typeface="Trebuchet MS"/>
                <a:cs typeface="Trebuchet MS"/>
              </a:rPr>
              <a:t>CloudFront</a:t>
            </a:r>
            <a:endParaRPr sz="1400">
              <a:latin typeface="Trebuchet MS"/>
              <a:cs typeface="Trebuchet MS"/>
            </a:endParaRPr>
          </a:p>
        </p:txBody>
      </p:sp>
      <p:sp>
        <p:nvSpPr>
          <p:cNvPr id="82" name="object 33">
            <a:extLst>
              <a:ext uri="{FF2B5EF4-FFF2-40B4-BE49-F238E27FC236}">
                <a16:creationId xmlns:a16="http://schemas.microsoft.com/office/drawing/2014/main" id="{1BE11C48-F711-DA8A-8DDB-CF4BFC8E8C27}"/>
              </a:ext>
            </a:extLst>
          </p:cNvPr>
          <p:cNvSpPr txBox="1"/>
          <p:nvPr/>
        </p:nvSpPr>
        <p:spPr>
          <a:xfrm>
            <a:off x="5693239" y="5879411"/>
            <a:ext cx="935990" cy="239395"/>
          </a:xfrm>
          <a:prstGeom prst="rect">
            <a:avLst/>
          </a:prstGeom>
        </p:spPr>
        <p:txBody>
          <a:bodyPr vert="horz" wrap="square" lIns="0" tIns="12700" rIns="0" bIns="0" rtlCol="0">
            <a:spAutoFit/>
          </a:bodyPr>
          <a:lstStyle/>
          <a:p>
            <a:pPr marL="12700">
              <a:lnSpc>
                <a:spcPct val="100000"/>
              </a:lnSpc>
              <a:spcBef>
                <a:spcPts val="100"/>
              </a:spcBef>
            </a:pPr>
            <a:r>
              <a:rPr sz="1400" dirty="0">
                <a:solidFill>
                  <a:srgbClr val="FFFFFF"/>
                </a:solidFill>
                <a:latin typeface="Trebuchet MS"/>
                <a:cs typeface="Trebuchet MS"/>
              </a:rPr>
              <a:t>Amazon</a:t>
            </a:r>
            <a:r>
              <a:rPr sz="1400" spc="190" dirty="0">
                <a:solidFill>
                  <a:srgbClr val="FFFFFF"/>
                </a:solidFill>
                <a:latin typeface="Trebuchet MS"/>
                <a:cs typeface="Trebuchet MS"/>
              </a:rPr>
              <a:t> </a:t>
            </a:r>
            <a:r>
              <a:rPr sz="1400" spc="80" dirty="0">
                <a:solidFill>
                  <a:srgbClr val="FFFFFF"/>
                </a:solidFill>
                <a:latin typeface="Trebuchet MS"/>
                <a:cs typeface="Trebuchet MS"/>
              </a:rPr>
              <a:t>S3</a:t>
            </a:r>
            <a:endParaRPr sz="1400">
              <a:latin typeface="Trebuchet MS"/>
              <a:cs typeface="Trebuchet MS"/>
            </a:endParaRPr>
          </a:p>
        </p:txBody>
      </p:sp>
      <p:sp>
        <p:nvSpPr>
          <p:cNvPr id="83" name="object 34">
            <a:extLst>
              <a:ext uri="{FF2B5EF4-FFF2-40B4-BE49-F238E27FC236}">
                <a16:creationId xmlns:a16="http://schemas.microsoft.com/office/drawing/2014/main" id="{CB649F91-6A18-49D9-4C12-49D9C3796122}"/>
              </a:ext>
            </a:extLst>
          </p:cNvPr>
          <p:cNvSpPr txBox="1"/>
          <p:nvPr/>
        </p:nvSpPr>
        <p:spPr>
          <a:xfrm>
            <a:off x="4472770" y="3870397"/>
            <a:ext cx="1750060" cy="239395"/>
          </a:xfrm>
          <a:prstGeom prst="rect">
            <a:avLst/>
          </a:prstGeom>
        </p:spPr>
        <p:txBody>
          <a:bodyPr vert="horz" wrap="square" lIns="0" tIns="13335" rIns="0" bIns="0" rtlCol="0">
            <a:spAutoFit/>
          </a:bodyPr>
          <a:lstStyle/>
          <a:p>
            <a:pPr marL="12700">
              <a:lnSpc>
                <a:spcPct val="100000"/>
              </a:lnSpc>
              <a:spcBef>
                <a:spcPts val="105"/>
              </a:spcBef>
            </a:pPr>
            <a:r>
              <a:rPr sz="1400" dirty="0">
                <a:solidFill>
                  <a:srgbClr val="FFFFFF"/>
                </a:solidFill>
                <a:latin typeface="Trebuchet MS"/>
                <a:cs typeface="Trebuchet MS"/>
              </a:rPr>
              <a:t>Amazon</a:t>
            </a:r>
            <a:r>
              <a:rPr sz="1400" spc="105" dirty="0">
                <a:solidFill>
                  <a:srgbClr val="FFFFFF"/>
                </a:solidFill>
                <a:latin typeface="Trebuchet MS"/>
                <a:cs typeface="Trebuchet MS"/>
              </a:rPr>
              <a:t> </a:t>
            </a:r>
            <a:r>
              <a:rPr sz="1400" dirty="0">
                <a:solidFill>
                  <a:srgbClr val="FFFFFF"/>
                </a:solidFill>
                <a:latin typeface="Trebuchet MS"/>
                <a:cs typeface="Trebuchet MS"/>
              </a:rPr>
              <a:t>API</a:t>
            </a:r>
            <a:r>
              <a:rPr sz="1400" spc="145" dirty="0">
                <a:solidFill>
                  <a:srgbClr val="FFFFFF"/>
                </a:solidFill>
                <a:latin typeface="Trebuchet MS"/>
                <a:cs typeface="Trebuchet MS"/>
              </a:rPr>
              <a:t> </a:t>
            </a:r>
            <a:r>
              <a:rPr sz="1400" spc="-10" dirty="0">
                <a:solidFill>
                  <a:srgbClr val="FFFFFF"/>
                </a:solidFill>
                <a:latin typeface="Trebuchet MS"/>
                <a:cs typeface="Trebuchet MS"/>
              </a:rPr>
              <a:t>Gateway</a:t>
            </a:r>
            <a:endParaRPr sz="1400">
              <a:latin typeface="Trebuchet MS"/>
              <a:cs typeface="Trebuchet MS"/>
            </a:endParaRPr>
          </a:p>
        </p:txBody>
      </p:sp>
      <p:sp>
        <p:nvSpPr>
          <p:cNvPr id="84" name="object 35">
            <a:extLst>
              <a:ext uri="{FF2B5EF4-FFF2-40B4-BE49-F238E27FC236}">
                <a16:creationId xmlns:a16="http://schemas.microsoft.com/office/drawing/2014/main" id="{905599B6-6E18-444C-1E15-3E24094B58CE}"/>
              </a:ext>
            </a:extLst>
          </p:cNvPr>
          <p:cNvSpPr txBox="1"/>
          <p:nvPr/>
        </p:nvSpPr>
        <p:spPr>
          <a:xfrm>
            <a:off x="8136847" y="5954366"/>
            <a:ext cx="1551940" cy="240029"/>
          </a:xfrm>
          <a:prstGeom prst="rect">
            <a:avLst/>
          </a:prstGeom>
        </p:spPr>
        <p:txBody>
          <a:bodyPr vert="horz" wrap="square" lIns="0" tIns="13335" rIns="0" bIns="0" rtlCol="0">
            <a:spAutoFit/>
          </a:bodyPr>
          <a:lstStyle/>
          <a:p>
            <a:pPr marL="12700">
              <a:lnSpc>
                <a:spcPct val="100000"/>
              </a:lnSpc>
              <a:spcBef>
                <a:spcPts val="105"/>
              </a:spcBef>
            </a:pPr>
            <a:r>
              <a:rPr sz="1400" dirty="0">
                <a:solidFill>
                  <a:srgbClr val="FFFFFF"/>
                </a:solidFill>
                <a:latin typeface="Trebuchet MS"/>
                <a:cs typeface="Trebuchet MS"/>
              </a:rPr>
              <a:t>Order</a:t>
            </a:r>
            <a:r>
              <a:rPr sz="1400" spc="30" dirty="0">
                <a:solidFill>
                  <a:srgbClr val="FFFFFF"/>
                </a:solidFill>
                <a:latin typeface="Trebuchet MS"/>
                <a:cs typeface="Trebuchet MS"/>
              </a:rPr>
              <a:t> </a:t>
            </a:r>
            <a:r>
              <a:rPr sz="1400" spc="-10" dirty="0">
                <a:solidFill>
                  <a:srgbClr val="FFFFFF"/>
                </a:solidFill>
                <a:latin typeface="Trebuchet MS"/>
                <a:cs typeface="Trebuchet MS"/>
              </a:rPr>
              <a:t>microservice</a:t>
            </a:r>
            <a:endParaRPr sz="1400">
              <a:latin typeface="Trebuchet MS"/>
              <a:cs typeface="Trebuchet MS"/>
            </a:endParaRPr>
          </a:p>
        </p:txBody>
      </p:sp>
      <p:sp>
        <p:nvSpPr>
          <p:cNvPr id="85" name="object 36">
            <a:extLst>
              <a:ext uri="{FF2B5EF4-FFF2-40B4-BE49-F238E27FC236}">
                <a16:creationId xmlns:a16="http://schemas.microsoft.com/office/drawing/2014/main" id="{ADDA40C5-953E-D646-3C2E-6B33B507A3BE}"/>
              </a:ext>
            </a:extLst>
          </p:cNvPr>
          <p:cNvSpPr txBox="1"/>
          <p:nvPr/>
        </p:nvSpPr>
        <p:spPr>
          <a:xfrm>
            <a:off x="8070934" y="2350970"/>
            <a:ext cx="1714500" cy="239395"/>
          </a:xfrm>
          <a:prstGeom prst="rect">
            <a:avLst/>
          </a:prstGeom>
        </p:spPr>
        <p:txBody>
          <a:bodyPr vert="horz" wrap="square" lIns="0" tIns="13335" rIns="0" bIns="0" rtlCol="0">
            <a:spAutoFit/>
          </a:bodyPr>
          <a:lstStyle/>
          <a:p>
            <a:pPr marL="12700">
              <a:lnSpc>
                <a:spcPct val="100000"/>
              </a:lnSpc>
              <a:spcBef>
                <a:spcPts val="105"/>
              </a:spcBef>
            </a:pPr>
            <a:r>
              <a:rPr sz="1400" dirty="0">
                <a:solidFill>
                  <a:srgbClr val="FFFFFF"/>
                </a:solidFill>
                <a:latin typeface="Trebuchet MS"/>
                <a:cs typeface="Trebuchet MS"/>
              </a:rPr>
              <a:t>Product</a:t>
            </a:r>
            <a:r>
              <a:rPr sz="1400" spc="20" dirty="0">
                <a:solidFill>
                  <a:srgbClr val="FFFFFF"/>
                </a:solidFill>
                <a:latin typeface="Trebuchet MS"/>
                <a:cs typeface="Trebuchet MS"/>
              </a:rPr>
              <a:t> </a:t>
            </a:r>
            <a:r>
              <a:rPr sz="1400" spc="-10" dirty="0">
                <a:solidFill>
                  <a:srgbClr val="FFFFFF"/>
                </a:solidFill>
                <a:latin typeface="Trebuchet MS"/>
                <a:cs typeface="Trebuchet MS"/>
              </a:rPr>
              <a:t>microservice</a:t>
            </a:r>
            <a:endParaRPr sz="1400">
              <a:latin typeface="Trebuchet MS"/>
              <a:cs typeface="Trebuchet MS"/>
            </a:endParaRPr>
          </a:p>
        </p:txBody>
      </p:sp>
      <p:sp>
        <p:nvSpPr>
          <p:cNvPr id="86" name="object 37">
            <a:extLst>
              <a:ext uri="{FF2B5EF4-FFF2-40B4-BE49-F238E27FC236}">
                <a16:creationId xmlns:a16="http://schemas.microsoft.com/office/drawing/2014/main" id="{E1E58E33-4405-7C06-1BBF-FBB1CA8196BC}"/>
              </a:ext>
            </a:extLst>
          </p:cNvPr>
          <p:cNvSpPr txBox="1"/>
          <p:nvPr/>
        </p:nvSpPr>
        <p:spPr>
          <a:xfrm>
            <a:off x="11425258" y="2730827"/>
            <a:ext cx="436880" cy="431800"/>
          </a:xfrm>
          <a:prstGeom prst="rect">
            <a:avLst/>
          </a:prstGeom>
        </p:spPr>
        <p:txBody>
          <a:bodyPr vert="horz" wrap="square" lIns="0" tIns="37465" rIns="0" bIns="0" rtlCol="0">
            <a:spAutoFit/>
          </a:bodyPr>
          <a:lstStyle/>
          <a:p>
            <a:pPr marL="12700" marR="5080" indent="15240">
              <a:lnSpc>
                <a:spcPts val="1510"/>
              </a:lnSpc>
              <a:spcBef>
                <a:spcPts val="295"/>
              </a:spcBef>
            </a:pPr>
            <a:r>
              <a:rPr sz="1400" spc="-20" dirty="0">
                <a:solidFill>
                  <a:srgbClr val="FFFFFF"/>
                </a:solidFill>
                <a:latin typeface="Trebuchet MS"/>
                <a:cs typeface="Trebuchet MS"/>
              </a:rPr>
              <a:t>Data </a:t>
            </a:r>
            <a:r>
              <a:rPr sz="1400" spc="-10" dirty="0">
                <a:solidFill>
                  <a:srgbClr val="FFFFFF"/>
                </a:solidFill>
                <a:latin typeface="Trebuchet MS"/>
                <a:cs typeface="Trebuchet MS"/>
              </a:rPr>
              <a:t>store</a:t>
            </a:r>
            <a:endParaRPr sz="1400">
              <a:latin typeface="Trebuchet MS"/>
              <a:cs typeface="Trebuchet MS"/>
            </a:endParaRPr>
          </a:p>
        </p:txBody>
      </p:sp>
      <p:grpSp>
        <p:nvGrpSpPr>
          <p:cNvPr id="87" name="object 38">
            <a:extLst>
              <a:ext uri="{FF2B5EF4-FFF2-40B4-BE49-F238E27FC236}">
                <a16:creationId xmlns:a16="http://schemas.microsoft.com/office/drawing/2014/main" id="{D094B81C-1B6A-FA3A-0114-ACDD4CC2EA11}"/>
              </a:ext>
            </a:extLst>
          </p:cNvPr>
          <p:cNvGrpSpPr/>
          <p:nvPr/>
        </p:nvGrpSpPr>
        <p:grpSpPr>
          <a:xfrm>
            <a:off x="1534751" y="3032451"/>
            <a:ext cx="10563225" cy="2573655"/>
            <a:chOff x="519683" y="2487167"/>
            <a:chExt cx="10563225" cy="2573655"/>
          </a:xfrm>
        </p:grpSpPr>
        <p:pic>
          <p:nvPicPr>
            <p:cNvPr id="88" name="object 39">
              <a:extLst>
                <a:ext uri="{FF2B5EF4-FFF2-40B4-BE49-F238E27FC236}">
                  <a16:creationId xmlns:a16="http://schemas.microsoft.com/office/drawing/2014/main" id="{3974F3FF-82C4-735E-CA71-59981D900D42}"/>
                </a:ext>
              </a:extLst>
            </p:cNvPr>
            <p:cNvPicPr/>
            <p:nvPr/>
          </p:nvPicPr>
          <p:blipFill>
            <a:blip r:embed="rId18" cstate="print"/>
            <a:stretch>
              <a:fillRect/>
            </a:stretch>
          </p:blipFill>
          <p:spPr>
            <a:xfrm>
              <a:off x="10346436" y="2671571"/>
              <a:ext cx="560831" cy="478536"/>
            </a:xfrm>
            <a:prstGeom prst="rect">
              <a:avLst/>
            </a:prstGeom>
          </p:spPr>
        </p:pic>
        <p:pic>
          <p:nvPicPr>
            <p:cNvPr id="89" name="object 40">
              <a:extLst>
                <a:ext uri="{FF2B5EF4-FFF2-40B4-BE49-F238E27FC236}">
                  <a16:creationId xmlns:a16="http://schemas.microsoft.com/office/drawing/2014/main" id="{143001B0-BD88-C5E8-7D61-60E31F6DE95F}"/>
                </a:ext>
              </a:extLst>
            </p:cNvPr>
            <p:cNvPicPr/>
            <p:nvPr/>
          </p:nvPicPr>
          <p:blipFill>
            <a:blip r:embed="rId19" cstate="print"/>
            <a:stretch>
              <a:fillRect/>
            </a:stretch>
          </p:blipFill>
          <p:spPr>
            <a:xfrm>
              <a:off x="10323576" y="3306698"/>
              <a:ext cx="615950" cy="134620"/>
            </a:xfrm>
            <a:prstGeom prst="rect">
              <a:avLst/>
            </a:prstGeom>
          </p:spPr>
        </p:pic>
        <p:pic>
          <p:nvPicPr>
            <p:cNvPr id="90" name="object 41">
              <a:extLst>
                <a:ext uri="{FF2B5EF4-FFF2-40B4-BE49-F238E27FC236}">
                  <a16:creationId xmlns:a16="http://schemas.microsoft.com/office/drawing/2014/main" id="{CF83D1BF-A0EB-7F78-3A9C-5CB4F4554A23}"/>
                </a:ext>
              </a:extLst>
            </p:cNvPr>
            <p:cNvPicPr/>
            <p:nvPr/>
          </p:nvPicPr>
          <p:blipFill>
            <a:blip r:embed="rId20" cstate="print"/>
            <a:stretch>
              <a:fillRect/>
            </a:stretch>
          </p:blipFill>
          <p:spPr>
            <a:xfrm>
              <a:off x="10422381" y="3498722"/>
              <a:ext cx="402336" cy="134619"/>
            </a:xfrm>
            <a:prstGeom prst="rect">
              <a:avLst/>
            </a:prstGeom>
          </p:spPr>
        </p:pic>
        <p:pic>
          <p:nvPicPr>
            <p:cNvPr id="91" name="object 42">
              <a:extLst>
                <a:ext uri="{FF2B5EF4-FFF2-40B4-BE49-F238E27FC236}">
                  <a16:creationId xmlns:a16="http://schemas.microsoft.com/office/drawing/2014/main" id="{4BBA4722-C186-0AB3-6B6A-ED18F5753111}"/>
                </a:ext>
              </a:extLst>
            </p:cNvPr>
            <p:cNvPicPr/>
            <p:nvPr/>
          </p:nvPicPr>
          <p:blipFill>
            <a:blip r:embed="rId21" cstate="print"/>
            <a:stretch>
              <a:fillRect/>
            </a:stretch>
          </p:blipFill>
          <p:spPr>
            <a:xfrm>
              <a:off x="10346436" y="4288535"/>
              <a:ext cx="560831" cy="477012"/>
            </a:xfrm>
            <a:prstGeom prst="rect">
              <a:avLst/>
            </a:prstGeom>
          </p:spPr>
        </p:pic>
        <p:pic>
          <p:nvPicPr>
            <p:cNvPr id="92" name="object 43">
              <a:extLst>
                <a:ext uri="{FF2B5EF4-FFF2-40B4-BE49-F238E27FC236}">
                  <a16:creationId xmlns:a16="http://schemas.microsoft.com/office/drawing/2014/main" id="{A5A1FA82-F79C-B457-363F-B6AA7B700DA9}"/>
                </a:ext>
              </a:extLst>
            </p:cNvPr>
            <p:cNvPicPr/>
            <p:nvPr/>
          </p:nvPicPr>
          <p:blipFill>
            <a:blip r:embed="rId22" cstate="print"/>
            <a:stretch>
              <a:fillRect/>
            </a:stretch>
          </p:blipFill>
          <p:spPr>
            <a:xfrm>
              <a:off x="10172827" y="4925441"/>
              <a:ext cx="910081" cy="135000"/>
            </a:xfrm>
            <a:prstGeom prst="rect">
              <a:avLst/>
            </a:prstGeom>
          </p:spPr>
        </p:pic>
        <p:sp>
          <p:nvSpPr>
            <p:cNvPr id="93" name="object 44">
              <a:extLst>
                <a:ext uri="{FF2B5EF4-FFF2-40B4-BE49-F238E27FC236}">
                  <a16:creationId xmlns:a16="http://schemas.microsoft.com/office/drawing/2014/main" id="{433E2E1B-C03B-C554-9F2C-5361C0C66CC2}"/>
                </a:ext>
              </a:extLst>
            </p:cNvPr>
            <p:cNvSpPr/>
            <p:nvPr/>
          </p:nvSpPr>
          <p:spPr>
            <a:xfrm>
              <a:off x="9123426" y="2852165"/>
              <a:ext cx="1224915" cy="1730375"/>
            </a:xfrm>
            <a:custGeom>
              <a:avLst/>
              <a:gdLst/>
              <a:ahLst/>
              <a:cxnLst/>
              <a:rect l="l" t="t" r="r" b="b"/>
              <a:pathLst>
                <a:path w="1224915" h="1730375">
                  <a:moveTo>
                    <a:pt x="1213612" y="68326"/>
                  </a:moveTo>
                  <a:lnTo>
                    <a:pt x="1209929" y="68326"/>
                  </a:lnTo>
                  <a:lnTo>
                    <a:pt x="1184529" y="68326"/>
                  </a:lnTo>
                  <a:lnTo>
                    <a:pt x="1152779" y="95885"/>
                  </a:lnTo>
                  <a:lnTo>
                    <a:pt x="1148842" y="99441"/>
                  </a:lnTo>
                  <a:lnTo>
                    <a:pt x="1148461" y="105410"/>
                  </a:lnTo>
                  <a:lnTo>
                    <a:pt x="1155319" y="113284"/>
                  </a:lnTo>
                  <a:lnTo>
                    <a:pt x="1161288" y="113792"/>
                  </a:lnTo>
                  <a:lnTo>
                    <a:pt x="1165352" y="110363"/>
                  </a:lnTo>
                  <a:lnTo>
                    <a:pt x="1213612" y="68326"/>
                  </a:lnTo>
                  <a:close/>
                </a:path>
                <a:path w="1224915" h="1730375">
                  <a:moveTo>
                    <a:pt x="1224407" y="1674876"/>
                  </a:moveTo>
                  <a:lnTo>
                    <a:pt x="1213510" y="1665351"/>
                  </a:lnTo>
                  <a:lnTo>
                    <a:pt x="1165479" y="1623314"/>
                  </a:lnTo>
                  <a:lnTo>
                    <a:pt x="1161542" y="1619758"/>
                  </a:lnTo>
                  <a:lnTo>
                    <a:pt x="1155446" y="1620139"/>
                  </a:lnTo>
                  <a:lnTo>
                    <a:pt x="1152017" y="1624203"/>
                  </a:lnTo>
                  <a:lnTo>
                    <a:pt x="1148588" y="1628140"/>
                  </a:lnTo>
                  <a:lnTo>
                    <a:pt x="1148969" y="1634109"/>
                  </a:lnTo>
                  <a:lnTo>
                    <a:pt x="1184668" y="1665351"/>
                  </a:lnTo>
                  <a:lnTo>
                    <a:pt x="59524" y="1665351"/>
                  </a:lnTo>
                  <a:lnTo>
                    <a:pt x="91313" y="1637538"/>
                  </a:lnTo>
                  <a:lnTo>
                    <a:pt x="95377" y="1634109"/>
                  </a:lnTo>
                  <a:lnTo>
                    <a:pt x="95758" y="1628140"/>
                  </a:lnTo>
                  <a:lnTo>
                    <a:pt x="92202" y="1624203"/>
                  </a:lnTo>
                  <a:lnTo>
                    <a:pt x="88773" y="1620139"/>
                  </a:lnTo>
                  <a:lnTo>
                    <a:pt x="82804" y="1619758"/>
                  </a:lnTo>
                  <a:lnTo>
                    <a:pt x="78867" y="1623314"/>
                  </a:lnTo>
                  <a:lnTo>
                    <a:pt x="19812" y="1674876"/>
                  </a:lnTo>
                  <a:lnTo>
                    <a:pt x="78867" y="1726438"/>
                  </a:lnTo>
                  <a:lnTo>
                    <a:pt x="82804" y="1729994"/>
                  </a:lnTo>
                  <a:lnTo>
                    <a:pt x="88773" y="1729613"/>
                  </a:lnTo>
                  <a:lnTo>
                    <a:pt x="92202" y="1725549"/>
                  </a:lnTo>
                  <a:lnTo>
                    <a:pt x="95758" y="1721612"/>
                  </a:lnTo>
                  <a:lnTo>
                    <a:pt x="95377" y="1715643"/>
                  </a:lnTo>
                  <a:lnTo>
                    <a:pt x="91313" y="1712214"/>
                  </a:lnTo>
                  <a:lnTo>
                    <a:pt x="59524" y="1684401"/>
                  </a:lnTo>
                  <a:lnTo>
                    <a:pt x="1184668" y="1684401"/>
                  </a:lnTo>
                  <a:lnTo>
                    <a:pt x="1148969" y="1715643"/>
                  </a:lnTo>
                  <a:lnTo>
                    <a:pt x="1148588" y="1721612"/>
                  </a:lnTo>
                  <a:lnTo>
                    <a:pt x="1152017" y="1725549"/>
                  </a:lnTo>
                  <a:lnTo>
                    <a:pt x="1155446" y="1729613"/>
                  </a:lnTo>
                  <a:lnTo>
                    <a:pt x="1161542" y="1729994"/>
                  </a:lnTo>
                  <a:lnTo>
                    <a:pt x="1165479" y="1726438"/>
                  </a:lnTo>
                  <a:lnTo>
                    <a:pt x="1213510" y="1684401"/>
                  </a:lnTo>
                  <a:lnTo>
                    <a:pt x="1224407" y="1674876"/>
                  </a:lnTo>
                  <a:close/>
                </a:path>
                <a:path w="1224915" h="1730375">
                  <a:moveTo>
                    <a:pt x="1224407" y="58928"/>
                  </a:moveTo>
                  <a:lnTo>
                    <a:pt x="1165606" y="7112"/>
                  </a:lnTo>
                  <a:lnTo>
                    <a:pt x="1161669" y="3556"/>
                  </a:lnTo>
                  <a:lnTo>
                    <a:pt x="1155700" y="3937"/>
                  </a:lnTo>
                  <a:lnTo>
                    <a:pt x="1152144" y="7874"/>
                  </a:lnTo>
                  <a:lnTo>
                    <a:pt x="1148715" y="11811"/>
                  </a:lnTo>
                  <a:lnTo>
                    <a:pt x="1149096" y="17907"/>
                  </a:lnTo>
                  <a:lnTo>
                    <a:pt x="1153033" y="21336"/>
                  </a:lnTo>
                  <a:lnTo>
                    <a:pt x="1184605" y="49199"/>
                  </a:lnTo>
                  <a:lnTo>
                    <a:pt x="39865" y="45427"/>
                  </a:lnTo>
                  <a:lnTo>
                    <a:pt x="71628" y="17780"/>
                  </a:lnTo>
                  <a:lnTo>
                    <a:pt x="75692" y="14351"/>
                  </a:lnTo>
                  <a:lnTo>
                    <a:pt x="76073" y="8382"/>
                  </a:lnTo>
                  <a:lnTo>
                    <a:pt x="72644" y="4318"/>
                  </a:lnTo>
                  <a:lnTo>
                    <a:pt x="69215" y="381"/>
                  </a:lnTo>
                  <a:lnTo>
                    <a:pt x="63119" y="0"/>
                  </a:lnTo>
                  <a:lnTo>
                    <a:pt x="0" y="54864"/>
                  </a:lnTo>
                  <a:lnTo>
                    <a:pt x="58801" y="106680"/>
                  </a:lnTo>
                  <a:lnTo>
                    <a:pt x="62738" y="110109"/>
                  </a:lnTo>
                  <a:lnTo>
                    <a:pt x="68834" y="109728"/>
                  </a:lnTo>
                  <a:lnTo>
                    <a:pt x="75692" y="101854"/>
                  </a:lnTo>
                  <a:lnTo>
                    <a:pt x="75438" y="95885"/>
                  </a:lnTo>
                  <a:lnTo>
                    <a:pt x="39776" y="64477"/>
                  </a:lnTo>
                  <a:lnTo>
                    <a:pt x="1184630" y="68249"/>
                  </a:lnTo>
                  <a:lnTo>
                    <a:pt x="1209929" y="68326"/>
                  </a:lnTo>
                  <a:lnTo>
                    <a:pt x="1213700" y="68249"/>
                  </a:lnTo>
                  <a:lnTo>
                    <a:pt x="1224407" y="58928"/>
                  </a:lnTo>
                  <a:close/>
                </a:path>
              </a:pathLst>
            </a:custGeom>
            <a:solidFill>
              <a:srgbClr val="8FA7C4"/>
            </a:solidFill>
          </p:spPr>
          <p:txBody>
            <a:bodyPr wrap="square" lIns="0" tIns="0" rIns="0" bIns="0" rtlCol="0"/>
            <a:lstStyle/>
            <a:p>
              <a:endParaRPr/>
            </a:p>
          </p:txBody>
        </p:sp>
        <p:pic>
          <p:nvPicPr>
            <p:cNvPr id="94" name="object 45">
              <a:extLst>
                <a:ext uri="{FF2B5EF4-FFF2-40B4-BE49-F238E27FC236}">
                  <a16:creationId xmlns:a16="http://schemas.microsoft.com/office/drawing/2014/main" id="{33619224-1EB1-FB03-6F51-723DC5BED914}"/>
                </a:ext>
              </a:extLst>
            </p:cNvPr>
            <p:cNvPicPr/>
            <p:nvPr/>
          </p:nvPicPr>
          <p:blipFill>
            <a:blip r:embed="rId23" cstate="print"/>
            <a:stretch>
              <a:fillRect/>
            </a:stretch>
          </p:blipFill>
          <p:spPr>
            <a:xfrm>
              <a:off x="519683" y="2487167"/>
              <a:ext cx="1072896" cy="995172"/>
            </a:xfrm>
            <a:prstGeom prst="rect">
              <a:avLst/>
            </a:prstGeom>
          </p:spPr>
        </p:pic>
        <p:pic>
          <p:nvPicPr>
            <p:cNvPr id="95" name="object 46">
              <a:extLst>
                <a:ext uri="{FF2B5EF4-FFF2-40B4-BE49-F238E27FC236}">
                  <a16:creationId xmlns:a16="http://schemas.microsoft.com/office/drawing/2014/main" id="{1468EDCB-AAB5-E5B4-4EA1-23FCE24750F6}"/>
                </a:ext>
              </a:extLst>
            </p:cNvPr>
            <p:cNvPicPr/>
            <p:nvPr/>
          </p:nvPicPr>
          <p:blipFill>
            <a:blip r:embed="rId24" cstate="print"/>
            <a:stretch>
              <a:fillRect/>
            </a:stretch>
          </p:blipFill>
          <p:spPr>
            <a:xfrm>
              <a:off x="736091" y="3104387"/>
              <a:ext cx="640080" cy="286512"/>
            </a:xfrm>
            <a:prstGeom prst="rect">
              <a:avLst/>
            </a:prstGeom>
          </p:spPr>
        </p:pic>
      </p:grpSp>
      <p:sp>
        <p:nvSpPr>
          <p:cNvPr id="96" name="object 47">
            <a:extLst>
              <a:ext uri="{FF2B5EF4-FFF2-40B4-BE49-F238E27FC236}">
                <a16:creationId xmlns:a16="http://schemas.microsoft.com/office/drawing/2014/main" id="{AC7BE222-FC8A-77D1-1B8D-1ED0C784A9C1}"/>
              </a:ext>
            </a:extLst>
          </p:cNvPr>
          <p:cNvSpPr txBox="1"/>
          <p:nvPr/>
        </p:nvSpPr>
        <p:spPr>
          <a:xfrm>
            <a:off x="1679633" y="3260543"/>
            <a:ext cx="797560" cy="373380"/>
          </a:xfrm>
          <a:prstGeom prst="rect">
            <a:avLst/>
          </a:prstGeom>
        </p:spPr>
        <p:txBody>
          <a:bodyPr vert="horz" wrap="square" lIns="0" tIns="33020" rIns="0" bIns="0" rtlCol="0">
            <a:spAutoFit/>
          </a:bodyPr>
          <a:lstStyle/>
          <a:p>
            <a:pPr marL="12700" marR="5080" indent="228600">
              <a:lnSpc>
                <a:spcPts val="1300"/>
              </a:lnSpc>
              <a:spcBef>
                <a:spcPts val="260"/>
              </a:spcBef>
            </a:pPr>
            <a:r>
              <a:rPr sz="1200" spc="-25" dirty="0">
                <a:solidFill>
                  <a:srgbClr val="424242"/>
                </a:solidFill>
                <a:latin typeface="Trebuchet MS"/>
                <a:cs typeface="Trebuchet MS"/>
              </a:rPr>
              <a:t>Web </a:t>
            </a:r>
            <a:r>
              <a:rPr sz="1200" spc="-10" dirty="0">
                <a:solidFill>
                  <a:srgbClr val="424242"/>
                </a:solidFill>
                <a:latin typeface="Trebuchet MS"/>
                <a:cs typeface="Trebuchet MS"/>
              </a:rPr>
              <a:t>application</a:t>
            </a:r>
            <a:endParaRPr sz="1200">
              <a:latin typeface="Trebuchet MS"/>
              <a:cs typeface="Trebuchet MS"/>
            </a:endParaRPr>
          </a:p>
        </p:txBody>
      </p:sp>
      <p:sp>
        <p:nvSpPr>
          <p:cNvPr id="97" name="object 48">
            <a:extLst>
              <a:ext uri="{FF2B5EF4-FFF2-40B4-BE49-F238E27FC236}">
                <a16:creationId xmlns:a16="http://schemas.microsoft.com/office/drawing/2014/main" id="{7ACC8E08-42DB-11AE-0253-9F7E3261DC69}"/>
              </a:ext>
            </a:extLst>
          </p:cNvPr>
          <p:cNvSpPr/>
          <p:nvPr/>
        </p:nvSpPr>
        <p:spPr>
          <a:xfrm>
            <a:off x="2064126" y="4256986"/>
            <a:ext cx="2143125" cy="1291590"/>
          </a:xfrm>
          <a:custGeom>
            <a:avLst/>
            <a:gdLst/>
            <a:ahLst/>
            <a:cxnLst/>
            <a:rect l="l" t="t" r="r" b="b"/>
            <a:pathLst>
              <a:path w="2143125" h="1291589">
                <a:moveTo>
                  <a:pt x="2114130" y="1235964"/>
                </a:moveTo>
                <a:lnTo>
                  <a:pt x="2071458" y="1273302"/>
                </a:lnTo>
                <a:lnTo>
                  <a:pt x="2067394" y="1276731"/>
                </a:lnTo>
                <a:lnTo>
                  <a:pt x="2067013" y="1282700"/>
                </a:lnTo>
                <a:lnTo>
                  <a:pt x="2070569" y="1286637"/>
                </a:lnTo>
                <a:lnTo>
                  <a:pt x="2073998" y="1290701"/>
                </a:lnTo>
                <a:lnTo>
                  <a:pt x="2079967" y="1291082"/>
                </a:lnTo>
                <a:lnTo>
                  <a:pt x="2083904" y="1287526"/>
                </a:lnTo>
                <a:lnTo>
                  <a:pt x="2132050" y="1245489"/>
                </a:lnTo>
                <a:lnTo>
                  <a:pt x="2128481" y="1245489"/>
                </a:lnTo>
                <a:lnTo>
                  <a:pt x="2128481" y="1243076"/>
                </a:lnTo>
                <a:lnTo>
                  <a:pt x="2122258" y="1243076"/>
                </a:lnTo>
                <a:lnTo>
                  <a:pt x="2114130" y="1235964"/>
                </a:lnTo>
                <a:close/>
              </a:path>
              <a:path w="2143125" h="1291589">
                <a:moveTo>
                  <a:pt x="55079" y="28887"/>
                </a:moveTo>
                <a:lnTo>
                  <a:pt x="45554" y="39772"/>
                </a:lnTo>
                <a:lnTo>
                  <a:pt x="45554" y="1245489"/>
                </a:lnTo>
                <a:lnTo>
                  <a:pt x="2103245" y="1245489"/>
                </a:lnTo>
                <a:lnTo>
                  <a:pt x="2114130" y="1235964"/>
                </a:lnTo>
                <a:lnTo>
                  <a:pt x="64604" y="1235964"/>
                </a:lnTo>
                <a:lnTo>
                  <a:pt x="55079" y="1226439"/>
                </a:lnTo>
                <a:lnTo>
                  <a:pt x="64604" y="1226439"/>
                </a:lnTo>
                <a:lnTo>
                  <a:pt x="64604" y="39772"/>
                </a:lnTo>
                <a:lnTo>
                  <a:pt x="55079" y="28887"/>
                </a:lnTo>
                <a:close/>
              </a:path>
              <a:path w="2143125" h="1291589">
                <a:moveTo>
                  <a:pt x="2132050" y="1226439"/>
                </a:moveTo>
                <a:lnTo>
                  <a:pt x="2128481" y="1226439"/>
                </a:lnTo>
                <a:lnTo>
                  <a:pt x="2128481" y="1245489"/>
                </a:lnTo>
                <a:lnTo>
                  <a:pt x="2132050" y="1245489"/>
                </a:lnTo>
                <a:lnTo>
                  <a:pt x="2142959" y="1235964"/>
                </a:lnTo>
                <a:lnTo>
                  <a:pt x="2132050" y="1226439"/>
                </a:lnTo>
                <a:close/>
              </a:path>
              <a:path w="2143125" h="1291589">
                <a:moveTo>
                  <a:pt x="2122258" y="1228852"/>
                </a:moveTo>
                <a:lnTo>
                  <a:pt x="2114130" y="1235964"/>
                </a:lnTo>
                <a:lnTo>
                  <a:pt x="2122258" y="1243076"/>
                </a:lnTo>
                <a:lnTo>
                  <a:pt x="2122258" y="1228852"/>
                </a:lnTo>
                <a:close/>
              </a:path>
              <a:path w="2143125" h="1291589">
                <a:moveTo>
                  <a:pt x="2128481" y="1228852"/>
                </a:moveTo>
                <a:lnTo>
                  <a:pt x="2122258" y="1228852"/>
                </a:lnTo>
                <a:lnTo>
                  <a:pt x="2122258" y="1243076"/>
                </a:lnTo>
                <a:lnTo>
                  <a:pt x="2128481" y="1243076"/>
                </a:lnTo>
                <a:lnTo>
                  <a:pt x="2128481" y="1228852"/>
                </a:lnTo>
                <a:close/>
              </a:path>
              <a:path w="2143125" h="1291589">
                <a:moveTo>
                  <a:pt x="64604" y="1226439"/>
                </a:moveTo>
                <a:lnTo>
                  <a:pt x="55079" y="1226439"/>
                </a:lnTo>
                <a:lnTo>
                  <a:pt x="64604" y="1235964"/>
                </a:lnTo>
                <a:lnTo>
                  <a:pt x="64604" y="1226439"/>
                </a:lnTo>
                <a:close/>
              </a:path>
              <a:path w="2143125" h="1291589">
                <a:moveTo>
                  <a:pt x="2103245" y="1226439"/>
                </a:moveTo>
                <a:lnTo>
                  <a:pt x="64604" y="1226439"/>
                </a:lnTo>
                <a:lnTo>
                  <a:pt x="64604" y="1235964"/>
                </a:lnTo>
                <a:lnTo>
                  <a:pt x="2114130" y="1235964"/>
                </a:lnTo>
                <a:lnTo>
                  <a:pt x="2103245" y="1226439"/>
                </a:lnTo>
                <a:close/>
              </a:path>
              <a:path w="2143125" h="1291589">
                <a:moveTo>
                  <a:pt x="2079967" y="1180846"/>
                </a:moveTo>
                <a:lnTo>
                  <a:pt x="2073998" y="1181227"/>
                </a:lnTo>
                <a:lnTo>
                  <a:pt x="2070569" y="1185291"/>
                </a:lnTo>
                <a:lnTo>
                  <a:pt x="2067013" y="1189228"/>
                </a:lnTo>
                <a:lnTo>
                  <a:pt x="2067394" y="1195197"/>
                </a:lnTo>
                <a:lnTo>
                  <a:pt x="2071458" y="1198626"/>
                </a:lnTo>
                <a:lnTo>
                  <a:pt x="2114130" y="1235964"/>
                </a:lnTo>
                <a:lnTo>
                  <a:pt x="2122258" y="1228852"/>
                </a:lnTo>
                <a:lnTo>
                  <a:pt x="2128481" y="1228852"/>
                </a:lnTo>
                <a:lnTo>
                  <a:pt x="2128481" y="1226439"/>
                </a:lnTo>
                <a:lnTo>
                  <a:pt x="2132050" y="1226439"/>
                </a:lnTo>
                <a:lnTo>
                  <a:pt x="2083904" y="1184402"/>
                </a:lnTo>
                <a:lnTo>
                  <a:pt x="2079967" y="1180846"/>
                </a:lnTo>
                <a:close/>
              </a:path>
              <a:path w="2143125" h="1291589">
                <a:moveTo>
                  <a:pt x="55079" y="0"/>
                </a:moveTo>
                <a:lnTo>
                  <a:pt x="0" y="62992"/>
                </a:lnTo>
                <a:lnTo>
                  <a:pt x="393" y="68961"/>
                </a:lnTo>
                <a:lnTo>
                  <a:pt x="4356" y="72390"/>
                </a:lnTo>
                <a:lnTo>
                  <a:pt x="8318" y="75946"/>
                </a:lnTo>
                <a:lnTo>
                  <a:pt x="14338" y="75565"/>
                </a:lnTo>
                <a:lnTo>
                  <a:pt x="17792" y="71500"/>
                </a:lnTo>
                <a:lnTo>
                  <a:pt x="45554" y="39772"/>
                </a:lnTo>
                <a:lnTo>
                  <a:pt x="45554" y="14478"/>
                </a:lnTo>
                <a:lnTo>
                  <a:pt x="67733" y="14478"/>
                </a:lnTo>
                <a:lnTo>
                  <a:pt x="55079" y="0"/>
                </a:lnTo>
                <a:close/>
              </a:path>
              <a:path w="2143125" h="1291589">
                <a:moveTo>
                  <a:pt x="67733" y="14478"/>
                </a:moveTo>
                <a:lnTo>
                  <a:pt x="64604" y="14478"/>
                </a:lnTo>
                <a:lnTo>
                  <a:pt x="64604" y="39772"/>
                </a:lnTo>
                <a:lnTo>
                  <a:pt x="92367" y="71500"/>
                </a:lnTo>
                <a:lnTo>
                  <a:pt x="95821" y="75565"/>
                </a:lnTo>
                <a:lnTo>
                  <a:pt x="101841" y="75946"/>
                </a:lnTo>
                <a:lnTo>
                  <a:pt x="105803" y="72390"/>
                </a:lnTo>
                <a:lnTo>
                  <a:pt x="109766" y="68961"/>
                </a:lnTo>
                <a:lnTo>
                  <a:pt x="110159" y="62992"/>
                </a:lnTo>
                <a:lnTo>
                  <a:pt x="67733" y="14478"/>
                </a:lnTo>
                <a:close/>
              </a:path>
              <a:path w="2143125" h="1291589">
                <a:moveTo>
                  <a:pt x="64604" y="14478"/>
                </a:moveTo>
                <a:lnTo>
                  <a:pt x="45554" y="14478"/>
                </a:lnTo>
                <a:lnTo>
                  <a:pt x="45554" y="39772"/>
                </a:lnTo>
                <a:lnTo>
                  <a:pt x="55079" y="28887"/>
                </a:lnTo>
                <a:lnTo>
                  <a:pt x="47917" y="20700"/>
                </a:lnTo>
                <a:lnTo>
                  <a:pt x="64604" y="20700"/>
                </a:lnTo>
                <a:lnTo>
                  <a:pt x="64604" y="14478"/>
                </a:lnTo>
                <a:close/>
              </a:path>
              <a:path w="2143125" h="1291589">
                <a:moveTo>
                  <a:pt x="64604" y="20700"/>
                </a:moveTo>
                <a:lnTo>
                  <a:pt x="62242" y="20700"/>
                </a:lnTo>
                <a:lnTo>
                  <a:pt x="55079" y="28887"/>
                </a:lnTo>
                <a:lnTo>
                  <a:pt x="64604" y="39772"/>
                </a:lnTo>
                <a:lnTo>
                  <a:pt x="64604" y="20700"/>
                </a:lnTo>
                <a:close/>
              </a:path>
              <a:path w="2143125" h="1291589">
                <a:moveTo>
                  <a:pt x="62242" y="20700"/>
                </a:moveTo>
                <a:lnTo>
                  <a:pt x="47917" y="20700"/>
                </a:lnTo>
                <a:lnTo>
                  <a:pt x="55079" y="28887"/>
                </a:lnTo>
                <a:lnTo>
                  <a:pt x="62242" y="20700"/>
                </a:lnTo>
                <a:close/>
              </a:path>
            </a:pathLst>
          </a:custGeom>
          <a:solidFill>
            <a:srgbClr val="8FA7C4"/>
          </a:solidFill>
        </p:spPr>
        <p:txBody>
          <a:bodyPr wrap="square" lIns="0" tIns="0" rIns="0" bIns="0" rtlCol="0"/>
          <a:lstStyle/>
          <a:p>
            <a:endParaRPr/>
          </a:p>
        </p:txBody>
      </p:sp>
      <p:sp>
        <p:nvSpPr>
          <p:cNvPr id="98" name="object 49">
            <a:extLst>
              <a:ext uri="{FF2B5EF4-FFF2-40B4-BE49-F238E27FC236}">
                <a16:creationId xmlns:a16="http://schemas.microsoft.com/office/drawing/2014/main" id="{79DFB3AD-89F7-CEB1-90BF-B3FAAA07BAB6}"/>
              </a:ext>
            </a:extLst>
          </p:cNvPr>
          <p:cNvSpPr txBox="1"/>
          <p:nvPr/>
        </p:nvSpPr>
        <p:spPr>
          <a:xfrm>
            <a:off x="1392816" y="4021654"/>
            <a:ext cx="1335405" cy="147955"/>
          </a:xfrm>
          <a:prstGeom prst="rect">
            <a:avLst/>
          </a:prstGeom>
        </p:spPr>
        <p:txBody>
          <a:bodyPr vert="horz" wrap="square" lIns="0" tIns="13335" rIns="0" bIns="0" rtlCol="0">
            <a:spAutoFit/>
          </a:bodyPr>
          <a:lstStyle/>
          <a:p>
            <a:pPr marL="12700">
              <a:lnSpc>
                <a:spcPct val="100000"/>
              </a:lnSpc>
              <a:spcBef>
                <a:spcPts val="105"/>
              </a:spcBef>
            </a:pPr>
            <a:r>
              <a:rPr sz="800" dirty="0">
                <a:solidFill>
                  <a:srgbClr val="FFFFFF"/>
                </a:solidFill>
                <a:latin typeface="Trebuchet MS"/>
                <a:cs typeface="Trebuchet MS"/>
              </a:rPr>
              <a:t>Logo</a:t>
            </a:r>
            <a:r>
              <a:rPr sz="800" spc="30" dirty="0">
                <a:solidFill>
                  <a:srgbClr val="FFFFFF"/>
                </a:solidFill>
                <a:latin typeface="Trebuchet MS"/>
                <a:cs typeface="Trebuchet MS"/>
              </a:rPr>
              <a:t> </a:t>
            </a:r>
            <a:r>
              <a:rPr sz="800" dirty="0">
                <a:solidFill>
                  <a:srgbClr val="FFFFFF"/>
                </a:solidFill>
                <a:latin typeface="Trebuchet MS"/>
                <a:cs typeface="Trebuchet MS"/>
              </a:rPr>
              <a:t>by</a:t>
            </a:r>
            <a:r>
              <a:rPr sz="800" spc="25" dirty="0">
                <a:solidFill>
                  <a:srgbClr val="FFFFFF"/>
                </a:solidFill>
                <a:latin typeface="Trebuchet MS"/>
                <a:cs typeface="Trebuchet MS"/>
              </a:rPr>
              <a:t> </a:t>
            </a:r>
            <a:r>
              <a:rPr sz="800" u="sng" dirty="0">
                <a:solidFill>
                  <a:srgbClr val="5DACFC"/>
                </a:solidFill>
                <a:uFill>
                  <a:solidFill>
                    <a:srgbClr val="5DACFC"/>
                  </a:solidFill>
                </a:uFill>
                <a:latin typeface="Trebuchet MS"/>
                <a:cs typeface="Trebuchet MS"/>
                <a:hlinkClick r:id="rId25"/>
              </a:rPr>
              <a:t>Angular</a:t>
            </a:r>
            <a:r>
              <a:rPr sz="800" spc="40" dirty="0">
                <a:solidFill>
                  <a:srgbClr val="5DACFC"/>
                </a:solidFill>
                <a:latin typeface="Trebuchet MS"/>
                <a:cs typeface="Trebuchet MS"/>
              </a:rPr>
              <a:t> </a:t>
            </a:r>
            <a:r>
              <a:rPr sz="800" spc="-50" dirty="0">
                <a:solidFill>
                  <a:srgbClr val="FFFFFF"/>
                </a:solidFill>
                <a:latin typeface="Trebuchet MS"/>
                <a:cs typeface="Trebuchet MS"/>
              </a:rPr>
              <a:t>/</a:t>
            </a:r>
            <a:r>
              <a:rPr sz="800" spc="35" dirty="0">
                <a:solidFill>
                  <a:srgbClr val="FFFFFF"/>
                </a:solidFill>
                <a:latin typeface="Trebuchet MS"/>
                <a:cs typeface="Trebuchet MS"/>
              </a:rPr>
              <a:t> </a:t>
            </a:r>
            <a:r>
              <a:rPr sz="800" u="sng" dirty="0">
                <a:solidFill>
                  <a:srgbClr val="5DACFC"/>
                </a:solidFill>
                <a:uFill>
                  <a:solidFill>
                    <a:srgbClr val="5DACFC"/>
                  </a:solidFill>
                </a:uFill>
                <a:latin typeface="Trebuchet MS"/>
                <a:cs typeface="Trebuchet MS"/>
                <a:hlinkClick r:id="rId26"/>
              </a:rPr>
              <a:t>CC</a:t>
            </a:r>
            <a:r>
              <a:rPr sz="800" u="sng" spc="30" dirty="0">
                <a:solidFill>
                  <a:srgbClr val="5DACFC"/>
                </a:solidFill>
                <a:uFill>
                  <a:solidFill>
                    <a:srgbClr val="5DACFC"/>
                  </a:solidFill>
                </a:uFill>
                <a:latin typeface="Trebuchet MS"/>
                <a:cs typeface="Trebuchet MS"/>
                <a:hlinkClick r:id="rId26"/>
              </a:rPr>
              <a:t> </a:t>
            </a:r>
            <a:r>
              <a:rPr sz="800" u="sng" dirty="0">
                <a:solidFill>
                  <a:srgbClr val="5DACFC"/>
                </a:solidFill>
                <a:uFill>
                  <a:solidFill>
                    <a:srgbClr val="5DACFC"/>
                  </a:solidFill>
                </a:uFill>
                <a:latin typeface="Trebuchet MS"/>
                <a:cs typeface="Trebuchet MS"/>
                <a:hlinkClick r:id="rId26"/>
              </a:rPr>
              <a:t>BY</a:t>
            </a:r>
            <a:r>
              <a:rPr sz="800" u="sng" spc="30" dirty="0">
                <a:solidFill>
                  <a:srgbClr val="5DACFC"/>
                </a:solidFill>
                <a:uFill>
                  <a:solidFill>
                    <a:srgbClr val="5DACFC"/>
                  </a:solidFill>
                </a:uFill>
                <a:latin typeface="Trebuchet MS"/>
                <a:cs typeface="Trebuchet MS"/>
                <a:hlinkClick r:id="rId26"/>
              </a:rPr>
              <a:t> </a:t>
            </a:r>
            <a:r>
              <a:rPr sz="800" u="sng" spc="-25" dirty="0">
                <a:solidFill>
                  <a:srgbClr val="5DACFC"/>
                </a:solidFill>
                <a:uFill>
                  <a:solidFill>
                    <a:srgbClr val="5DACFC"/>
                  </a:solidFill>
                </a:uFill>
                <a:latin typeface="Trebuchet MS"/>
                <a:cs typeface="Trebuchet MS"/>
                <a:hlinkClick r:id="rId26"/>
              </a:rPr>
              <a:t>4.0</a:t>
            </a:r>
            <a:endParaRPr sz="800">
              <a:latin typeface="Trebuchet MS"/>
              <a:cs typeface="Trebuchet MS"/>
            </a:endParaRPr>
          </a:p>
        </p:txBody>
      </p:sp>
    </p:spTree>
    <p:extLst>
      <p:ext uri="{BB962C8B-B14F-4D97-AF65-F5344CB8AC3E}">
        <p14:creationId xmlns:p14="http://schemas.microsoft.com/office/powerpoint/2010/main" val="21315422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7E1130-8F70-F54E-AB2A-5844631324B2}"/>
              </a:ext>
            </a:extLst>
          </p:cNvPr>
          <p:cNvSpPr>
            <a:spLocks noGrp="1"/>
          </p:cNvSpPr>
          <p:nvPr>
            <p:ph type="title"/>
          </p:nvPr>
        </p:nvSpPr>
        <p:spPr/>
        <p:txBody>
          <a:bodyPr/>
          <a:lstStyle/>
          <a:p>
            <a:r>
              <a:rPr lang="en-US" dirty="0"/>
              <a:t>Amazon API Gateway</a:t>
            </a:r>
          </a:p>
        </p:txBody>
      </p:sp>
      <p:sp>
        <p:nvSpPr>
          <p:cNvPr id="3" name="Content Placeholder 2">
            <a:extLst>
              <a:ext uri="{FF2B5EF4-FFF2-40B4-BE49-F238E27FC236}">
                <a16:creationId xmlns:a16="http://schemas.microsoft.com/office/drawing/2014/main" id="{626911B7-720C-474E-A056-5F3EFB152ED2}"/>
              </a:ext>
            </a:extLst>
          </p:cNvPr>
          <p:cNvSpPr>
            <a:spLocks noGrp="1"/>
          </p:cNvSpPr>
          <p:nvPr>
            <p:ph idx="1"/>
          </p:nvPr>
        </p:nvSpPr>
        <p:spPr>
          <a:xfrm>
            <a:off x="323089" y="1427015"/>
            <a:ext cx="13984225" cy="3447098"/>
          </a:xfrm>
        </p:spPr>
        <p:txBody>
          <a:bodyPr/>
          <a:lstStyle/>
          <a:p>
            <a:r>
              <a:rPr lang="en-US" dirty="0"/>
              <a:t>Enables best practices for distributed systems</a:t>
            </a:r>
          </a:p>
          <a:p>
            <a:pPr marL="457200" indent="-457200">
              <a:buFont typeface="Arial" panose="020B0604020202020204" pitchFamily="34" charset="0"/>
              <a:buChar char="•"/>
            </a:pPr>
            <a:r>
              <a:rPr lang="en-US" dirty="0"/>
              <a:t>Throttling</a:t>
            </a:r>
          </a:p>
          <a:p>
            <a:pPr marL="457200" indent="-457200">
              <a:buFont typeface="Arial" panose="020B0604020202020204" pitchFamily="34" charset="0"/>
              <a:buChar char="•"/>
            </a:pPr>
            <a:r>
              <a:rPr lang="en-US" dirty="0"/>
              <a:t>Retry with exponential fallback</a:t>
            </a:r>
          </a:p>
          <a:p>
            <a:pPr marL="457200" indent="-457200">
              <a:buFont typeface="Arial" panose="020B0604020202020204" pitchFamily="34" charset="0"/>
              <a:buChar char="•"/>
            </a:pPr>
            <a:r>
              <a:rPr lang="en-US" dirty="0"/>
              <a:t>Fail fast</a:t>
            </a:r>
          </a:p>
          <a:p>
            <a:pPr marL="457200" indent="-457200">
              <a:buFont typeface="Arial" panose="020B0604020202020204" pitchFamily="34" charset="0"/>
              <a:buChar char="•"/>
            </a:pPr>
            <a:endParaRPr lang="en-US" dirty="0"/>
          </a:p>
          <a:p>
            <a:r>
              <a:rPr lang="en-US" dirty="0"/>
              <a:t>Support for public and private services</a:t>
            </a:r>
          </a:p>
        </p:txBody>
      </p:sp>
      <p:pic>
        <p:nvPicPr>
          <p:cNvPr id="5" name="Picture 4">
            <a:extLst>
              <a:ext uri="{FF2B5EF4-FFF2-40B4-BE49-F238E27FC236}">
                <a16:creationId xmlns:a16="http://schemas.microsoft.com/office/drawing/2014/main" id="{8B48F7AD-CA1B-5D4F-ABFA-5C915F530FE8}"/>
              </a:ext>
            </a:extLst>
          </p:cNvPr>
          <p:cNvPicPr>
            <a:picLocks noChangeAspect="1"/>
          </p:cNvPicPr>
          <p:nvPr/>
        </p:nvPicPr>
        <p:blipFill>
          <a:blip r:embed="rId3"/>
          <a:stretch>
            <a:fillRect/>
          </a:stretch>
        </p:blipFill>
        <p:spPr>
          <a:xfrm>
            <a:off x="12892450" y="347409"/>
            <a:ext cx="1031402" cy="1031402"/>
          </a:xfrm>
          <a:prstGeom prst="rect">
            <a:avLst/>
          </a:prstGeom>
        </p:spPr>
      </p:pic>
    </p:spTree>
    <p:extLst>
      <p:ext uri="{BB962C8B-B14F-4D97-AF65-F5344CB8AC3E}">
        <p14:creationId xmlns:p14="http://schemas.microsoft.com/office/powerpoint/2010/main" val="896016370"/>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F817A58-C152-7344-9869-20BF897C5C2E}"/>
              </a:ext>
            </a:extLst>
          </p:cNvPr>
          <p:cNvSpPr/>
          <p:nvPr/>
        </p:nvSpPr>
        <p:spPr bwMode="auto">
          <a:xfrm>
            <a:off x="0" y="4104640"/>
            <a:ext cx="14630400" cy="270256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A82C23F-CDFA-7E44-808A-D5A40C56A14C}"/>
              </a:ext>
            </a:extLst>
          </p:cNvPr>
          <p:cNvSpPr>
            <a:spLocks noGrp="1"/>
          </p:cNvSpPr>
          <p:nvPr>
            <p:ph type="title"/>
          </p:nvPr>
        </p:nvSpPr>
        <p:spPr/>
        <p:txBody>
          <a:bodyPr/>
          <a:lstStyle/>
          <a:p>
            <a:r>
              <a:rPr lang="en-US" dirty="0"/>
              <a:t>AWS X-Ray</a:t>
            </a:r>
          </a:p>
        </p:txBody>
      </p:sp>
      <p:sp>
        <p:nvSpPr>
          <p:cNvPr id="3" name="Content Placeholder 2">
            <a:extLst>
              <a:ext uri="{FF2B5EF4-FFF2-40B4-BE49-F238E27FC236}">
                <a16:creationId xmlns:a16="http://schemas.microsoft.com/office/drawing/2014/main" id="{6E6E08CE-AB1D-EA44-873B-0E4F41E1C932}"/>
              </a:ext>
            </a:extLst>
          </p:cNvPr>
          <p:cNvSpPr>
            <a:spLocks noGrp="1"/>
          </p:cNvSpPr>
          <p:nvPr>
            <p:ph idx="1"/>
          </p:nvPr>
        </p:nvSpPr>
        <p:spPr>
          <a:xfrm>
            <a:off x="323089" y="1427015"/>
            <a:ext cx="13984225" cy="2363724"/>
          </a:xfrm>
        </p:spPr>
        <p:txBody>
          <a:bodyPr/>
          <a:lstStyle/>
          <a:p>
            <a:r>
              <a:rPr lang="en-US" dirty="0"/>
              <a:t>Delivers insight into distributed applications</a:t>
            </a:r>
          </a:p>
          <a:p>
            <a:pPr marL="457200" indent="-457200">
              <a:buFont typeface="Arial" panose="020B0604020202020204" pitchFamily="34" charset="0"/>
              <a:buChar char="•"/>
            </a:pPr>
            <a:r>
              <a:rPr lang="en-US" dirty="0"/>
              <a:t>Uncover application issues</a:t>
            </a:r>
          </a:p>
          <a:p>
            <a:pPr marL="457200" indent="-457200">
              <a:buFont typeface="Arial" panose="020B0604020202020204" pitchFamily="34" charset="0"/>
              <a:buChar char="•"/>
            </a:pPr>
            <a:r>
              <a:rPr lang="en-US" dirty="0"/>
              <a:t>Improve application performance</a:t>
            </a:r>
          </a:p>
          <a:p>
            <a:pPr marL="457200" indent="-457200">
              <a:buFont typeface="Arial" panose="020B0604020202020204" pitchFamily="34" charset="0"/>
              <a:buChar char="•"/>
            </a:pPr>
            <a:r>
              <a:rPr lang="en-US" dirty="0"/>
              <a:t>Ready for ECS, Lambda, and more</a:t>
            </a:r>
          </a:p>
        </p:txBody>
      </p:sp>
      <p:pic>
        <p:nvPicPr>
          <p:cNvPr id="5" name="Picture 4">
            <a:extLst>
              <a:ext uri="{FF2B5EF4-FFF2-40B4-BE49-F238E27FC236}">
                <a16:creationId xmlns:a16="http://schemas.microsoft.com/office/drawing/2014/main" id="{6FF25D82-503D-F54F-9849-2FEA4030F45A}"/>
              </a:ext>
            </a:extLst>
          </p:cNvPr>
          <p:cNvPicPr>
            <a:picLocks noChangeAspect="1"/>
          </p:cNvPicPr>
          <p:nvPr/>
        </p:nvPicPr>
        <p:blipFill>
          <a:blip r:embed="rId2"/>
          <a:stretch>
            <a:fillRect/>
          </a:stretch>
        </p:blipFill>
        <p:spPr>
          <a:xfrm>
            <a:off x="12893040" y="347472"/>
            <a:ext cx="1033271" cy="1033271"/>
          </a:xfrm>
          <a:prstGeom prst="rect">
            <a:avLst/>
          </a:prstGeom>
        </p:spPr>
      </p:pic>
      <p:pic>
        <p:nvPicPr>
          <p:cNvPr id="7" name="Picture 6">
            <a:extLst>
              <a:ext uri="{FF2B5EF4-FFF2-40B4-BE49-F238E27FC236}">
                <a16:creationId xmlns:a16="http://schemas.microsoft.com/office/drawing/2014/main" id="{0B6C7D85-EF97-474C-BEF7-33045D12BF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43201" y="4393991"/>
            <a:ext cx="9144000" cy="2235200"/>
          </a:xfrm>
          <a:prstGeom prst="rect">
            <a:avLst/>
          </a:prstGeom>
        </p:spPr>
      </p:pic>
    </p:spTree>
    <p:extLst>
      <p:ext uri="{BB962C8B-B14F-4D97-AF65-F5344CB8AC3E}">
        <p14:creationId xmlns:p14="http://schemas.microsoft.com/office/powerpoint/2010/main" val="519274650"/>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3CA4A-E87A-434D-9BEF-102EAE91BA6D}"/>
              </a:ext>
            </a:extLst>
          </p:cNvPr>
          <p:cNvSpPr>
            <a:spLocks noGrp="1"/>
          </p:cNvSpPr>
          <p:nvPr>
            <p:ph type="title"/>
          </p:nvPr>
        </p:nvSpPr>
        <p:spPr>
          <a:xfrm>
            <a:off x="1438326" y="2889010"/>
            <a:ext cx="12435840" cy="2451580"/>
          </a:xfrm>
        </p:spPr>
        <p:txBody>
          <a:bodyPr/>
          <a:lstStyle/>
          <a:p>
            <a:r>
              <a:rPr lang="en-US" dirty="0"/>
              <a:t>Demo time!</a:t>
            </a:r>
          </a:p>
        </p:txBody>
      </p:sp>
    </p:spTree>
    <p:extLst>
      <p:ext uri="{BB962C8B-B14F-4D97-AF65-F5344CB8AC3E}">
        <p14:creationId xmlns:p14="http://schemas.microsoft.com/office/powerpoint/2010/main" val="6538517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ชื่อเรื่อง 1">
            <a:extLst>
              <a:ext uri="{FF2B5EF4-FFF2-40B4-BE49-F238E27FC236}">
                <a16:creationId xmlns:a16="http://schemas.microsoft.com/office/drawing/2014/main" id="{E83C80B7-CB84-2091-8BCD-9CA9709DF4E0}"/>
              </a:ext>
            </a:extLst>
          </p:cNvPr>
          <p:cNvSpPr>
            <a:spLocks noGrp="1"/>
          </p:cNvSpPr>
          <p:nvPr>
            <p:ph type="title"/>
          </p:nvPr>
        </p:nvSpPr>
        <p:spPr>
          <a:xfrm>
            <a:off x="1211371" y="1224793"/>
            <a:ext cx="12435840" cy="5780014"/>
          </a:xfrm>
        </p:spPr>
        <p:txBody>
          <a:bodyPr/>
          <a:lstStyle/>
          <a:p>
            <a:pPr>
              <a:lnSpc>
                <a:spcPct val="150000"/>
              </a:lnSpc>
            </a:pPr>
            <a:r>
              <a:rPr lang="en-US" sz="2400" b="0" dirty="0"/>
              <a:t>1. Configuring an ALB to Invoke a Lambda Function </a:t>
            </a:r>
            <a:br>
              <a:rPr lang="th-TH" sz="2400" b="0" dirty="0"/>
            </a:br>
            <a:r>
              <a:rPr lang="en-US" sz="2400" b="0" dirty="0"/>
              <a:t>2. Packaging Libraries with Lambda Layers </a:t>
            </a:r>
            <a:br>
              <a:rPr lang="th-TH" sz="2400" b="0" dirty="0"/>
            </a:br>
            <a:r>
              <a:rPr lang="en-US" sz="2400" b="0" dirty="0"/>
              <a:t>3. Invoking Lambda Functions on a Schedule </a:t>
            </a:r>
            <a:br>
              <a:rPr lang="th-TH" sz="2400" b="0" dirty="0"/>
            </a:br>
            <a:r>
              <a:rPr lang="en-US" sz="2400" b="0" dirty="0"/>
              <a:t>4. Configuring a Lambda Function to Access an EFS File System </a:t>
            </a:r>
            <a:br>
              <a:rPr lang="th-TH" sz="2400" b="0" dirty="0"/>
            </a:br>
            <a:r>
              <a:rPr lang="en-US" sz="2400" b="0" dirty="0"/>
              <a:t>5. Running Trusted Code in Lambda Using AWS Signer </a:t>
            </a:r>
            <a:br>
              <a:rPr lang="th-TH" sz="2400" b="0" dirty="0"/>
            </a:br>
            <a:r>
              <a:rPr lang="en-US" sz="2400" b="0" dirty="0"/>
              <a:t>6. Packaging Lambda Code in a Container Image </a:t>
            </a:r>
            <a:br>
              <a:rPr lang="th-TH" sz="2400" b="0" dirty="0"/>
            </a:br>
            <a:r>
              <a:rPr lang="en-US" sz="2400" b="0" dirty="0"/>
              <a:t>7. Automating CSV Import into DynamoDB from S3 with Lambda </a:t>
            </a:r>
            <a:br>
              <a:rPr lang="th-TH" sz="2400" b="0" dirty="0"/>
            </a:br>
            <a:r>
              <a:rPr lang="en-US" sz="2400" b="0" dirty="0"/>
              <a:t>8. Reducing Lambda Startup Times with Provisioned Concurrency </a:t>
            </a:r>
            <a:br>
              <a:rPr lang="th-TH" sz="2400" b="0" dirty="0"/>
            </a:br>
            <a:r>
              <a:rPr lang="en-US" sz="2400" b="0" dirty="0"/>
              <a:t>9. Accessing VPC Resources with Lambda </a:t>
            </a:r>
            <a:endParaRPr lang="th-TH" sz="2400" b="0" dirty="0"/>
          </a:p>
        </p:txBody>
      </p:sp>
      <p:sp>
        <p:nvSpPr>
          <p:cNvPr id="7" name="กล่องข้อความ 6">
            <a:extLst>
              <a:ext uri="{FF2B5EF4-FFF2-40B4-BE49-F238E27FC236}">
                <a16:creationId xmlns:a16="http://schemas.microsoft.com/office/drawing/2014/main" id="{CEF48191-49A8-ECD6-5CEB-625D2E95BA70}"/>
              </a:ext>
            </a:extLst>
          </p:cNvPr>
          <p:cNvSpPr txBox="1"/>
          <p:nvPr/>
        </p:nvSpPr>
        <p:spPr>
          <a:xfrm>
            <a:off x="629174" y="693319"/>
            <a:ext cx="7315200" cy="707886"/>
          </a:xfrm>
          <a:prstGeom prst="rect">
            <a:avLst/>
          </a:prstGeom>
          <a:noFill/>
        </p:spPr>
        <p:txBody>
          <a:bodyPr wrap="square">
            <a:spAutoFit/>
          </a:bodyPr>
          <a:lstStyle/>
          <a:p>
            <a:r>
              <a:rPr lang="en-US" sz="4000" b="1" dirty="0"/>
              <a:t>Serverless</a:t>
            </a:r>
            <a:endParaRPr lang="th-TH" sz="3600" b="1" dirty="0"/>
          </a:p>
        </p:txBody>
      </p:sp>
    </p:spTree>
    <p:extLst>
      <p:ext uri="{BB962C8B-B14F-4D97-AF65-F5344CB8AC3E}">
        <p14:creationId xmlns:p14="http://schemas.microsoft.com/office/powerpoint/2010/main" val="29223327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รูปภาพ 6">
            <a:extLst>
              <a:ext uri="{FF2B5EF4-FFF2-40B4-BE49-F238E27FC236}">
                <a16:creationId xmlns:a16="http://schemas.microsoft.com/office/drawing/2014/main" id="{67C5DEEF-2B38-6315-2C59-EDB834A70DEE}"/>
              </a:ext>
            </a:extLst>
          </p:cNvPr>
          <p:cNvPicPr>
            <a:picLocks noChangeAspect="1"/>
          </p:cNvPicPr>
          <p:nvPr/>
        </p:nvPicPr>
        <p:blipFill>
          <a:blip r:embed="rId2"/>
          <a:stretch>
            <a:fillRect/>
          </a:stretch>
        </p:blipFill>
        <p:spPr>
          <a:xfrm>
            <a:off x="1050615" y="398887"/>
            <a:ext cx="13095691" cy="6980012"/>
          </a:xfrm>
          <a:prstGeom prst="rect">
            <a:avLst/>
          </a:prstGeom>
        </p:spPr>
      </p:pic>
    </p:spTree>
    <p:extLst>
      <p:ext uri="{BB962C8B-B14F-4D97-AF65-F5344CB8AC3E}">
        <p14:creationId xmlns:p14="http://schemas.microsoft.com/office/powerpoint/2010/main" val="4533583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ชื่อเรื่อง 1">
            <a:extLst>
              <a:ext uri="{FF2B5EF4-FFF2-40B4-BE49-F238E27FC236}">
                <a16:creationId xmlns:a16="http://schemas.microsoft.com/office/drawing/2014/main" id="{9A831FBF-946F-0FD8-1012-F073F173B8D7}"/>
              </a:ext>
            </a:extLst>
          </p:cNvPr>
          <p:cNvSpPr>
            <a:spLocks noGrp="1"/>
          </p:cNvSpPr>
          <p:nvPr>
            <p:ph type="title"/>
          </p:nvPr>
        </p:nvSpPr>
        <p:spPr/>
        <p:txBody>
          <a:bodyPr/>
          <a:lstStyle/>
          <a:p>
            <a:r>
              <a:rPr lang="en-US" sz="4800" b="0" dirty="0">
                <a:solidFill>
                  <a:schemeClr val="tx1"/>
                </a:solidFill>
                <a:latin typeface="+mn-lt"/>
              </a:rPr>
              <a:t>1. Configuring an ALB to Invoke a Lambda Function</a:t>
            </a:r>
            <a:endParaRPr lang="th-TH" sz="4800" dirty="0">
              <a:solidFill>
                <a:schemeClr val="tx1"/>
              </a:solidFill>
              <a:latin typeface="+mn-lt"/>
            </a:endParaRPr>
          </a:p>
        </p:txBody>
      </p:sp>
      <p:pic>
        <p:nvPicPr>
          <p:cNvPr id="7" name="รูปภาพ 6">
            <a:extLst>
              <a:ext uri="{FF2B5EF4-FFF2-40B4-BE49-F238E27FC236}">
                <a16:creationId xmlns:a16="http://schemas.microsoft.com/office/drawing/2014/main" id="{666718FF-71A0-4ED7-F7A8-EA79FB3AE6E8}"/>
              </a:ext>
            </a:extLst>
          </p:cNvPr>
          <p:cNvPicPr>
            <a:picLocks noChangeAspect="1"/>
          </p:cNvPicPr>
          <p:nvPr/>
        </p:nvPicPr>
        <p:blipFill>
          <a:blip r:embed="rId3"/>
          <a:stretch>
            <a:fillRect/>
          </a:stretch>
        </p:blipFill>
        <p:spPr>
          <a:xfrm>
            <a:off x="0" y="1185273"/>
            <a:ext cx="14630400" cy="5859053"/>
          </a:xfrm>
          <a:prstGeom prst="rect">
            <a:avLst/>
          </a:prstGeom>
        </p:spPr>
      </p:pic>
    </p:spTree>
    <p:extLst>
      <p:ext uri="{BB962C8B-B14F-4D97-AF65-F5344CB8AC3E}">
        <p14:creationId xmlns:p14="http://schemas.microsoft.com/office/powerpoint/2010/main" val="64993153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ชื่อเรื่อง 1">
            <a:extLst>
              <a:ext uri="{FF2B5EF4-FFF2-40B4-BE49-F238E27FC236}">
                <a16:creationId xmlns:a16="http://schemas.microsoft.com/office/drawing/2014/main" id="{E4E004EC-3DA8-5FF4-FF50-2BCF7EE86780}"/>
              </a:ext>
            </a:extLst>
          </p:cNvPr>
          <p:cNvSpPr>
            <a:spLocks noGrp="1"/>
          </p:cNvSpPr>
          <p:nvPr>
            <p:ph type="title"/>
          </p:nvPr>
        </p:nvSpPr>
        <p:spPr/>
        <p:txBody>
          <a:bodyPr/>
          <a:lstStyle/>
          <a:p>
            <a:r>
              <a:rPr lang="en-US" sz="5400" b="0" dirty="0">
                <a:solidFill>
                  <a:schemeClr val="tx1"/>
                </a:solidFill>
              </a:rPr>
              <a:t>2. Packaging Libraries with Lambda Layers</a:t>
            </a:r>
            <a:endParaRPr lang="th-TH" dirty="0">
              <a:solidFill>
                <a:schemeClr val="tx1"/>
              </a:solidFill>
            </a:endParaRPr>
          </a:p>
        </p:txBody>
      </p:sp>
      <p:pic>
        <p:nvPicPr>
          <p:cNvPr id="5" name="รูปภาพ 4">
            <a:extLst>
              <a:ext uri="{FF2B5EF4-FFF2-40B4-BE49-F238E27FC236}">
                <a16:creationId xmlns:a16="http://schemas.microsoft.com/office/drawing/2014/main" id="{1CD64FD0-AD08-A558-EB08-64236577A74C}"/>
              </a:ext>
            </a:extLst>
          </p:cNvPr>
          <p:cNvPicPr>
            <a:picLocks noChangeAspect="1"/>
          </p:cNvPicPr>
          <p:nvPr/>
        </p:nvPicPr>
        <p:blipFill>
          <a:blip r:embed="rId3"/>
          <a:stretch>
            <a:fillRect/>
          </a:stretch>
        </p:blipFill>
        <p:spPr>
          <a:xfrm>
            <a:off x="3159423" y="1498295"/>
            <a:ext cx="8311553" cy="3435143"/>
          </a:xfrm>
          <a:prstGeom prst="rect">
            <a:avLst/>
          </a:prstGeom>
        </p:spPr>
      </p:pic>
      <p:pic>
        <p:nvPicPr>
          <p:cNvPr id="7" name="รูปภาพ 6">
            <a:extLst>
              <a:ext uri="{FF2B5EF4-FFF2-40B4-BE49-F238E27FC236}">
                <a16:creationId xmlns:a16="http://schemas.microsoft.com/office/drawing/2014/main" id="{3422DE4F-F667-36D1-9C3C-6B02B0A1A4AD}"/>
              </a:ext>
            </a:extLst>
          </p:cNvPr>
          <p:cNvPicPr>
            <a:picLocks noChangeAspect="1"/>
          </p:cNvPicPr>
          <p:nvPr/>
        </p:nvPicPr>
        <p:blipFill>
          <a:blip r:embed="rId4"/>
          <a:stretch>
            <a:fillRect/>
          </a:stretch>
        </p:blipFill>
        <p:spPr>
          <a:xfrm>
            <a:off x="2883052" y="5346934"/>
            <a:ext cx="8846005" cy="1384371"/>
          </a:xfrm>
          <a:prstGeom prst="rect">
            <a:avLst/>
          </a:prstGeom>
        </p:spPr>
      </p:pic>
    </p:spTree>
    <p:extLst>
      <p:ext uri="{BB962C8B-B14F-4D97-AF65-F5344CB8AC3E}">
        <p14:creationId xmlns:p14="http://schemas.microsoft.com/office/powerpoint/2010/main" val="25018102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3EFA4120-16B9-2DD3-ED4E-148ED0279D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1037" y="1454228"/>
            <a:ext cx="12575569" cy="47913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559238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ชื่อเรื่อง 1">
            <a:extLst>
              <a:ext uri="{FF2B5EF4-FFF2-40B4-BE49-F238E27FC236}">
                <a16:creationId xmlns:a16="http://schemas.microsoft.com/office/drawing/2014/main" id="{E4E004EC-3DA8-5FF4-FF50-2BCF7EE86780}"/>
              </a:ext>
            </a:extLst>
          </p:cNvPr>
          <p:cNvSpPr>
            <a:spLocks noGrp="1"/>
          </p:cNvSpPr>
          <p:nvPr>
            <p:ph type="title"/>
          </p:nvPr>
        </p:nvSpPr>
        <p:spPr/>
        <p:txBody>
          <a:bodyPr/>
          <a:lstStyle/>
          <a:p>
            <a:r>
              <a:rPr lang="en-US" sz="5400" b="0" dirty="0">
                <a:solidFill>
                  <a:schemeClr val="tx1"/>
                </a:solidFill>
                <a:latin typeface="+mj-lt"/>
              </a:rPr>
              <a:t>3. Invoking Lambda Functions on a Schedule</a:t>
            </a:r>
            <a:endParaRPr lang="th-TH" dirty="0">
              <a:solidFill>
                <a:schemeClr val="tx1"/>
              </a:solidFill>
              <a:latin typeface="+mj-lt"/>
            </a:endParaRPr>
          </a:p>
        </p:txBody>
      </p:sp>
      <p:pic>
        <p:nvPicPr>
          <p:cNvPr id="4" name="รูปภาพ 3">
            <a:extLst>
              <a:ext uri="{FF2B5EF4-FFF2-40B4-BE49-F238E27FC236}">
                <a16:creationId xmlns:a16="http://schemas.microsoft.com/office/drawing/2014/main" id="{9A18A47E-DDBD-95D2-6CF7-611037720BEF}"/>
              </a:ext>
            </a:extLst>
          </p:cNvPr>
          <p:cNvPicPr>
            <a:picLocks noChangeAspect="1"/>
          </p:cNvPicPr>
          <p:nvPr/>
        </p:nvPicPr>
        <p:blipFill rotWithShape="1">
          <a:blip r:embed="rId2"/>
          <a:srcRect l="2578" t="11914" r="38624" b="4283"/>
          <a:stretch/>
        </p:blipFill>
        <p:spPr>
          <a:xfrm>
            <a:off x="3073707" y="1156711"/>
            <a:ext cx="7337234" cy="6257642"/>
          </a:xfrm>
          <a:prstGeom prst="rect">
            <a:avLst/>
          </a:prstGeom>
        </p:spPr>
      </p:pic>
    </p:spTree>
    <p:extLst>
      <p:ext uri="{BB962C8B-B14F-4D97-AF65-F5344CB8AC3E}">
        <p14:creationId xmlns:p14="http://schemas.microsoft.com/office/powerpoint/2010/main" val="193871388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ชื่อเรื่อง 1">
            <a:extLst>
              <a:ext uri="{FF2B5EF4-FFF2-40B4-BE49-F238E27FC236}">
                <a16:creationId xmlns:a16="http://schemas.microsoft.com/office/drawing/2014/main" id="{E4E004EC-3DA8-5FF4-FF50-2BCF7EE86780}"/>
              </a:ext>
            </a:extLst>
          </p:cNvPr>
          <p:cNvSpPr>
            <a:spLocks noGrp="1"/>
          </p:cNvSpPr>
          <p:nvPr>
            <p:ph type="title"/>
          </p:nvPr>
        </p:nvSpPr>
        <p:spPr>
          <a:xfrm>
            <a:off x="548639" y="495758"/>
            <a:ext cx="13514832" cy="1059739"/>
          </a:xfrm>
        </p:spPr>
        <p:txBody>
          <a:bodyPr/>
          <a:lstStyle/>
          <a:p>
            <a:r>
              <a:rPr lang="en-US" sz="4000" b="0" dirty="0">
                <a:solidFill>
                  <a:schemeClr val="tx1"/>
                </a:solidFill>
                <a:latin typeface="+mj-lt"/>
              </a:rPr>
              <a:t>4. Configuring a Lambda Function to Access an EFS File System</a:t>
            </a:r>
            <a:endParaRPr lang="th-TH" sz="4000" dirty="0">
              <a:solidFill>
                <a:schemeClr val="tx1"/>
              </a:solidFill>
              <a:latin typeface="+mj-lt"/>
            </a:endParaRPr>
          </a:p>
        </p:txBody>
      </p:sp>
      <p:pic>
        <p:nvPicPr>
          <p:cNvPr id="4" name="รูปภาพ 3">
            <a:extLst>
              <a:ext uri="{FF2B5EF4-FFF2-40B4-BE49-F238E27FC236}">
                <a16:creationId xmlns:a16="http://schemas.microsoft.com/office/drawing/2014/main" id="{8D15AFC3-F09D-195B-DD08-91F1645CC2AB}"/>
              </a:ext>
            </a:extLst>
          </p:cNvPr>
          <p:cNvPicPr>
            <a:picLocks noChangeAspect="1"/>
          </p:cNvPicPr>
          <p:nvPr/>
        </p:nvPicPr>
        <p:blipFill>
          <a:blip r:embed="rId3"/>
          <a:stretch>
            <a:fillRect/>
          </a:stretch>
        </p:blipFill>
        <p:spPr>
          <a:xfrm>
            <a:off x="3778785" y="2280077"/>
            <a:ext cx="7072829" cy="4586106"/>
          </a:xfrm>
          <a:prstGeom prst="rect">
            <a:avLst/>
          </a:prstGeom>
        </p:spPr>
      </p:pic>
    </p:spTree>
    <p:extLst>
      <p:ext uri="{BB962C8B-B14F-4D97-AF65-F5344CB8AC3E}">
        <p14:creationId xmlns:p14="http://schemas.microsoft.com/office/powerpoint/2010/main" val="13327521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58367" y="220678"/>
            <a:ext cx="16217798" cy="827150"/>
          </a:xfrm>
          <a:prstGeom prst="rect">
            <a:avLst/>
          </a:prstGeom>
        </p:spPr>
        <p:txBody>
          <a:bodyPr vert="horz" wrap="square" lIns="0" tIns="14478" rIns="0" bIns="0" rtlCol="0" anchor="t">
            <a:spAutoFit/>
          </a:bodyPr>
          <a:lstStyle/>
          <a:p>
            <a:pPr marL="15240">
              <a:spcBef>
                <a:spcPts val="114"/>
              </a:spcBef>
            </a:pPr>
            <a:r>
              <a:rPr spc="-60" dirty="0">
                <a:solidFill>
                  <a:schemeClr val="tx2"/>
                </a:solidFill>
              </a:rPr>
              <a:t>File</a:t>
            </a:r>
            <a:r>
              <a:rPr spc="-168" dirty="0">
                <a:solidFill>
                  <a:schemeClr val="tx2"/>
                </a:solidFill>
              </a:rPr>
              <a:t> </a:t>
            </a:r>
            <a:r>
              <a:rPr dirty="0">
                <a:solidFill>
                  <a:schemeClr val="tx2"/>
                </a:solidFill>
              </a:rPr>
              <a:t>system</a:t>
            </a:r>
            <a:r>
              <a:rPr spc="-162" dirty="0">
                <a:solidFill>
                  <a:schemeClr val="tx2"/>
                </a:solidFill>
              </a:rPr>
              <a:t> </a:t>
            </a:r>
            <a:r>
              <a:rPr spc="-12" dirty="0">
                <a:solidFill>
                  <a:schemeClr val="tx2"/>
                </a:solidFill>
              </a:rPr>
              <a:t>limitations</a:t>
            </a:r>
          </a:p>
        </p:txBody>
      </p:sp>
      <p:pic>
        <p:nvPicPr>
          <p:cNvPr id="3" name="object 3"/>
          <p:cNvPicPr/>
          <p:nvPr/>
        </p:nvPicPr>
        <p:blipFill>
          <a:blip r:embed="rId2" cstate="print"/>
          <a:stretch>
            <a:fillRect/>
          </a:stretch>
        </p:blipFill>
        <p:spPr>
          <a:xfrm>
            <a:off x="457200" y="1890979"/>
            <a:ext cx="6333134" cy="1283818"/>
          </a:xfrm>
          <a:prstGeom prst="rect">
            <a:avLst/>
          </a:prstGeom>
        </p:spPr>
      </p:pic>
      <p:pic>
        <p:nvPicPr>
          <p:cNvPr id="4" name="object 4"/>
          <p:cNvPicPr/>
          <p:nvPr/>
        </p:nvPicPr>
        <p:blipFill>
          <a:blip r:embed="rId3" cstate="print"/>
          <a:stretch>
            <a:fillRect/>
          </a:stretch>
        </p:blipFill>
        <p:spPr>
          <a:xfrm>
            <a:off x="457200" y="5994806"/>
            <a:ext cx="8059522" cy="1329536"/>
          </a:xfrm>
          <a:prstGeom prst="rect">
            <a:avLst/>
          </a:prstGeom>
        </p:spPr>
      </p:pic>
      <p:pic>
        <p:nvPicPr>
          <p:cNvPr id="5" name="object 5"/>
          <p:cNvPicPr/>
          <p:nvPr/>
        </p:nvPicPr>
        <p:blipFill>
          <a:blip r:embed="rId4" cstate="print"/>
          <a:stretch>
            <a:fillRect/>
          </a:stretch>
        </p:blipFill>
        <p:spPr>
          <a:xfrm>
            <a:off x="457200" y="4233671"/>
            <a:ext cx="6812280" cy="594360"/>
          </a:xfrm>
          <a:prstGeom prst="rect">
            <a:avLst/>
          </a:prstGeom>
        </p:spPr>
      </p:pic>
      <p:sp>
        <p:nvSpPr>
          <p:cNvPr id="6" name="object 6"/>
          <p:cNvSpPr txBox="1"/>
          <p:nvPr/>
        </p:nvSpPr>
        <p:spPr>
          <a:xfrm>
            <a:off x="8861450" y="4165091"/>
            <a:ext cx="3092196" cy="1012585"/>
          </a:xfrm>
          <a:prstGeom prst="rect">
            <a:avLst/>
          </a:prstGeom>
        </p:spPr>
        <p:txBody>
          <a:bodyPr vert="horz" wrap="square" lIns="0" tIns="15240" rIns="0" bIns="0" rtlCol="0">
            <a:spAutoFit/>
          </a:bodyPr>
          <a:lstStyle/>
          <a:p>
            <a:pPr marL="15240" marR="6096" algn="just">
              <a:spcBef>
                <a:spcPts val="120"/>
              </a:spcBef>
            </a:pPr>
            <a:r>
              <a:rPr sz="2160" spc="-12" dirty="0">
                <a:solidFill>
                  <a:schemeClr val="tx2"/>
                </a:solidFill>
                <a:latin typeface="Trebuchet MS"/>
                <a:cs typeface="Trebuchet MS"/>
              </a:rPr>
              <a:t>Ephemeral,</a:t>
            </a:r>
            <a:r>
              <a:rPr sz="2160" spc="-42" dirty="0">
                <a:solidFill>
                  <a:schemeClr val="tx2"/>
                </a:solidFill>
                <a:latin typeface="Trebuchet MS"/>
                <a:cs typeface="Trebuchet MS"/>
              </a:rPr>
              <a:t> </a:t>
            </a:r>
            <a:r>
              <a:rPr sz="2160" dirty="0">
                <a:solidFill>
                  <a:schemeClr val="tx2"/>
                </a:solidFill>
                <a:latin typeface="Trebuchet MS"/>
                <a:cs typeface="Trebuchet MS"/>
              </a:rPr>
              <a:t>for</a:t>
            </a:r>
            <a:r>
              <a:rPr sz="2160" spc="-42" dirty="0">
                <a:solidFill>
                  <a:schemeClr val="tx2"/>
                </a:solidFill>
                <a:latin typeface="Trebuchet MS"/>
                <a:cs typeface="Trebuchet MS"/>
              </a:rPr>
              <a:t> </a:t>
            </a:r>
            <a:r>
              <a:rPr sz="2160" spc="-12" dirty="0">
                <a:solidFill>
                  <a:schemeClr val="tx2"/>
                </a:solidFill>
                <a:latin typeface="Trebuchet MS"/>
                <a:cs typeface="Trebuchet MS"/>
              </a:rPr>
              <a:t>example, </a:t>
            </a:r>
            <a:r>
              <a:rPr sz="2160" dirty="0">
                <a:solidFill>
                  <a:schemeClr val="tx2"/>
                </a:solidFill>
                <a:latin typeface="Trebuchet MS"/>
                <a:cs typeface="Trebuchet MS"/>
              </a:rPr>
              <a:t>must</a:t>
            </a:r>
            <a:r>
              <a:rPr sz="2160" spc="108" dirty="0">
                <a:solidFill>
                  <a:schemeClr val="tx2"/>
                </a:solidFill>
                <a:latin typeface="Trebuchet MS"/>
                <a:cs typeface="Trebuchet MS"/>
              </a:rPr>
              <a:t> </a:t>
            </a:r>
            <a:r>
              <a:rPr sz="2160" dirty="0">
                <a:solidFill>
                  <a:schemeClr val="tx2"/>
                </a:solidFill>
                <a:latin typeface="Trebuchet MS"/>
                <a:cs typeface="Trebuchet MS"/>
              </a:rPr>
              <a:t>be</a:t>
            </a:r>
            <a:r>
              <a:rPr sz="2160" spc="114" dirty="0">
                <a:solidFill>
                  <a:schemeClr val="tx2"/>
                </a:solidFill>
                <a:latin typeface="Trebuchet MS"/>
                <a:cs typeface="Trebuchet MS"/>
              </a:rPr>
              <a:t> </a:t>
            </a:r>
            <a:r>
              <a:rPr sz="2160" dirty="0">
                <a:solidFill>
                  <a:schemeClr val="tx2"/>
                </a:solidFill>
                <a:latin typeface="Trebuchet MS"/>
                <a:cs typeface="Trebuchet MS"/>
              </a:rPr>
              <a:t>downloaded</a:t>
            </a:r>
            <a:r>
              <a:rPr sz="2160" spc="168" dirty="0">
                <a:solidFill>
                  <a:schemeClr val="tx2"/>
                </a:solidFill>
                <a:latin typeface="Trebuchet MS"/>
                <a:cs typeface="Trebuchet MS"/>
              </a:rPr>
              <a:t> </a:t>
            </a:r>
            <a:r>
              <a:rPr sz="2160" spc="-30" dirty="0">
                <a:solidFill>
                  <a:schemeClr val="tx2"/>
                </a:solidFill>
                <a:latin typeface="Trebuchet MS"/>
                <a:cs typeface="Trebuchet MS"/>
              </a:rPr>
              <a:t>for </a:t>
            </a:r>
            <a:r>
              <a:rPr sz="2160" dirty="0">
                <a:solidFill>
                  <a:schemeClr val="tx2"/>
                </a:solidFill>
                <a:latin typeface="Trebuchet MS"/>
                <a:cs typeface="Trebuchet MS"/>
              </a:rPr>
              <a:t>each</a:t>
            </a:r>
            <a:r>
              <a:rPr sz="2160" spc="-150" dirty="0">
                <a:solidFill>
                  <a:schemeClr val="tx2"/>
                </a:solidFill>
                <a:latin typeface="Trebuchet MS"/>
                <a:cs typeface="Trebuchet MS"/>
              </a:rPr>
              <a:t> </a:t>
            </a:r>
            <a:r>
              <a:rPr sz="2160" spc="-12" dirty="0">
                <a:solidFill>
                  <a:schemeClr val="tx2"/>
                </a:solidFill>
                <a:latin typeface="Trebuchet MS"/>
                <a:cs typeface="Trebuchet MS"/>
              </a:rPr>
              <a:t>invocation</a:t>
            </a:r>
            <a:endParaRPr sz="2160">
              <a:solidFill>
                <a:schemeClr val="tx2"/>
              </a:solidFill>
              <a:latin typeface="Trebuchet MS"/>
              <a:cs typeface="Trebuchet MS"/>
            </a:endParaRPr>
          </a:p>
        </p:txBody>
      </p:sp>
      <p:sp>
        <p:nvSpPr>
          <p:cNvPr id="7" name="object 7"/>
          <p:cNvSpPr/>
          <p:nvPr/>
        </p:nvSpPr>
        <p:spPr>
          <a:xfrm>
            <a:off x="12999262" y="4119981"/>
            <a:ext cx="870204" cy="822198"/>
          </a:xfrm>
          <a:custGeom>
            <a:avLst/>
            <a:gdLst/>
            <a:ahLst/>
            <a:cxnLst/>
            <a:rect l="l" t="t" r="r" b="b"/>
            <a:pathLst>
              <a:path w="725170" h="685164">
                <a:moveTo>
                  <a:pt x="570229" y="0"/>
                </a:moveTo>
                <a:lnTo>
                  <a:pt x="362584" y="186436"/>
                </a:lnTo>
                <a:lnTo>
                  <a:pt x="154939" y="0"/>
                </a:lnTo>
                <a:lnTo>
                  <a:pt x="0" y="172466"/>
                </a:lnTo>
                <a:lnTo>
                  <a:pt x="189102" y="342392"/>
                </a:lnTo>
                <a:lnTo>
                  <a:pt x="0" y="512318"/>
                </a:lnTo>
                <a:lnTo>
                  <a:pt x="154939" y="684784"/>
                </a:lnTo>
                <a:lnTo>
                  <a:pt x="362584" y="498348"/>
                </a:lnTo>
                <a:lnTo>
                  <a:pt x="570229" y="684784"/>
                </a:lnTo>
                <a:lnTo>
                  <a:pt x="725170" y="512318"/>
                </a:lnTo>
                <a:lnTo>
                  <a:pt x="536066" y="342392"/>
                </a:lnTo>
                <a:lnTo>
                  <a:pt x="725170" y="172466"/>
                </a:lnTo>
                <a:lnTo>
                  <a:pt x="570229" y="0"/>
                </a:lnTo>
                <a:close/>
              </a:path>
            </a:pathLst>
          </a:custGeom>
          <a:solidFill>
            <a:srgbClr val="4E68E2"/>
          </a:solidFill>
        </p:spPr>
        <p:txBody>
          <a:bodyPr wrap="square" lIns="0" tIns="0" rIns="0" bIns="0" rtlCol="0"/>
          <a:lstStyle/>
          <a:p>
            <a:endParaRPr sz="3456">
              <a:solidFill>
                <a:schemeClr val="tx2"/>
              </a:solidFill>
            </a:endParaRPr>
          </a:p>
        </p:txBody>
      </p:sp>
      <p:sp>
        <p:nvSpPr>
          <p:cNvPr id="8" name="object 8"/>
          <p:cNvSpPr txBox="1"/>
          <p:nvPr/>
        </p:nvSpPr>
        <p:spPr>
          <a:xfrm>
            <a:off x="8861451" y="6367272"/>
            <a:ext cx="3359658" cy="680186"/>
          </a:xfrm>
          <a:prstGeom prst="rect">
            <a:avLst/>
          </a:prstGeom>
        </p:spPr>
        <p:txBody>
          <a:bodyPr vert="horz" wrap="square" lIns="0" tIns="15240" rIns="0" bIns="0" rtlCol="0">
            <a:spAutoFit/>
          </a:bodyPr>
          <a:lstStyle/>
          <a:p>
            <a:pPr marL="15240" marR="6096">
              <a:spcBef>
                <a:spcPts val="120"/>
              </a:spcBef>
            </a:pPr>
            <a:r>
              <a:rPr sz="2160" spc="66" dirty="0">
                <a:solidFill>
                  <a:schemeClr val="tx2"/>
                </a:solidFill>
                <a:latin typeface="Trebuchet MS"/>
                <a:cs typeface="Trebuchet MS"/>
              </a:rPr>
              <a:t>Model</a:t>
            </a:r>
            <a:r>
              <a:rPr sz="2160" spc="-84" dirty="0">
                <a:solidFill>
                  <a:schemeClr val="tx2"/>
                </a:solidFill>
                <a:latin typeface="Trebuchet MS"/>
                <a:cs typeface="Trebuchet MS"/>
              </a:rPr>
              <a:t> </a:t>
            </a:r>
            <a:r>
              <a:rPr sz="2160" spc="-12" dirty="0">
                <a:solidFill>
                  <a:schemeClr val="tx2"/>
                </a:solidFill>
                <a:latin typeface="Trebuchet MS"/>
                <a:cs typeface="Trebuchet MS"/>
              </a:rPr>
              <a:t>size</a:t>
            </a:r>
            <a:r>
              <a:rPr sz="2160" spc="-102" dirty="0">
                <a:solidFill>
                  <a:schemeClr val="tx2"/>
                </a:solidFill>
                <a:latin typeface="Trebuchet MS"/>
                <a:cs typeface="Trebuchet MS"/>
              </a:rPr>
              <a:t> </a:t>
            </a:r>
            <a:r>
              <a:rPr sz="2160" spc="120" dirty="0">
                <a:solidFill>
                  <a:schemeClr val="tx2"/>
                </a:solidFill>
                <a:latin typeface="Trebuchet MS"/>
                <a:cs typeface="Trebuchet MS"/>
              </a:rPr>
              <a:t>+</a:t>
            </a:r>
            <a:r>
              <a:rPr sz="2160" spc="-108" dirty="0">
                <a:solidFill>
                  <a:schemeClr val="tx2"/>
                </a:solidFill>
                <a:latin typeface="Trebuchet MS"/>
                <a:cs typeface="Trebuchet MS"/>
              </a:rPr>
              <a:t> </a:t>
            </a:r>
            <a:r>
              <a:rPr sz="2160" dirty="0">
                <a:solidFill>
                  <a:schemeClr val="tx2"/>
                </a:solidFill>
                <a:latin typeface="Trebuchet MS"/>
                <a:cs typeface="Trebuchet MS"/>
              </a:rPr>
              <a:t>required</a:t>
            </a:r>
            <a:r>
              <a:rPr sz="2160" spc="-60" dirty="0">
                <a:solidFill>
                  <a:schemeClr val="tx2"/>
                </a:solidFill>
                <a:latin typeface="Trebuchet MS"/>
                <a:cs typeface="Trebuchet MS"/>
              </a:rPr>
              <a:t> </a:t>
            </a:r>
            <a:r>
              <a:rPr sz="2160" spc="-24" dirty="0">
                <a:solidFill>
                  <a:schemeClr val="tx2"/>
                </a:solidFill>
                <a:latin typeface="Trebuchet MS"/>
                <a:cs typeface="Trebuchet MS"/>
              </a:rPr>
              <a:t>code exceeds</a:t>
            </a:r>
            <a:r>
              <a:rPr sz="2160" spc="-84" dirty="0">
                <a:solidFill>
                  <a:schemeClr val="tx2"/>
                </a:solidFill>
                <a:latin typeface="Trebuchet MS"/>
                <a:cs typeface="Trebuchet MS"/>
              </a:rPr>
              <a:t> </a:t>
            </a:r>
            <a:r>
              <a:rPr sz="2160" spc="-12" dirty="0">
                <a:solidFill>
                  <a:schemeClr val="tx2"/>
                </a:solidFill>
                <a:latin typeface="Trebuchet MS"/>
                <a:cs typeface="Trebuchet MS"/>
              </a:rPr>
              <a:t>limit</a:t>
            </a:r>
            <a:endParaRPr sz="2160">
              <a:solidFill>
                <a:schemeClr val="tx2"/>
              </a:solidFill>
              <a:latin typeface="Trebuchet MS"/>
              <a:cs typeface="Trebuchet MS"/>
            </a:endParaRPr>
          </a:p>
        </p:txBody>
      </p:sp>
      <p:sp>
        <p:nvSpPr>
          <p:cNvPr id="9" name="object 9"/>
          <p:cNvSpPr/>
          <p:nvPr/>
        </p:nvSpPr>
        <p:spPr>
          <a:xfrm>
            <a:off x="12999262" y="6321857"/>
            <a:ext cx="870204" cy="822198"/>
          </a:xfrm>
          <a:custGeom>
            <a:avLst/>
            <a:gdLst/>
            <a:ahLst/>
            <a:cxnLst/>
            <a:rect l="l" t="t" r="r" b="b"/>
            <a:pathLst>
              <a:path w="725170" h="685164">
                <a:moveTo>
                  <a:pt x="570229" y="0"/>
                </a:moveTo>
                <a:lnTo>
                  <a:pt x="362584" y="186436"/>
                </a:lnTo>
                <a:lnTo>
                  <a:pt x="154939" y="0"/>
                </a:lnTo>
                <a:lnTo>
                  <a:pt x="0" y="172466"/>
                </a:lnTo>
                <a:lnTo>
                  <a:pt x="189102" y="342392"/>
                </a:lnTo>
                <a:lnTo>
                  <a:pt x="0" y="512330"/>
                </a:lnTo>
                <a:lnTo>
                  <a:pt x="154939" y="684834"/>
                </a:lnTo>
                <a:lnTo>
                  <a:pt x="362584" y="498284"/>
                </a:lnTo>
                <a:lnTo>
                  <a:pt x="570229" y="684834"/>
                </a:lnTo>
                <a:lnTo>
                  <a:pt x="725170" y="512330"/>
                </a:lnTo>
                <a:lnTo>
                  <a:pt x="536066" y="342392"/>
                </a:lnTo>
                <a:lnTo>
                  <a:pt x="725170" y="172466"/>
                </a:lnTo>
                <a:lnTo>
                  <a:pt x="570229" y="0"/>
                </a:lnTo>
                <a:close/>
              </a:path>
            </a:pathLst>
          </a:custGeom>
          <a:solidFill>
            <a:srgbClr val="4E68E2"/>
          </a:solidFill>
        </p:spPr>
        <p:txBody>
          <a:bodyPr wrap="square" lIns="0" tIns="0" rIns="0" bIns="0" rtlCol="0"/>
          <a:lstStyle/>
          <a:p>
            <a:endParaRPr sz="3456">
              <a:solidFill>
                <a:schemeClr val="tx2"/>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58367" y="220678"/>
            <a:ext cx="16217798" cy="827150"/>
          </a:xfrm>
          <a:prstGeom prst="rect">
            <a:avLst/>
          </a:prstGeom>
        </p:spPr>
        <p:txBody>
          <a:bodyPr vert="horz" wrap="square" lIns="0" tIns="14478" rIns="0" bIns="0" rtlCol="0" anchor="t">
            <a:spAutoFit/>
          </a:bodyPr>
          <a:lstStyle/>
          <a:p>
            <a:pPr marL="15240">
              <a:spcBef>
                <a:spcPts val="114"/>
              </a:spcBef>
            </a:pPr>
            <a:r>
              <a:rPr dirty="0">
                <a:solidFill>
                  <a:schemeClr val="tx2"/>
                </a:solidFill>
              </a:rPr>
              <a:t>The</a:t>
            </a:r>
            <a:r>
              <a:rPr spc="-354" dirty="0">
                <a:solidFill>
                  <a:schemeClr val="tx2"/>
                </a:solidFill>
              </a:rPr>
              <a:t> </a:t>
            </a:r>
            <a:r>
              <a:rPr spc="54" dirty="0">
                <a:solidFill>
                  <a:schemeClr val="tx2"/>
                </a:solidFill>
              </a:rPr>
              <a:t>solution</a:t>
            </a:r>
          </a:p>
        </p:txBody>
      </p:sp>
      <p:pic>
        <p:nvPicPr>
          <p:cNvPr id="3" name="object 3"/>
          <p:cNvPicPr/>
          <p:nvPr/>
        </p:nvPicPr>
        <p:blipFill>
          <a:blip r:embed="rId2" cstate="print"/>
          <a:stretch>
            <a:fillRect/>
          </a:stretch>
        </p:blipFill>
        <p:spPr>
          <a:xfrm>
            <a:off x="9469526" y="2781605"/>
            <a:ext cx="2304287" cy="2304288"/>
          </a:xfrm>
          <a:prstGeom prst="rect">
            <a:avLst/>
          </a:prstGeom>
        </p:spPr>
      </p:pic>
      <p:pic>
        <p:nvPicPr>
          <p:cNvPr id="4" name="object 4"/>
          <p:cNvPicPr/>
          <p:nvPr/>
        </p:nvPicPr>
        <p:blipFill>
          <a:blip r:embed="rId3" cstate="print"/>
          <a:stretch>
            <a:fillRect/>
          </a:stretch>
        </p:blipFill>
        <p:spPr>
          <a:xfrm>
            <a:off x="2745028" y="2807207"/>
            <a:ext cx="2304287" cy="2304287"/>
          </a:xfrm>
          <a:prstGeom prst="rect">
            <a:avLst/>
          </a:prstGeom>
        </p:spPr>
      </p:pic>
      <p:sp>
        <p:nvSpPr>
          <p:cNvPr id="5" name="object 5"/>
          <p:cNvSpPr txBox="1"/>
          <p:nvPr/>
        </p:nvSpPr>
        <p:spPr>
          <a:xfrm>
            <a:off x="9124036" y="5436413"/>
            <a:ext cx="2987802" cy="606320"/>
          </a:xfrm>
          <a:prstGeom prst="rect">
            <a:avLst/>
          </a:prstGeom>
        </p:spPr>
        <p:txBody>
          <a:bodyPr vert="horz" wrap="square" lIns="0" tIns="15240" rIns="0" bIns="0" rtlCol="0">
            <a:spAutoFit/>
          </a:bodyPr>
          <a:lstStyle/>
          <a:p>
            <a:pPr marL="15240">
              <a:spcBef>
                <a:spcPts val="120"/>
              </a:spcBef>
            </a:pPr>
            <a:r>
              <a:rPr sz="3840" spc="270" dirty="0">
                <a:solidFill>
                  <a:schemeClr val="tx2"/>
                </a:solidFill>
                <a:latin typeface="Trebuchet MS"/>
                <a:cs typeface="Trebuchet MS"/>
              </a:rPr>
              <a:t>AWS</a:t>
            </a:r>
            <a:r>
              <a:rPr sz="3840" spc="-150" dirty="0">
                <a:solidFill>
                  <a:schemeClr val="tx2"/>
                </a:solidFill>
                <a:latin typeface="Trebuchet MS"/>
                <a:cs typeface="Trebuchet MS"/>
              </a:rPr>
              <a:t> </a:t>
            </a:r>
            <a:r>
              <a:rPr sz="3840" spc="72" dirty="0">
                <a:solidFill>
                  <a:schemeClr val="tx2"/>
                </a:solidFill>
                <a:latin typeface="Trebuchet MS"/>
                <a:cs typeface="Trebuchet MS"/>
              </a:rPr>
              <a:t>Lambda</a:t>
            </a:r>
            <a:endParaRPr sz="3840">
              <a:solidFill>
                <a:schemeClr val="tx2"/>
              </a:solidFill>
              <a:latin typeface="Trebuchet MS"/>
              <a:cs typeface="Trebuchet MS"/>
            </a:endParaRPr>
          </a:p>
        </p:txBody>
      </p:sp>
      <p:sp>
        <p:nvSpPr>
          <p:cNvPr id="6" name="object 6"/>
          <p:cNvSpPr txBox="1"/>
          <p:nvPr/>
        </p:nvSpPr>
        <p:spPr>
          <a:xfrm>
            <a:off x="2510027" y="5436413"/>
            <a:ext cx="2775204" cy="606320"/>
          </a:xfrm>
          <a:prstGeom prst="rect">
            <a:avLst/>
          </a:prstGeom>
        </p:spPr>
        <p:txBody>
          <a:bodyPr vert="horz" wrap="square" lIns="0" tIns="15240" rIns="0" bIns="0" rtlCol="0">
            <a:spAutoFit/>
          </a:bodyPr>
          <a:lstStyle/>
          <a:p>
            <a:pPr marL="15240">
              <a:spcBef>
                <a:spcPts val="120"/>
              </a:spcBef>
            </a:pPr>
            <a:r>
              <a:rPr sz="3840" spc="120" dirty="0">
                <a:solidFill>
                  <a:schemeClr val="tx2"/>
                </a:solidFill>
                <a:latin typeface="Trebuchet MS"/>
                <a:cs typeface="Trebuchet MS"/>
              </a:rPr>
              <a:t>Amazon</a:t>
            </a:r>
            <a:r>
              <a:rPr sz="3840" spc="-126" dirty="0">
                <a:solidFill>
                  <a:schemeClr val="tx2"/>
                </a:solidFill>
                <a:latin typeface="Trebuchet MS"/>
                <a:cs typeface="Trebuchet MS"/>
              </a:rPr>
              <a:t> </a:t>
            </a:r>
            <a:r>
              <a:rPr sz="3840" spc="108" dirty="0">
                <a:solidFill>
                  <a:schemeClr val="tx2"/>
                </a:solidFill>
                <a:latin typeface="Trebuchet MS"/>
                <a:cs typeface="Trebuchet MS"/>
              </a:rPr>
              <a:t>EFS</a:t>
            </a:r>
            <a:endParaRPr sz="3840">
              <a:solidFill>
                <a:schemeClr val="tx2"/>
              </a:solidFill>
              <a:latin typeface="Trebuchet MS"/>
              <a:cs typeface="Trebuchet MS"/>
            </a:endParaRPr>
          </a:p>
        </p:txBody>
      </p:sp>
      <p:sp>
        <p:nvSpPr>
          <p:cNvPr id="7" name="object 7"/>
          <p:cNvSpPr/>
          <p:nvPr/>
        </p:nvSpPr>
        <p:spPr>
          <a:xfrm>
            <a:off x="6632357" y="3476288"/>
            <a:ext cx="1276350" cy="1275588"/>
          </a:xfrm>
          <a:custGeom>
            <a:avLst/>
            <a:gdLst/>
            <a:ahLst/>
            <a:cxnLst/>
            <a:rect l="l" t="t" r="r" b="b"/>
            <a:pathLst>
              <a:path w="1063625" h="1062989">
                <a:moveTo>
                  <a:pt x="1063193" y="531291"/>
                </a:moveTo>
                <a:lnTo>
                  <a:pt x="1055852" y="495058"/>
                </a:lnTo>
                <a:lnTo>
                  <a:pt x="1035824" y="465429"/>
                </a:lnTo>
                <a:lnTo>
                  <a:pt x="1006170" y="445439"/>
                </a:lnTo>
                <a:lnTo>
                  <a:pt x="969899" y="438099"/>
                </a:lnTo>
                <a:lnTo>
                  <a:pt x="625233" y="438099"/>
                </a:lnTo>
                <a:lnTo>
                  <a:pt x="625233" y="93192"/>
                </a:lnTo>
                <a:lnTo>
                  <a:pt x="617880" y="56959"/>
                </a:lnTo>
                <a:lnTo>
                  <a:pt x="597852" y="27330"/>
                </a:lnTo>
                <a:lnTo>
                  <a:pt x="568198" y="7340"/>
                </a:lnTo>
                <a:lnTo>
                  <a:pt x="531926" y="0"/>
                </a:lnTo>
                <a:lnTo>
                  <a:pt x="495642" y="7340"/>
                </a:lnTo>
                <a:lnTo>
                  <a:pt x="465975" y="27330"/>
                </a:lnTo>
                <a:lnTo>
                  <a:pt x="445947" y="56959"/>
                </a:lnTo>
                <a:lnTo>
                  <a:pt x="438594" y="93192"/>
                </a:lnTo>
                <a:lnTo>
                  <a:pt x="438594" y="438099"/>
                </a:lnTo>
                <a:lnTo>
                  <a:pt x="93306" y="438099"/>
                </a:lnTo>
                <a:lnTo>
                  <a:pt x="57035" y="445439"/>
                </a:lnTo>
                <a:lnTo>
                  <a:pt x="27381" y="465429"/>
                </a:lnTo>
                <a:lnTo>
                  <a:pt x="7353" y="495058"/>
                </a:lnTo>
                <a:lnTo>
                  <a:pt x="0" y="531291"/>
                </a:lnTo>
                <a:lnTo>
                  <a:pt x="7353" y="567512"/>
                </a:lnTo>
                <a:lnTo>
                  <a:pt x="27381" y="597141"/>
                </a:lnTo>
                <a:lnTo>
                  <a:pt x="57035" y="617143"/>
                </a:lnTo>
                <a:lnTo>
                  <a:pt x="93306" y="624484"/>
                </a:lnTo>
                <a:lnTo>
                  <a:pt x="438594" y="624484"/>
                </a:lnTo>
                <a:lnTo>
                  <a:pt x="438594" y="969391"/>
                </a:lnTo>
                <a:lnTo>
                  <a:pt x="445947" y="1005624"/>
                </a:lnTo>
                <a:lnTo>
                  <a:pt x="465975" y="1035253"/>
                </a:lnTo>
                <a:lnTo>
                  <a:pt x="495642" y="1055255"/>
                </a:lnTo>
                <a:lnTo>
                  <a:pt x="531926" y="1062596"/>
                </a:lnTo>
                <a:lnTo>
                  <a:pt x="568198" y="1055243"/>
                </a:lnTo>
                <a:lnTo>
                  <a:pt x="597852" y="1035177"/>
                </a:lnTo>
                <a:lnTo>
                  <a:pt x="617880" y="1005357"/>
                </a:lnTo>
                <a:lnTo>
                  <a:pt x="625233" y="968756"/>
                </a:lnTo>
                <a:lnTo>
                  <a:pt x="625233" y="624484"/>
                </a:lnTo>
                <a:lnTo>
                  <a:pt x="969899" y="624484"/>
                </a:lnTo>
                <a:lnTo>
                  <a:pt x="1006170" y="617143"/>
                </a:lnTo>
                <a:lnTo>
                  <a:pt x="1035824" y="597141"/>
                </a:lnTo>
                <a:lnTo>
                  <a:pt x="1055852" y="567512"/>
                </a:lnTo>
                <a:lnTo>
                  <a:pt x="1063193" y="531291"/>
                </a:lnTo>
                <a:close/>
              </a:path>
            </a:pathLst>
          </a:custGeom>
          <a:solidFill>
            <a:srgbClr val="FFFFFF"/>
          </a:solidFill>
        </p:spPr>
        <p:txBody>
          <a:bodyPr wrap="square" lIns="0" tIns="0" rIns="0" bIns="0" rtlCol="0"/>
          <a:lstStyle/>
          <a:p>
            <a:endParaRPr sz="3456">
              <a:solidFill>
                <a:schemeClr val="tx2"/>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58367" y="220678"/>
            <a:ext cx="16217798" cy="827150"/>
          </a:xfrm>
          <a:prstGeom prst="rect">
            <a:avLst/>
          </a:prstGeom>
        </p:spPr>
        <p:txBody>
          <a:bodyPr vert="horz" wrap="square" lIns="0" tIns="14478" rIns="0" bIns="0" rtlCol="0" anchor="t">
            <a:spAutoFit/>
          </a:bodyPr>
          <a:lstStyle/>
          <a:p>
            <a:pPr marL="15240">
              <a:spcBef>
                <a:spcPts val="114"/>
              </a:spcBef>
            </a:pPr>
            <a:r>
              <a:rPr spc="126" dirty="0">
                <a:solidFill>
                  <a:schemeClr val="tx2"/>
                </a:solidFill>
              </a:rPr>
              <a:t>How</a:t>
            </a:r>
            <a:r>
              <a:rPr spc="-216" dirty="0">
                <a:solidFill>
                  <a:schemeClr val="tx2"/>
                </a:solidFill>
              </a:rPr>
              <a:t> </a:t>
            </a:r>
            <a:r>
              <a:rPr dirty="0">
                <a:solidFill>
                  <a:schemeClr val="tx2"/>
                </a:solidFill>
              </a:rPr>
              <a:t>it</a:t>
            </a:r>
            <a:r>
              <a:rPr spc="-222" dirty="0">
                <a:solidFill>
                  <a:schemeClr val="tx2"/>
                </a:solidFill>
              </a:rPr>
              <a:t> </a:t>
            </a:r>
            <a:r>
              <a:rPr spc="-12" dirty="0">
                <a:solidFill>
                  <a:schemeClr val="tx2"/>
                </a:solidFill>
              </a:rPr>
              <a:t>works</a:t>
            </a:r>
          </a:p>
        </p:txBody>
      </p:sp>
      <p:grpSp>
        <p:nvGrpSpPr>
          <p:cNvPr id="3" name="object 3"/>
          <p:cNvGrpSpPr/>
          <p:nvPr/>
        </p:nvGrpSpPr>
        <p:grpSpPr>
          <a:xfrm>
            <a:off x="762752" y="3057753"/>
            <a:ext cx="12124944" cy="925830"/>
            <a:chOff x="635627" y="2548127"/>
            <a:chExt cx="10104120" cy="771525"/>
          </a:xfrm>
        </p:grpSpPr>
        <p:pic>
          <p:nvPicPr>
            <p:cNvPr id="4" name="object 4"/>
            <p:cNvPicPr/>
            <p:nvPr/>
          </p:nvPicPr>
          <p:blipFill>
            <a:blip r:embed="rId2" cstate="print"/>
            <a:stretch>
              <a:fillRect/>
            </a:stretch>
          </p:blipFill>
          <p:spPr>
            <a:xfrm>
              <a:off x="3553967" y="2557271"/>
              <a:ext cx="762000" cy="762000"/>
            </a:xfrm>
            <a:prstGeom prst="rect">
              <a:avLst/>
            </a:prstGeom>
          </p:spPr>
        </p:pic>
        <p:pic>
          <p:nvPicPr>
            <p:cNvPr id="5" name="object 5"/>
            <p:cNvPicPr/>
            <p:nvPr/>
          </p:nvPicPr>
          <p:blipFill>
            <a:blip r:embed="rId3" cstate="print"/>
            <a:stretch>
              <a:fillRect/>
            </a:stretch>
          </p:blipFill>
          <p:spPr>
            <a:xfrm>
              <a:off x="6460236" y="2548127"/>
              <a:ext cx="762000" cy="762000"/>
            </a:xfrm>
            <a:prstGeom prst="rect">
              <a:avLst/>
            </a:prstGeom>
          </p:spPr>
        </p:pic>
        <p:sp>
          <p:nvSpPr>
            <p:cNvPr id="6" name="object 6"/>
            <p:cNvSpPr/>
            <p:nvPr/>
          </p:nvSpPr>
          <p:spPr>
            <a:xfrm>
              <a:off x="4316730" y="2875025"/>
              <a:ext cx="2145030" cy="110489"/>
            </a:xfrm>
            <a:custGeom>
              <a:avLst/>
              <a:gdLst/>
              <a:ahLst/>
              <a:cxnLst/>
              <a:rect l="l" t="t" r="r" b="b"/>
              <a:pathLst>
                <a:path w="2145029" h="110489">
                  <a:moveTo>
                    <a:pt x="2133789" y="45338"/>
                  </a:moveTo>
                  <a:lnTo>
                    <a:pt x="2130298" y="45338"/>
                  </a:lnTo>
                  <a:lnTo>
                    <a:pt x="2130425" y="64388"/>
                  </a:lnTo>
                  <a:lnTo>
                    <a:pt x="2105013" y="64498"/>
                  </a:lnTo>
                  <a:lnTo>
                    <a:pt x="2073402" y="92456"/>
                  </a:lnTo>
                  <a:lnTo>
                    <a:pt x="2069465" y="95885"/>
                  </a:lnTo>
                  <a:lnTo>
                    <a:pt x="2069084" y="101981"/>
                  </a:lnTo>
                  <a:lnTo>
                    <a:pt x="2072513" y="105918"/>
                  </a:lnTo>
                  <a:lnTo>
                    <a:pt x="2076069" y="109854"/>
                  </a:lnTo>
                  <a:lnTo>
                    <a:pt x="2082038" y="110236"/>
                  </a:lnTo>
                  <a:lnTo>
                    <a:pt x="2085975" y="106679"/>
                  </a:lnTo>
                  <a:lnTo>
                    <a:pt x="2144776" y="54863"/>
                  </a:lnTo>
                  <a:lnTo>
                    <a:pt x="2133789" y="45338"/>
                  </a:lnTo>
                  <a:close/>
                </a:path>
                <a:path w="2145029" h="110489">
                  <a:moveTo>
                    <a:pt x="2104835" y="45448"/>
                  </a:moveTo>
                  <a:lnTo>
                    <a:pt x="0" y="54483"/>
                  </a:lnTo>
                  <a:lnTo>
                    <a:pt x="0" y="73533"/>
                  </a:lnTo>
                  <a:lnTo>
                    <a:pt x="2105013" y="64498"/>
                  </a:lnTo>
                  <a:lnTo>
                    <a:pt x="2115810" y="54948"/>
                  </a:lnTo>
                  <a:lnTo>
                    <a:pt x="2104835" y="45448"/>
                  </a:lnTo>
                  <a:close/>
                </a:path>
                <a:path w="2145029" h="110489">
                  <a:moveTo>
                    <a:pt x="2115810" y="54948"/>
                  </a:moveTo>
                  <a:lnTo>
                    <a:pt x="2105013" y="64498"/>
                  </a:lnTo>
                  <a:lnTo>
                    <a:pt x="2130425" y="64388"/>
                  </a:lnTo>
                  <a:lnTo>
                    <a:pt x="2130409" y="62102"/>
                  </a:lnTo>
                  <a:lnTo>
                    <a:pt x="2124075" y="62102"/>
                  </a:lnTo>
                  <a:lnTo>
                    <a:pt x="2115810" y="54948"/>
                  </a:lnTo>
                  <a:close/>
                </a:path>
                <a:path w="2145029" h="110489">
                  <a:moveTo>
                    <a:pt x="2123948" y="47751"/>
                  </a:moveTo>
                  <a:lnTo>
                    <a:pt x="2115810" y="54948"/>
                  </a:lnTo>
                  <a:lnTo>
                    <a:pt x="2124075" y="62102"/>
                  </a:lnTo>
                  <a:lnTo>
                    <a:pt x="2123948" y="47751"/>
                  </a:lnTo>
                  <a:close/>
                </a:path>
                <a:path w="2145029" h="110489">
                  <a:moveTo>
                    <a:pt x="2130314" y="47751"/>
                  </a:moveTo>
                  <a:lnTo>
                    <a:pt x="2123948" y="47751"/>
                  </a:lnTo>
                  <a:lnTo>
                    <a:pt x="2124075" y="62102"/>
                  </a:lnTo>
                  <a:lnTo>
                    <a:pt x="2130409" y="62102"/>
                  </a:lnTo>
                  <a:lnTo>
                    <a:pt x="2130314" y="47751"/>
                  </a:lnTo>
                  <a:close/>
                </a:path>
                <a:path w="2145029" h="110489">
                  <a:moveTo>
                    <a:pt x="2130298" y="45338"/>
                  </a:moveTo>
                  <a:lnTo>
                    <a:pt x="2104835" y="45448"/>
                  </a:lnTo>
                  <a:lnTo>
                    <a:pt x="2115810" y="54948"/>
                  </a:lnTo>
                  <a:lnTo>
                    <a:pt x="2123948" y="47751"/>
                  </a:lnTo>
                  <a:lnTo>
                    <a:pt x="2130314" y="47751"/>
                  </a:lnTo>
                  <a:lnTo>
                    <a:pt x="2130298" y="45338"/>
                  </a:lnTo>
                  <a:close/>
                </a:path>
                <a:path w="2145029" h="110489">
                  <a:moveTo>
                    <a:pt x="2081530" y="0"/>
                  </a:moveTo>
                  <a:lnTo>
                    <a:pt x="2075561" y="508"/>
                  </a:lnTo>
                  <a:lnTo>
                    <a:pt x="2068703" y="8382"/>
                  </a:lnTo>
                  <a:lnTo>
                    <a:pt x="2069084" y="14477"/>
                  </a:lnTo>
                  <a:lnTo>
                    <a:pt x="2104835" y="45448"/>
                  </a:lnTo>
                  <a:lnTo>
                    <a:pt x="2133789" y="45338"/>
                  </a:lnTo>
                  <a:lnTo>
                    <a:pt x="2081530" y="0"/>
                  </a:lnTo>
                  <a:close/>
                </a:path>
              </a:pathLst>
            </a:custGeom>
            <a:solidFill>
              <a:srgbClr val="FFFFFF"/>
            </a:solidFill>
          </p:spPr>
          <p:txBody>
            <a:bodyPr wrap="square" lIns="0" tIns="0" rIns="0" bIns="0" rtlCol="0"/>
            <a:lstStyle/>
            <a:p>
              <a:endParaRPr sz="3456">
                <a:solidFill>
                  <a:schemeClr val="tx2"/>
                </a:solidFill>
              </a:endParaRPr>
            </a:p>
          </p:txBody>
        </p:sp>
        <p:sp>
          <p:nvSpPr>
            <p:cNvPr id="7" name="object 7"/>
            <p:cNvSpPr/>
            <p:nvPr/>
          </p:nvSpPr>
          <p:spPr>
            <a:xfrm>
              <a:off x="644677" y="2590225"/>
              <a:ext cx="681990" cy="684530"/>
            </a:xfrm>
            <a:custGeom>
              <a:avLst/>
              <a:gdLst/>
              <a:ahLst/>
              <a:cxnLst/>
              <a:rect l="l" t="t" r="r" b="b"/>
              <a:pathLst>
                <a:path w="681990" h="684529">
                  <a:moveTo>
                    <a:pt x="340653" y="279805"/>
                  </a:moveTo>
                  <a:lnTo>
                    <a:pt x="385128" y="288721"/>
                  </a:lnTo>
                  <a:lnTo>
                    <a:pt x="421488" y="313019"/>
                  </a:lnTo>
                  <a:lnTo>
                    <a:pt x="446024" y="349024"/>
                  </a:lnTo>
                  <a:lnTo>
                    <a:pt x="455026" y="393061"/>
                  </a:lnTo>
                  <a:lnTo>
                    <a:pt x="451405" y="421383"/>
                  </a:lnTo>
                  <a:lnTo>
                    <a:pt x="441151" y="447087"/>
                  </a:lnTo>
                  <a:lnTo>
                    <a:pt x="425171" y="469277"/>
                  </a:lnTo>
                  <a:lnTo>
                    <a:pt x="404387" y="487042"/>
                  </a:lnTo>
                  <a:lnTo>
                    <a:pt x="444536" y="508285"/>
                  </a:lnTo>
                  <a:lnTo>
                    <a:pt x="478351" y="538560"/>
                  </a:lnTo>
                  <a:lnTo>
                    <a:pt x="504344" y="576352"/>
                  </a:lnTo>
                  <a:lnTo>
                    <a:pt x="521031" y="620144"/>
                  </a:lnTo>
                  <a:lnTo>
                    <a:pt x="526923" y="668421"/>
                  </a:lnTo>
                  <a:lnTo>
                    <a:pt x="526923" y="677017"/>
                  </a:lnTo>
                  <a:lnTo>
                    <a:pt x="519975" y="683965"/>
                  </a:lnTo>
                  <a:lnTo>
                    <a:pt x="161899" y="683966"/>
                  </a:lnTo>
                  <a:lnTo>
                    <a:pt x="154977" y="677017"/>
                  </a:lnTo>
                  <a:lnTo>
                    <a:pt x="154977" y="668421"/>
                  </a:lnTo>
                  <a:lnTo>
                    <a:pt x="156951" y="652876"/>
                  </a:lnTo>
                  <a:lnTo>
                    <a:pt x="495217" y="652876"/>
                  </a:lnTo>
                  <a:lnTo>
                    <a:pt x="484014" y="606098"/>
                  </a:lnTo>
                  <a:lnTo>
                    <a:pt x="460838" y="565809"/>
                  </a:lnTo>
                  <a:lnTo>
                    <a:pt x="427838" y="534254"/>
                  </a:lnTo>
                  <a:lnTo>
                    <a:pt x="387160" y="513676"/>
                  </a:lnTo>
                  <a:lnTo>
                    <a:pt x="340950" y="506318"/>
                  </a:lnTo>
                  <a:lnTo>
                    <a:pt x="240956" y="506318"/>
                  </a:lnTo>
                  <a:lnTo>
                    <a:pt x="245432" y="502626"/>
                  </a:lnTo>
                  <a:lnTo>
                    <a:pt x="253057" y="498138"/>
                  </a:lnTo>
                  <a:lnTo>
                    <a:pt x="260867" y="494053"/>
                  </a:lnTo>
                  <a:lnTo>
                    <a:pt x="268844" y="490362"/>
                  </a:lnTo>
                  <a:lnTo>
                    <a:pt x="276970" y="487055"/>
                  </a:lnTo>
                  <a:lnTo>
                    <a:pt x="263136" y="475228"/>
                  </a:lnTo>
                  <a:lnTo>
                    <a:pt x="340653" y="475228"/>
                  </a:lnTo>
                  <a:lnTo>
                    <a:pt x="399588" y="451137"/>
                  </a:lnTo>
                  <a:lnTo>
                    <a:pt x="424031" y="393061"/>
                  </a:lnTo>
                  <a:lnTo>
                    <a:pt x="417470" y="361106"/>
                  </a:lnTo>
                  <a:lnTo>
                    <a:pt x="399588" y="334985"/>
                  </a:lnTo>
                  <a:lnTo>
                    <a:pt x="373083" y="317361"/>
                  </a:lnTo>
                  <a:lnTo>
                    <a:pt x="340653" y="310894"/>
                  </a:lnTo>
                  <a:lnTo>
                    <a:pt x="263025" y="310894"/>
                  </a:lnTo>
                  <a:lnTo>
                    <a:pt x="296194" y="288721"/>
                  </a:lnTo>
                  <a:lnTo>
                    <a:pt x="340653" y="279805"/>
                  </a:lnTo>
                  <a:close/>
                </a:path>
                <a:path w="681990" h="684529">
                  <a:moveTo>
                    <a:pt x="240956" y="506318"/>
                  </a:moveTo>
                  <a:lnTo>
                    <a:pt x="340950" y="506318"/>
                  </a:lnTo>
                  <a:lnTo>
                    <a:pt x="320155" y="507776"/>
                  </a:lnTo>
                  <a:lnTo>
                    <a:pt x="299839" y="512100"/>
                  </a:lnTo>
                  <a:lnTo>
                    <a:pt x="261769" y="529026"/>
                  </a:lnTo>
                  <a:lnTo>
                    <a:pt x="210091" y="581784"/>
                  </a:lnTo>
                  <a:lnTo>
                    <a:pt x="186696" y="652876"/>
                  </a:lnTo>
                  <a:lnTo>
                    <a:pt x="156951" y="652876"/>
                  </a:lnTo>
                  <a:lnTo>
                    <a:pt x="161263" y="618922"/>
                  </a:lnTo>
                  <a:lnTo>
                    <a:pt x="179278" y="573240"/>
                  </a:lnTo>
                  <a:lnTo>
                    <a:pt x="207756" y="533700"/>
                  </a:lnTo>
                  <a:lnTo>
                    <a:pt x="240956" y="506318"/>
                  </a:lnTo>
                  <a:close/>
                </a:path>
                <a:path w="681990" h="684529">
                  <a:moveTo>
                    <a:pt x="263025" y="310894"/>
                  </a:moveTo>
                  <a:lnTo>
                    <a:pt x="340653" y="310894"/>
                  </a:lnTo>
                  <a:lnTo>
                    <a:pt x="308240" y="317361"/>
                  </a:lnTo>
                  <a:lnTo>
                    <a:pt x="281747" y="334985"/>
                  </a:lnTo>
                  <a:lnTo>
                    <a:pt x="263872" y="361106"/>
                  </a:lnTo>
                  <a:lnTo>
                    <a:pt x="257314" y="393061"/>
                  </a:lnTo>
                  <a:lnTo>
                    <a:pt x="263872" y="425016"/>
                  </a:lnTo>
                  <a:lnTo>
                    <a:pt x="281747" y="451137"/>
                  </a:lnTo>
                  <a:lnTo>
                    <a:pt x="308240" y="468762"/>
                  </a:lnTo>
                  <a:lnTo>
                    <a:pt x="340653" y="475228"/>
                  </a:lnTo>
                  <a:lnTo>
                    <a:pt x="263136" y="475228"/>
                  </a:lnTo>
                  <a:lnTo>
                    <a:pt x="256170" y="469270"/>
                  </a:lnTo>
                  <a:lnTo>
                    <a:pt x="240193" y="447081"/>
                  </a:lnTo>
                  <a:lnTo>
                    <a:pt x="229939" y="421377"/>
                  </a:lnTo>
                  <a:lnTo>
                    <a:pt x="226318" y="393061"/>
                  </a:lnTo>
                  <a:lnTo>
                    <a:pt x="235318" y="349024"/>
                  </a:lnTo>
                  <a:lnTo>
                    <a:pt x="259847" y="313019"/>
                  </a:lnTo>
                  <a:lnTo>
                    <a:pt x="263025" y="310894"/>
                  </a:lnTo>
                  <a:close/>
                </a:path>
                <a:path w="681990" h="684529">
                  <a:moveTo>
                    <a:pt x="495630" y="0"/>
                  </a:moveTo>
                  <a:lnTo>
                    <a:pt x="540106" y="8915"/>
                  </a:lnTo>
                  <a:lnTo>
                    <a:pt x="576467" y="33213"/>
                  </a:lnTo>
                  <a:lnTo>
                    <a:pt x="601003" y="69218"/>
                  </a:lnTo>
                  <a:lnTo>
                    <a:pt x="610006" y="113256"/>
                  </a:lnTo>
                  <a:lnTo>
                    <a:pt x="606385" y="141577"/>
                  </a:lnTo>
                  <a:lnTo>
                    <a:pt x="596130" y="167282"/>
                  </a:lnTo>
                  <a:lnTo>
                    <a:pt x="580149" y="189472"/>
                  </a:lnTo>
                  <a:lnTo>
                    <a:pt x="559486" y="207133"/>
                  </a:lnTo>
                  <a:lnTo>
                    <a:pt x="599512" y="228479"/>
                  </a:lnTo>
                  <a:lnTo>
                    <a:pt x="633326" y="258755"/>
                  </a:lnTo>
                  <a:lnTo>
                    <a:pt x="659320" y="296547"/>
                  </a:lnTo>
                  <a:lnTo>
                    <a:pt x="676007" y="340340"/>
                  </a:lnTo>
                  <a:lnTo>
                    <a:pt x="681900" y="388618"/>
                  </a:lnTo>
                  <a:lnTo>
                    <a:pt x="681900" y="397206"/>
                  </a:lnTo>
                  <a:lnTo>
                    <a:pt x="674957" y="404163"/>
                  </a:lnTo>
                  <a:lnTo>
                    <a:pt x="495927" y="404163"/>
                  </a:lnTo>
                  <a:lnTo>
                    <a:pt x="495927" y="373073"/>
                  </a:lnTo>
                  <a:lnTo>
                    <a:pt x="650192" y="373073"/>
                  </a:lnTo>
                  <a:lnTo>
                    <a:pt x="638990" y="326294"/>
                  </a:lnTo>
                  <a:lnTo>
                    <a:pt x="615815" y="286004"/>
                  </a:lnTo>
                  <a:lnTo>
                    <a:pt x="582815" y="254449"/>
                  </a:lnTo>
                  <a:lnTo>
                    <a:pt x="542137" y="233870"/>
                  </a:lnTo>
                  <a:lnTo>
                    <a:pt x="495927" y="226512"/>
                  </a:lnTo>
                  <a:lnTo>
                    <a:pt x="394722" y="226512"/>
                  </a:lnTo>
                  <a:lnTo>
                    <a:pt x="400410" y="222820"/>
                  </a:lnTo>
                  <a:lnTo>
                    <a:pt x="408034" y="218333"/>
                  </a:lnTo>
                  <a:lnTo>
                    <a:pt x="415844" y="214248"/>
                  </a:lnTo>
                  <a:lnTo>
                    <a:pt x="423822" y="210557"/>
                  </a:lnTo>
                  <a:lnTo>
                    <a:pt x="431948" y="207250"/>
                  </a:lnTo>
                  <a:lnTo>
                    <a:pt x="418114" y="195423"/>
                  </a:lnTo>
                  <a:lnTo>
                    <a:pt x="495630" y="195423"/>
                  </a:lnTo>
                  <a:lnTo>
                    <a:pt x="554565" y="171332"/>
                  </a:lnTo>
                  <a:lnTo>
                    <a:pt x="579008" y="113256"/>
                  </a:lnTo>
                  <a:lnTo>
                    <a:pt x="572448" y="81301"/>
                  </a:lnTo>
                  <a:lnTo>
                    <a:pt x="554565" y="55180"/>
                  </a:lnTo>
                  <a:lnTo>
                    <a:pt x="528060" y="37555"/>
                  </a:lnTo>
                  <a:lnTo>
                    <a:pt x="495630" y="31089"/>
                  </a:lnTo>
                  <a:lnTo>
                    <a:pt x="418002" y="31089"/>
                  </a:lnTo>
                  <a:lnTo>
                    <a:pt x="451172" y="8915"/>
                  </a:lnTo>
                  <a:lnTo>
                    <a:pt x="495630" y="0"/>
                  </a:lnTo>
                  <a:close/>
                </a:path>
                <a:path w="681990" h="684529">
                  <a:moveTo>
                    <a:pt x="85978" y="226512"/>
                  </a:moveTo>
                  <a:lnTo>
                    <a:pt x="185972" y="226512"/>
                  </a:lnTo>
                  <a:lnTo>
                    <a:pt x="165177" y="227971"/>
                  </a:lnTo>
                  <a:lnTo>
                    <a:pt x="144861" y="232295"/>
                  </a:lnTo>
                  <a:lnTo>
                    <a:pt x="106792" y="249221"/>
                  </a:lnTo>
                  <a:lnTo>
                    <a:pt x="55113" y="301981"/>
                  </a:lnTo>
                  <a:lnTo>
                    <a:pt x="31718" y="373073"/>
                  </a:lnTo>
                  <a:lnTo>
                    <a:pt x="185972" y="373073"/>
                  </a:lnTo>
                  <a:lnTo>
                    <a:pt x="185972" y="404163"/>
                  </a:lnTo>
                  <a:lnTo>
                    <a:pt x="6922" y="404163"/>
                  </a:lnTo>
                  <a:lnTo>
                    <a:pt x="0" y="397207"/>
                  </a:lnTo>
                  <a:lnTo>
                    <a:pt x="0" y="388618"/>
                  </a:lnTo>
                  <a:lnTo>
                    <a:pt x="6286" y="339116"/>
                  </a:lnTo>
                  <a:lnTo>
                    <a:pt x="24300" y="293434"/>
                  </a:lnTo>
                  <a:lnTo>
                    <a:pt x="52778" y="253894"/>
                  </a:lnTo>
                  <a:lnTo>
                    <a:pt x="85978" y="226512"/>
                  </a:lnTo>
                  <a:close/>
                </a:path>
                <a:path w="681990" h="684529">
                  <a:moveTo>
                    <a:pt x="394722" y="226512"/>
                  </a:moveTo>
                  <a:lnTo>
                    <a:pt x="495927" y="226512"/>
                  </a:lnTo>
                  <a:lnTo>
                    <a:pt x="475132" y="227971"/>
                  </a:lnTo>
                  <a:lnTo>
                    <a:pt x="454816" y="232295"/>
                  </a:lnTo>
                  <a:lnTo>
                    <a:pt x="416747" y="249221"/>
                  </a:lnTo>
                  <a:lnTo>
                    <a:pt x="397530" y="263366"/>
                  </a:lnTo>
                  <a:lnTo>
                    <a:pt x="377344" y="239790"/>
                  </a:lnTo>
                  <a:lnTo>
                    <a:pt x="382869" y="235209"/>
                  </a:lnTo>
                  <a:lnTo>
                    <a:pt x="388567" y="230844"/>
                  </a:lnTo>
                  <a:lnTo>
                    <a:pt x="394419" y="226709"/>
                  </a:lnTo>
                  <a:lnTo>
                    <a:pt x="394722" y="226512"/>
                  </a:lnTo>
                  <a:close/>
                </a:path>
                <a:path w="681990" h="684529">
                  <a:moveTo>
                    <a:pt x="185675" y="0"/>
                  </a:moveTo>
                  <a:lnTo>
                    <a:pt x="230151" y="8916"/>
                  </a:lnTo>
                  <a:lnTo>
                    <a:pt x="266511" y="33214"/>
                  </a:lnTo>
                  <a:lnTo>
                    <a:pt x="291046" y="69219"/>
                  </a:lnTo>
                  <a:lnTo>
                    <a:pt x="300049" y="113256"/>
                  </a:lnTo>
                  <a:lnTo>
                    <a:pt x="296444" y="141519"/>
                  </a:lnTo>
                  <a:lnTo>
                    <a:pt x="286230" y="167185"/>
                  </a:lnTo>
                  <a:lnTo>
                    <a:pt x="270311" y="189355"/>
                  </a:lnTo>
                  <a:lnTo>
                    <a:pt x="249591" y="207133"/>
                  </a:lnTo>
                  <a:lnTo>
                    <a:pt x="264239" y="213409"/>
                  </a:lnTo>
                  <a:lnTo>
                    <a:pt x="278346" y="220963"/>
                  </a:lnTo>
                  <a:lnTo>
                    <a:pt x="291812" y="229764"/>
                  </a:lnTo>
                  <a:lnTo>
                    <a:pt x="304543" y="239777"/>
                  </a:lnTo>
                  <a:lnTo>
                    <a:pt x="284357" y="263366"/>
                  </a:lnTo>
                  <a:lnTo>
                    <a:pt x="262367" y="247585"/>
                  </a:lnTo>
                  <a:lnTo>
                    <a:pt x="238235" y="236030"/>
                  </a:lnTo>
                  <a:lnTo>
                    <a:pt x="212569" y="228930"/>
                  </a:lnTo>
                  <a:lnTo>
                    <a:pt x="185972" y="226512"/>
                  </a:lnTo>
                  <a:lnTo>
                    <a:pt x="85978" y="226512"/>
                  </a:lnTo>
                  <a:lnTo>
                    <a:pt x="90455" y="222821"/>
                  </a:lnTo>
                  <a:lnTo>
                    <a:pt x="98079" y="218333"/>
                  </a:lnTo>
                  <a:lnTo>
                    <a:pt x="105889" y="214248"/>
                  </a:lnTo>
                  <a:lnTo>
                    <a:pt x="113867" y="210557"/>
                  </a:lnTo>
                  <a:lnTo>
                    <a:pt x="121993" y="207250"/>
                  </a:lnTo>
                  <a:lnTo>
                    <a:pt x="108159" y="195423"/>
                  </a:lnTo>
                  <a:lnTo>
                    <a:pt x="185675" y="195423"/>
                  </a:lnTo>
                  <a:lnTo>
                    <a:pt x="244610" y="171332"/>
                  </a:lnTo>
                  <a:lnTo>
                    <a:pt x="269053" y="113256"/>
                  </a:lnTo>
                  <a:lnTo>
                    <a:pt x="262493" y="81301"/>
                  </a:lnTo>
                  <a:lnTo>
                    <a:pt x="244610" y="55180"/>
                  </a:lnTo>
                  <a:lnTo>
                    <a:pt x="218105" y="37556"/>
                  </a:lnTo>
                  <a:lnTo>
                    <a:pt x="185675" y="31089"/>
                  </a:lnTo>
                  <a:lnTo>
                    <a:pt x="108047" y="31089"/>
                  </a:lnTo>
                  <a:lnTo>
                    <a:pt x="141217" y="8916"/>
                  </a:lnTo>
                  <a:lnTo>
                    <a:pt x="185675" y="0"/>
                  </a:lnTo>
                  <a:close/>
                </a:path>
                <a:path w="681990" h="684529">
                  <a:moveTo>
                    <a:pt x="418002" y="31089"/>
                  </a:moveTo>
                  <a:lnTo>
                    <a:pt x="495630" y="31089"/>
                  </a:lnTo>
                  <a:lnTo>
                    <a:pt x="463218" y="37555"/>
                  </a:lnTo>
                  <a:lnTo>
                    <a:pt x="436724" y="55180"/>
                  </a:lnTo>
                  <a:lnTo>
                    <a:pt x="418849" y="81301"/>
                  </a:lnTo>
                  <a:lnTo>
                    <a:pt x="412291" y="113256"/>
                  </a:lnTo>
                  <a:lnTo>
                    <a:pt x="418849" y="145211"/>
                  </a:lnTo>
                  <a:lnTo>
                    <a:pt x="436724" y="171332"/>
                  </a:lnTo>
                  <a:lnTo>
                    <a:pt x="463218" y="188956"/>
                  </a:lnTo>
                  <a:lnTo>
                    <a:pt x="495630" y="195423"/>
                  </a:lnTo>
                  <a:lnTo>
                    <a:pt x="418114" y="195423"/>
                  </a:lnTo>
                  <a:lnTo>
                    <a:pt x="411153" y="189472"/>
                  </a:lnTo>
                  <a:lnTo>
                    <a:pt x="395173" y="167282"/>
                  </a:lnTo>
                  <a:lnTo>
                    <a:pt x="384917" y="141577"/>
                  </a:lnTo>
                  <a:lnTo>
                    <a:pt x="381296" y="113256"/>
                  </a:lnTo>
                  <a:lnTo>
                    <a:pt x="390296" y="69219"/>
                  </a:lnTo>
                  <a:lnTo>
                    <a:pt x="414824" y="33213"/>
                  </a:lnTo>
                  <a:lnTo>
                    <a:pt x="418002" y="31089"/>
                  </a:lnTo>
                  <a:close/>
                </a:path>
                <a:path w="681990" h="684529">
                  <a:moveTo>
                    <a:pt x="108047" y="31089"/>
                  </a:moveTo>
                  <a:lnTo>
                    <a:pt x="185675" y="31089"/>
                  </a:lnTo>
                  <a:lnTo>
                    <a:pt x="153263" y="37556"/>
                  </a:lnTo>
                  <a:lnTo>
                    <a:pt x="126769" y="55180"/>
                  </a:lnTo>
                  <a:lnTo>
                    <a:pt x="108894" y="81301"/>
                  </a:lnTo>
                  <a:lnTo>
                    <a:pt x="102336" y="113256"/>
                  </a:lnTo>
                  <a:lnTo>
                    <a:pt x="108894" y="145211"/>
                  </a:lnTo>
                  <a:lnTo>
                    <a:pt x="126769" y="171332"/>
                  </a:lnTo>
                  <a:lnTo>
                    <a:pt x="153263" y="188956"/>
                  </a:lnTo>
                  <a:lnTo>
                    <a:pt x="185675" y="195423"/>
                  </a:lnTo>
                  <a:lnTo>
                    <a:pt x="108159" y="195423"/>
                  </a:lnTo>
                  <a:lnTo>
                    <a:pt x="101198" y="189472"/>
                  </a:lnTo>
                  <a:lnTo>
                    <a:pt x="85218" y="167282"/>
                  </a:lnTo>
                  <a:lnTo>
                    <a:pt x="74962" y="141578"/>
                  </a:lnTo>
                  <a:lnTo>
                    <a:pt x="71341" y="113256"/>
                  </a:lnTo>
                  <a:lnTo>
                    <a:pt x="80341" y="69219"/>
                  </a:lnTo>
                  <a:lnTo>
                    <a:pt x="104869" y="33214"/>
                  </a:lnTo>
                  <a:lnTo>
                    <a:pt x="108047" y="31089"/>
                  </a:lnTo>
                  <a:close/>
                </a:path>
              </a:pathLst>
            </a:custGeom>
            <a:solidFill>
              <a:srgbClr val="232E3D"/>
            </a:solidFill>
          </p:spPr>
          <p:txBody>
            <a:bodyPr wrap="square" lIns="0" tIns="0" rIns="0" bIns="0" rtlCol="0"/>
            <a:lstStyle/>
            <a:p>
              <a:endParaRPr sz="3456">
                <a:solidFill>
                  <a:schemeClr val="tx2"/>
                </a:solidFill>
              </a:endParaRPr>
            </a:p>
          </p:txBody>
        </p:sp>
        <p:pic>
          <p:nvPicPr>
            <p:cNvPr id="8" name="object 8"/>
            <p:cNvPicPr/>
            <p:nvPr/>
          </p:nvPicPr>
          <p:blipFill>
            <a:blip r:embed="rId4" cstate="print"/>
            <a:stretch>
              <a:fillRect/>
            </a:stretch>
          </p:blipFill>
          <p:spPr>
            <a:xfrm>
              <a:off x="737960" y="2612260"/>
              <a:ext cx="184825" cy="182442"/>
            </a:xfrm>
            <a:prstGeom prst="rect">
              <a:avLst/>
            </a:prstGeom>
          </p:spPr>
        </p:pic>
        <p:sp>
          <p:nvSpPr>
            <p:cNvPr id="9" name="object 9"/>
            <p:cNvSpPr/>
            <p:nvPr/>
          </p:nvSpPr>
          <p:spPr>
            <a:xfrm>
              <a:off x="644677" y="2590225"/>
              <a:ext cx="304800" cy="404495"/>
            </a:xfrm>
            <a:custGeom>
              <a:avLst/>
              <a:gdLst/>
              <a:ahLst/>
              <a:cxnLst/>
              <a:rect l="l" t="t" r="r" b="b"/>
              <a:pathLst>
                <a:path w="304800" h="404494">
                  <a:moveTo>
                    <a:pt x="90455" y="222820"/>
                  </a:moveTo>
                  <a:lnTo>
                    <a:pt x="98079" y="218333"/>
                  </a:lnTo>
                  <a:lnTo>
                    <a:pt x="105889" y="214248"/>
                  </a:lnTo>
                  <a:lnTo>
                    <a:pt x="113867" y="210557"/>
                  </a:lnTo>
                  <a:lnTo>
                    <a:pt x="121993" y="207250"/>
                  </a:lnTo>
                  <a:lnTo>
                    <a:pt x="101198" y="189472"/>
                  </a:lnTo>
                  <a:lnTo>
                    <a:pt x="85218" y="167282"/>
                  </a:lnTo>
                  <a:lnTo>
                    <a:pt x="74962" y="141577"/>
                  </a:lnTo>
                  <a:lnTo>
                    <a:pt x="71341" y="113256"/>
                  </a:lnTo>
                  <a:lnTo>
                    <a:pt x="80341" y="69219"/>
                  </a:lnTo>
                  <a:lnTo>
                    <a:pt x="104869" y="33213"/>
                  </a:lnTo>
                  <a:lnTo>
                    <a:pt x="141217" y="8915"/>
                  </a:lnTo>
                  <a:lnTo>
                    <a:pt x="185675" y="0"/>
                  </a:lnTo>
                  <a:lnTo>
                    <a:pt x="230151" y="8915"/>
                  </a:lnTo>
                  <a:lnTo>
                    <a:pt x="266511" y="33213"/>
                  </a:lnTo>
                  <a:lnTo>
                    <a:pt x="291046" y="69218"/>
                  </a:lnTo>
                  <a:lnTo>
                    <a:pt x="300049" y="113256"/>
                  </a:lnTo>
                  <a:lnTo>
                    <a:pt x="296444" y="141519"/>
                  </a:lnTo>
                  <a:lnTo>
                    <a:pt x="286230" y="167185"/>
                  </a:lnTo>
                  <a:lnTo>
                    <a:pt x="270311" y="189355"/>
                  </a:lnTo>
                  <a:lnTo>
                    <a:pt x="249591" y="207133"/>
                  </a:lnTo>
                  <a:lnTo>
                    <a:pt x="264239" y="213409"/>
                  </a:lnTo>
                  <a:lnTo>
                    <a:pt x="278346" y="220963"/>
                  </a:lnTo>
                  <a:lnTo>
                    <a:pt x="291812" y="229763"/>
                  </a:lnTo>
                  <a:lnTo>
                    <a:pt x="304543" y="239777"/>
                  </a:lnTo>
                  <a:lnTo>
                    <a:pt x="284357" y="263366"/>
                  </a:lnTo>
                  <a:lnTo>
                    <a:pt x="262367" y="247585"/>
                  </a:lnTo>
                  <a:lnTo>
                    <a:pt x="238235" y="236030"/>
                  </a:lnTo>
                  <a:lnTo>
                    <a:pt x="212569" y="228930"/>
                  </a:lnTo>
                  <a:lnTo>
                    <a:pt x="185972" y="226512"/>
                  </a:lnTo>
                  <a:lnTo>
                    <a:pt x="165177" y="227971"/>
                  </a:lnTo>
                  <a:lnTo>
                    <a:pt x="125306" y="239404"/>
                  </a:lnTo>
                  <a:lnTo>
                    <a:pt x="77816" y="272578"/>
                  </a:lnTo>
                  <a:lnTo>
                    <a:pt x="39482" y="335966"/>
                  </a:lnTo>
                  <a:lnTo>
                    <a:pt x="31718" y="373073"/>
                  </a:lnTo>
                  <a:lnTo>
                    <a:pt x="185972" y="373073"/>
                  </a:lnTo>
                  <a:lnTo>
                    <a:pt x="185972" y="404163"/>
                  </a:lnTo>
                  <a:lnTo>
                    <a:pt x="15497" y="404163"/>
                  </a:lnTo>
                  <a:lnTo>
                    <a:pt x="6922" y="404163"/>
                  </a:lnTo>
                  <a:lnTo>
                    <a:pt x="0" y="397206"/>
                  </a:lnTo>
                  <a:lnTo>
                    <a:pt x="0" y="388618"/>
                  </a:lnTo>
                  <a:lnTo>
                    <a:pt x="6286" y="339116"/>
                  </a:lnTo>
                  <a:lnTo>
                    <a:pt x="24300" y="293434"/>
                  </a:lnTo>
                  <a:lnTo>
                    <a:pt x="52778" y="253894"/>
                  </a:lnTo>
                  <a:lnTo>
                    <a:pt x="90455" y="222820"/>
                  </a:lnTo>
                  <a:close/>
                </a:path>
              </a:pathLst>
            </a:custGeom>
            <a:ln w="18100">
              <a:solidFill>
                <a:srgbClr val="FFFFFF"/>
              </a:solidFill>
            </a:ln>
          </p:spPr>
          <p:txBody>
            <a:bodyPr wrap="square" lIns="0" tIns="0" rIns="0" bIns="0" rtlCol="0"/>
            <a:lstStyle/>
            <a:p>
              <a:endParaRPr sz="3456">
                <a:solidFill>
                  <a:schemeClr val="tx2"/>
                </a:solidFill>
              </a:endParaRPr>
            </a:p>
          </p:txBody>
        </p:sp>
        <p:pic>
          <p:nvPicPr>
            <p:cNvPr id="10" name="object 10"/>
            <p:cNvPicPr/>
            <p:nvPr/>
          </p:nvPicPr>
          <p:blipFill>
            <a:blip r:embed="rId4" cstate="print"/>
            <a:stretch>
              <a:fillRect/>
            </a:stretch>
          </p:blipFill>
          <p:spPr>
            <a:xfrm>
              <a:off x="1047915" y="2612260"/>
              <a:ext cx="184825" cy="182442"/>
            </a:xfrm>
            <a:prstGeom prst="rect">
              <a:avLst/>
            </a:prstGeom>
          </p:spPr>
        </p:pic>
        <p:sp>
          <p:nvSpPr>
            <p:cNvPr id="11" name="object 11"/>
            <p:cNvSpPr/>
            <p:nvPr/>
          </p:nvSpPr>
          <p:spPr>
            <a:xfrm>
              <a:off x="831374" y="2590225"/>
              <a:ext cx="495300" cy="653415"/>
            </a:xfrm>
            <a:custGeom>
              <a:avLst/>
              <a:gdLst/>
              <a:ahLst/>
              <a:cxnLst/>
              <a:rect l="l" t="t" r="r" b="b"/>
              <a:pathLst>
                <a:path w="495300" h="653414">
                  <a:moveTo>
                    <a:pt x="309231" y="373073"/>
                  </a:moveTo>
                  <a:lnTo>
                    <a:pt x="463496" y="373073"/>
                  </a:lnTo>
                  <a:lnTo>
                    <a:pt x="452294" y="326294"/>
                  </a:lnTo>
                  <a:lnTo>
                    <a:pt x="429119" y="286004"/>
                  </a:lnTo>
                  <a:lnTo>
                    <a:pt x="396119" y="254449"/>
                  </a:lnTo>
                  <a:lnTo>
                    <a:pt x="355441" y="233870"/>
                  </a:lnTo>
                  <a:lnTo>
                    <a:pt x="309231" y="226512"/>
                  </a:lnTo>
                  <a:lnTo>
                    <a:pt x="288436" y="227971"/>
                  </a:lnTo>
                  <a:lnTo>
                    <a:pt x="248565" y="239404"/>
                  </a:lnTo>
                  <a:lnTo>
                    <a:pt x="210833" y="263366"/>
                  </a:lnTo>
                  <a:lnTo>
                    <a:pt x="190648" y="239790"/>
                  </a:lnTo>
                  <a:lnTo>
                    <a:pt x="229148" y="214248"/>
                  </a:lnTo>
                  <a:lnTo>
                    <a:pt x="245251" y="207250"/>
                  </a:lnTo>
                  <a:lnTo>
                    <a:pt x="224457" y="189472"/>
                  </a:lnTo>
                  <a:lnTo>
                    <a:pt x="208476" y="167282"/>
                  </a:lnTo>
                  <a:lnTo>
                    <a:pt x="198220" y="141577"/>
                  </a:lnTo>
                  <a:lnTo>
                    <a:pt x="194600" y="113256"/>
                  </a:lnTo>
                  <a:lnTo>
                    <a:pt x="203600" y="69219"/>
                  </a:lnTo>
                  <a:lnTo>
                    <a:pt x="228128" y="33213"/>
                  </a:lnTo>
                  <a:lnTo>
                    <a:pt x="264476" y="8915"/>
                  </a:lnTo>
                  <a:lnTo>
                    <a:pt x="308934" y="0"/>
                  </a:lnTo>
                  <a:lnTo>
                    <a:pt x="353410" y="8915"/>
                  </a:lnTo>
                  <a:lnTo>
                    <a:pt x="389771" y="33213"/>
                  </a:lnTo>
                  <a:lnTo>
                    <a:pt x="414307" y="69218"/>
                  </a:lnTo>
                  <a:lnTo>
                    <a:pt x="423310" y="113256"/>
                  </a:lnTo>
                  <a:lnTo>
                    <a:pt x="419691" y="141572"/>
                  </a:lnTo>
                  <a:lnTo>
                    <a:pt x="409438" y="167275"/>
                  </a:lnTo>
                  <a:lnTo>
                    <a:pt x="393461" y="189465"/>
                  </a:lnTo>
                  <a:lnTo>
                    <a:pt x="372669" y="207237"/>
                  </a:lnTo>
                  <a:lnTo>
                    <a:pt x="412815" y="228479"/>
                  </a:lnTo>
                  <a:lnTo>
                    <a:pt x="446630" y="258755"/>
                  </a:lnTo>
                  <a:lnTo>
                    <a:pt x="472624" y="296547"/>
                  </a:lnTo>
                  <a:lnTo>
                    <a:pt x="489311" y="340340"/>
                  </a:lnTo>
                  <a:lnTo>
                    <a:pt x="495204" y="388618"/>
                  </a:lnTo>
                  <a:lnTo>
                    <a:pt x="495204" y="397206"/>
                  </a:lnTo>
                  <a:lnTo>
                    <a:pt x="488261" y="404163"/>
                  </a:lnTo>
                  <a:lnTo>
                    <a:pt x="479706" y="404163"/>
                  </a:lnTo>
                  <a:lnTo>
                    <a:pt x="309231" y="404163"/>
                  </a:lnTo>
                  <a:lnTo>
                    <a:pt x="309231" y="373073"/>
                  </a:lnTo>
                  <a:close/>
                </a:path>
                <a:path w="495300" h="653414">
                  <a:moveTo>
                    <a:pt x="308521" y="652876"/>
                  </a:moveTo>
                  <a:lnTo>
                    <a:pt x="297317" y="606098"/>
                  </a:lnTo>
                  <a:lnTo>
                    <a:pt x="274142" y="565809"/>
                  </a:lnTo>
                  <a:lnTo>
                    <a:pt x="241142" y="534254"/>
                  </a:lnTo>
                  <a:lnTo>
                    <a:pt x="200464" y="513676"/>
                  </a:lnTo>
                  <a:lnTo>
                    <a:pt x="154254" y="506318"/>
                  </a:lnTo>
                  <a:lnTo>
                    <a:pt x="133459" y="507776"/>
                  </a:lnTo>
                  <a:lnTo>
                    <a:pt x="93587" y="519209"/>
                  </a:lnTo>
                  <a:lnTo>
                    <a:pt x="46097" y="552383"/>
                  </a:lnTo>
                  <a:lnTo>
                    <a:pt x="7763" y="615769"/>
                  </a:lnTo>
                  <a:lnTo>
                    <a:pt x="0" y="652876"/>
                  </a:lnTo>
                  <a:lnTo>
                    <a:pt x="308521" y="652876"/>
                  </a:lnTo>
                  <a:close/>
                </a:path>
              </a:pathLst>
            </a:custGeom>
            <a:ln w="18108">
              <a:solidFill>
                <a:srgbClr val="FFFFFF"/>
              </a:solidFill>
            </a:ln>
          </p:spPr>
          <p:txBody>
            <a:bodyPr wrap="square" lIns="0" tIns="0" rIns="0" bIns="0" rtlCol="0"/>
            <a:lstStyle/>
            <a:p>
              <a:endParaRPr sz="3456">
                <a:solidFill>
                  <a:schemeClr val="tx2"/>
                </a:solidFill>
              </a:endParaRPr>
            </a:p>
          </p:txBody>
        </p:sp>
        <p:pic>
          <p:nvPicPr>
            <p:cNvPr id="12" name="object 12"/>
            <p:cNvPicPr/>
            <p:nvPr/>
          </p:nvPicPr>
          <p:blipFill>
            <a:blip r:embed="rId5" cstate="print"/>
            <a:stretch>
              <a:fillRect/>
            </a:stretch>
          </p:blipFill>
          <p:spPr>
            <a:xfrm>
              <a:off x="892937" y="2892065"/>
              <a:ext cx="184825" cy="182442"/>
            </a:xfrm>
            <a:prstGeom prst="rect">
              <a:avLst/>
            </a:prstGeom>
          </p:spPr>
        </p:pic>
        <p:sp>
          <p:nvSpPr>
            <p:cNvPr id="13" name="object 13"/>
            <p:cNvSpPr/>
            <p:nvPr/>
          </p:nvSpPr>
          <p:spPr>
            <a:xfrm>
              <a:off x="799655" y="2870030"/>
              <a:ext cx="372110" cy="404495"/>
            </a:xfrm>
            <a:custGeom>
              <a:avLst/>
              <a:gdLst/>
              <a:ahLst/>
              <a:cxnLst/>
              <a:rect l="l" t="t" r="r" b="b"/>
              <a:pathLst>
                <a:path w="372109" h="404495">
                  <a:moveTo>
                    <a:pt x="90455" y="222820"/>
                  </a:moveTo>
                  <a:lnTo>
                    <a:pt x="98079" y="218333"/>
                  </a:lnTo>
                  <a:lnTo>
                    <a:pt x="105889" y="214248"/>
                  </a:lnTo>
                  <a:lnTo>
                    <a:pt x="113867" y="210557"/>
                  </a:lnTo>
                  <a:lnTo>
                    <a:pt x="121993" y="207250"/>
                  </a:lnTo>
                  <a:lnTo>
                    <a:pt x="101198" y="189472"/>
                  </a:lnTo>
                  <a:lnTo>
                    <a:pt x="85218" y="167282"/>
                  </a:lnTo>
                  <a:lnTo>
                    <a:pt x="74962" y="141577"/>
                  </a:lnTo>
                  <a:lnTo>
                    <a:pt x="71341" y="113256"/>
                  </a:lnTo>
                  <a:lnTo>
                    <a:pt x="80341" y="69219"/>
                  </a:lnTo>
                  <a:lnTo>
                    <a:pt x="104869" y="33213"/>
                  </a:lnTo>
                  <a:lnTo>
                    <a:pt x="141217" y="8915"/>
                  </a:lnTo>
                  <a:lnTo>
                    <a:pt x="185675" y="0"/>
                  </a:lnTo>
                  <a:lnTo>
                    <a:pt x="230151" y="8915"/>
                  </a:lnTo>
                  <a:lnTo>
                    <a:pt x="266511" y="33213"/>
                  </a:lnTo>
                  <a:lnTo>
                    <a:pt x="291046" y="69218"/>
                  </a:lnTo>
                  <a:lnTo>
                    <a:pt x="300049" y="113256"/>
                  </a:lnTo>
                  <a:lnTo>
                    <a:pt x="296430" y="141572"/>
                  </a:lnTo>
                  <a:lnTo>
                    <a:pt x="286178" y="167275"/>
                  </a:lnTo>
                  <a:lnTo>
                    <a:pt x="270202" y="189465"/>
                  </a:lnTo>
                  <a:lnTo>
                    <a:pt x="249410" y="207237"/>
                  </a:lnTo>
                  <a:lnTo>
                    <a:pt x="289559" y="228479"/>
                  </a:lnTo>
                  <a:lnTo>
                    <a:pt x="323373" y="258754"/>
                  </a:lnTo>
                  <a:lnTo>
                    <a:pt x="349367" y="296546"/>
                  </a:lnTo>
                  <a:lnTo>
                    <a:pt x="366053" y="340339"/>
                  </a:lnTo>
                  <a:lnTo>
                    <a:pt x="371945" y="388615"/>
                  </a:lnTo>
                  <a:lnTo>
                    <a:pt x="371945" y="397211"/>
                  </a:lnTo>
                  <a:lnTo>
                    <a:pt x="364997" y="404160"/>
                  </a:lnTo>
                  <a:lnTo>
                    <a:pt x="356448" y="404160"/>
                  </a:lnTo>
                  <a:lnTo>
                    <a:pt x="15497" y="404160"/>
                  </a:lnTo>
                  <a:lnTo>
                    <a:pt x="6922" y="404160"/>
                  </a:lnTo>
                  <a:lnTo>
                    <a:pt x="0" y="397212"/>
                  </a:lnTo>
                  <a:lnTo>
                    <a:pt x="0" y="388615"/>
                  </a:lnTo>
                  <a:lnTo>
                    <a:pt x="6286" y="339116"/>
                  </a:lnTo>
                  <a:lnTo>
                    <a:pt x="24300" y="293435"/>
                  </a:lnTo>
                  <a:lnTo>
                    <a:pt x="52778" y="253895"/>
                  </a:lnTo>
                  <a:lnTo>
                    <a:pt x="90455" y="222820"/>
                  </a:lnTo>
                  <a:close/>
                </a:path>
              </a:pathLst>
            </a:custGeom>
            <a:ln w="18105">
              <a:solidFill>
                <a:srgbClr val="FFFFFF"/>
              </a:solidFill>
            </a:ln>
          </p:spPr>
          <p:txBody>
            <a:bodyPr wrap="square" lIns="0" tIns="0" rIns="0" bIns="0" rtlCol="0"/>
            <a:lstStyle/>
            <a:p>
              <a:endParaRPr sz="3456">
                <a:solidFill>
                  <a:schemeClr val="tx2"/>
                </a:solidFill>
              </a:endParaRPr>
            </a:p>
          </p:txBody>
        </p:sp>
        <p:sp>
          <p:nvSpPr>
            <p:cNvPr id="14" name="object 14"/>
            <p:cNvSpPr/>
            <p:nvPr/>
          </p:nvSpPr>
          <p:spPr>
            <a:xfrm>
              <a:off x="1369313" y="2883788"/>
              <a:ext cx="2185670" cy="110489"/>
            </a:xfrm>
            <a:custGeom>
              <a:avLst/>
              <a:gdLst/>
              <a:ahLst/>
              <a:cxnLst/>
              <a:rect l="l" t="t" r="r" b="b"/>
              <a:pathLst>
                <a:path w="2185670" h="110489">
                  <a:moveTo>
                    <a:pt x="2122424" y="0"/>
                  </a:moveTo>
                  <a:lnTo>
                    <a:pt x="2116455" y="381"/>
                  </a:lnTo>
                  <a:lnTo>
                    <a:pt x="2112899" y="4318"/>
                  </a:lnTo>
                  <a:lnTo>
                    <a:pt x="2109470" y="8255"/>
                  </a:lnTo>
                  <a:lnTo>
                    <a:pt x="2109851" y="14224"/>
                  </a:lnTo>
                  <a:lnTo>
                    <a:pt x="2113788" y="17780"/>
                  </a:lnTo>
                  <a:lnTo>
                    <a:pt x="2145348" y="45613"/>
                  </a:lnTo>
                  <a:lnTo>
                    <a:pt x="2170684" y="45720"/>
                  </a:lnTo>
                  <a:lnTo>
                    <a:pt x="2170684" y="64770"/>
                  </a:lnTo>
                  <a:lnTo>
                    <a:pt x="2145155" y="64770"/>
                  </a:lnTo>
                  <a:lnTo>
                    <a:pt x="2109470" y="95758"/>
                  </a:lnTo>
                  <a:lnTo>
                    <a:pt x="2109089" y="101726"/>
                  </a:lnTo>
                  <a:lnTo>
                    <a:pt x="2112518" y="105663"/>
                  </a:lnTo>
                  <a:lnTo>
                    <a:pt x="2115947" y="109727"/>
                  </a:lnTo>
                  <a:lnTo>
                    <a:pt x="2121916" y="110109"/>
                  </a:lnTo>
                  <a:lnTo>
                    <a:pt x="2125980" y="106680"/>
                  </a:lnTo>
                  <a:lnTo>
                    <a:pt x="2174202" y="64770"/>
                  </a:lnTo>
                  <a:lnTo>
                    <a:pt x="2170684" y="64770"/>
                  </a:lnTo>
                  <a:lnTo>
                    <a:pt x="2174325" y="64662"/>
                  </a:lnTo>
                  <a:lnTo>
                    <a:pt x="2185162" y="55245"/>
                  </a:lnTo>
                  <a:lnTo>
                    <a:pt x="2126361" y="3428"/>
                  </a:lnTo>
                  <a:lnTo>
                    <a:pt x="2122424" y="0"/>
                  </a:lnTo>
                  <a:close/>
                </a:path>
                <a:path w="2185670" h="110489">
                  <a:moveTo>
                    <a:pt x="2156197" y="55181"/>
                  </a:moveTo>
                  <a:lnTo>
                    <a:pt x="2145278" y="64662"/>
                  </a:lnTo>
                  <a:lnTo>
                    <a:pt x="2170684" y="64770"/>
                  </a:lnTo>
                  <a:lnTo>
                    <a:pt x="2170684" y="62357"/>
                  </a:lnTo>
                  <a:lnTo>
                    <a:pt x="2164334" y="62357"/>
                  </a:lnTo>
                  <a:lnTo>
                    <a:pt x="2156197" y="55181"/>
                  </a:lnTo>
                  <a:close/>
                </a:path>
                <a:path w="2185670" h="110489">
                  <a:moveTo>
                    <a:pt x="0" y="36575"/>
                  </a:moveTo>
                  <a:lnTo>
                    <a:pt x="0" y="55625"/>
                  </a:lnTo>
                  <a:lnTo>
                    <a:pt x="2145278" y="64662"/>
                  </a:lnTo>
                  <a:lnTo>
                    <a:pt x="2156197" y="55181"/>
                  </a:lnTo>
                  <a:lnTo>
                    <a:pt x="2145348" y="45613"/>
                  </a:lnTo>
                  <a:lnTo>
                    <a:pt x="0" y="36575"/>
                  </a:lnTo>
                  <a:close/>
                </a:path>
                <a:path w="2185670" h="110489">
                  <a:moveTo>
                    <a:pt x="2164461" y="48006"/>
                  </a:moveTo>
                  <a:lnTo>
                    <a:pt x="2156197" y="55181"/>
                  </a:lnTo>
                  <a:lnTo>
                    <a:pt x="2164334" y="62357"/>
                  </a:lnTo>
                  <a:lnTo>
                    <a:pt x="2164461" y="48006"/>
                  </a:lnTo>
                  <a:close/>
                </a:path>
                <a:path w="2185670" h="110489">
                  <a:moveTo>
                    <a:pt x="2170684" y="48006"/>
                  </a:moveTo>
                  <a:lnTo>
                    <a:pt x="2164461" y="48006"/>
                  </a:lnTo>
                  <a:lnTo>
                    <a:pt x="2164334" y="62357"/>
                  </a:lnTo>
                  <a:lnTo>
                    <a:pt x="2170684" y="62357"/>
                  </a:lnTo>
                  <a:lnTo>
                    <a:pt x="2170684" y="48006"/>
                  </a:lnTo>
                  <a:close/>
                </a:path>
                <a:path w="2185670" h="110489">
                  <a:moveTo>
                    <a:pt x="2145348" y="45613"/>
                  </a:moveTo>
                  <a:lnTo>
                    <a:pt x="2156197" y="55181"/>
                  </a:lnTo>
                  <a:lnTo>
                    <a:pt x="2164461" y="48006"/>
                  </a:lnTo>
                  <a:lnTo>
                    <a:pt x="2170684" y="48006"/>
                  </a:lnTo>
                  <a:lnTo>
                    <a:pt x="2170684" y="45720"/>
                  </a:lnTo>
                  <a:lnTo>
                    <a:pt x="2145348" y="45613"/>
                  </a:lnTo>
                  <a:close/>
                </a:path>
              </a:pathLst>
            </a:custGeom>
            <a:solidFill>
              <a:srgbClr val="FFFFFF"/>
            </a:solidFill>
          </p:spPr>
          <p:txBody>
            <a:bodyPr wrap="square" lIns="0" tIns="0" rIns="0" bIns="0" rtlCol="0"/>
            <a:lstStyle/>
            <a:p>
              <a:endParaRPr sz="3456">
                <a:solidFill>
                  <a:schemeClr val="tx2"/>
                </a:solidFill>
              </a:endParaRPr>
            </a:p>
          </p:txBody>
        </p:sp>
        <p:pic>
          <p:nvPicPr>
            <p:cNvPr id="15" name="object 15"/>
            <p:cNvPicPr/>
            <p:nvPr/>
          </p:nvPicPr>
          <p:blipFill>
            <a:blip r:embed="rId6" cstate="print"/>
            <a:stretch>
              <a:fillRect/>
            </a:stretch>
          </p:blipFill>
          <p:spPr>
            <a:xfrm>
              <a:off x="9986772" y="2548127"/>
              <a:ext cx="752855" cy="752856"/>
            </a:xfrm>
            <a:prstGeom prst="rect">
              <a:avLst/>
            </a:prstGeom>
          </p:spPr>
        </p:pic>
        <p:sp>
          <p:nvSpPr>
            <p:cNvPr id="16" name="object 16"/>
            <p:cNvSpPr/>
            <p:nvPr/>
          </p:nvSpPr>
          <p:spPr>
            <a:xfrm>
              <a:off x="7221474" y="2734563"/>
              <a:ext cx="2765425" cy="370840"/>
            </a:xfrm>
            <a:custGeom>
              <a:avLst/>
              <a:gdLst/>
              <a:ahLst/>
              <a:cxnLst/>
              <a:rect l="l" t="t" r="r" b="b"/>
              <a:pathLst>
                <a:path w="2765425" h="370839">
                  <a:moveTo>
                    <a:pt x="2765171" y="306197"/>
                  </a:moveTo>
                  <a:lnTo>
                    <a:pt x="39712" y="306197"/>
                  </a:lnTo>
                  <a:lnTo>
                    <a:pt x="71501" y="278384"/>
                  </a:lnTo>
                  <a:lnTo>
                    <a:pt x="75565" y="274955"/>
                  </a:lnTo>
                  <a:lnTo>
                    <a:pt x="75946" y="268986"/>
                  </a:lnTo>
                  <a:lnTo>
                    <a:pt x="72390" y="265049"/>
                  </a:lnTo>
                  <a:lnTo>
                    <a:pt x="68961" y="260985"/>
                  </a:lnTo>
                  <a:lnTo>
                    <a:pt x="62992" y="260604"/>
                  </a:lnTo>
                  <a:lnTo>
                    <a:pt x="59055" y="264160"/>
                  </a:lnTo>
                  <a:lnTo>
                    <a:pt x="0" y="315722"/>
                  </a:lnTo>
                  <a:lnTo>
                    <a:pt x="59055" y="367284"/>
                  </a:lnTo>
                  <a:lnTo>
                    <a:pt x="62992" y="370840"/>
                  </a:lnTo>
                  <a:lnTo>
                    <a:pt x="68961" y="370459"/>
                  </a:lnTo>
                  <a:lnTo>
                    <a:pt x="72390" y="366395"/>
                  </a:lnTo>
                  <a:lnTo>
                    <a:pt x="75946" y="362458"/>
                  </a:lnTo>
                  <a:lnTo>
                    <a:pt x="75565" y="356489"/>
                  </a:lnTo>
                  <a:lnTo>
                    <a:pt x="71501" y="353060"/>
                  </a:lnTo>
                  <a:lnTo>
                    <a:pt x="39712" y="325247"/>
                  </a:lnTo>
                  <a:lnTo>
                    <a:pt x="2765171" y="325247"/>
                  </a:lnTo>
                  <a:lnTo>
                    <a:pt x="2765171" y="306197"/>
                  </a:lnTo>
                  <a:close/>
                </a:path>
                <a:path w="2765425" h="370839">
                  <a:moveTo>
                    <a:pt x="2765171" y="55118"/>
                  </a:moveTo>
                  <a:lnTo>
                    <a:pt x="2754274" y="45593"/>
                  </a:lnTo>
                  <a:lnTo>
                    <a:pt x="2706243" y="3556"/>
                  </a:lnTo>
                  <a:lnTo>
                    <a:pt x="2702306" y="0"/>
                  </a:lnTo>
                  <a:lnTo>
                    <a:pt x="2696210" y="381"/>
                  </a:lnTo>
                  <a:lnTo>
                    <a:pt x="2692781" y="4445"/>
                  </a:lnTo>
                  <a:lnTo>
                    <a:pt x="2689352" y="8382"/>
                  </a:lnTo>
                  <a:lnTo>
                    <a:pt x="2689733" y="14351"/>
                  </a:lnTo>
                  <a:lnTo>
                    <a:pt x="2725432" y="45593"/>
                  </a:lnTo>
                  <a:lnTo>
                    <a:pt x="1524" y="45593"/>
                  </a:lnTo>
                  <a:lnTo>
                    <a:pt x="1524" y="64643"/>
                  </a:lnTo>
                  <a:lnTo>
                    <a:pt x="2725432" y="64643"/>
                  </a:lnTo>
                  <a:lnTo>
                    <a:pt x="2689733" y="95885"/>
                  </a:lnTo>
                  <a:lnTo>
                    <a:pt x="2689352" y="101854"/>
                  </a:lnTo>
                  <a:lnTo>
                    <a:pt x="2692781" y="105791"/>
                  </a:lnTo>
                  <a:lnTo>
                    <a:pt x="2696210" y="109855"/>
                  </a:lnTo>
                  <a:lnTo>
                    <a:pt x="2702306" y="110236"/>
                  </a:lnTo>
                  <a:lnTo>
                    <a:pt x="2706243" y="106680"/>
                  </a:lnTo>
                  <a:lnTo>
                    <a:pt x="2754274" y="64643"/>
                  </a:lnTo>
                  <a:lnTo>
                    <a:pt x="2765171" y="55118"/>
                  </a:lnTo>
                  <a:close/>
                </a:path>
              </a:pathLst>
            </a:custGeom>
            <a:solidFill>
              <a:srgbClr val="FFFFFF"/>
            </a:solidFill>
          </p:spPr>
          <p:txBody>
            <a:bodyPr wrap="square" lIns="0" tIns="0" rIns="0" bIns="0" rtlCol="0"/>
            <a:lstStyle/>
            <a:p>
              <a:endParaRPr sz="3456">
                <a:solidFill>
                  <a:schemeClr val="tx2"/>
                </a:solidFill>
              </a:endParaRPr>
            </a:p>
          </p:txBody>
        </p:sp>
      </p:grpSp>
      <p:sp>
        <p:nvSpPr>
          <p:cNvPr id="17" name="object 17"/>
          <p:cNvSpPr txBox="1"/>
          <p:nvPr/>
        </p:nvSpPr>
        <p:spPr>
          <a:xfrm>
            <a:off x="3738523" y="4064509"/>
            <a:ext cx="1883664" cy="347788"/>
          </a:xfrm>
          <a:prstGeom prst="rect">
            <a:avLst/>
          </a:prstGeom>
        </p:spPr>
        <p:txBody>
          <a:bodyPr vert="horz" wrap="square" lIns="0" tIns="15240" rIns="0" bIns="0" rtlCol="0">
            <a:spAutoFit/>
          </a:bodyPr>
          <a:lstStyle/>
          <a:p>
            <a:pPr marL="15240">
              <a:spcBef>
                <a:spcPts val="120"/>
              </a:spcBef>
            </a:pPr>
            <a:r>
              <a:rPr sz="2160" spc="-18" dirty="0">
                <a:solidFill>
                  <a:schemeClr val="tx2"/>
                </a:solidFill>
                <a:latin typeface="Trebuchet MS"/>
                <a:cs typeface="Trebuchet MS"/>
              </a:rPr>
              <a:t>/detectObjects</a:t>
            </a:r>
            <a:endParaRPr sz="2160">
              <a:solidFill>
                <a:schemeClr val="tx2"/>
              </a:solidFill>
              <a:latin typeface="Trebuchet MS"/>
              <a:cs typeface="Trebuchet MS"/>
            </a:endParaRPr>
          </a:p>
        </p:txBody>
      </p:sp>
      <p:sp>
        <p:nvSpPr>
          <p:cNvPr id="18" name="object 18"/>
          <p:cNvSpPr txBox="1"/>
          <p:nvPr/>
        </p:nvSpPr>
        <p:spPr>
          <a:xfrm>
            <a:off x="822349" y="2521002"/>
            <a:ext cx="710184" cy="347788"/>
          </a:xfrm>
          <a:prstGeom prst="rect">
            <a:avLst/>
          </a:prstGeom>
        </p:spPr>
        <p:txBody>
          <a:bodyPr vert="horz" wrap="square" lIns="0" tIns="15240" rIns="0" bIns="0" rtlCol="0">
            <a:spAutoFit/>
          </a:bodyPr>
          <a:lstStyle/>
          <a:p>
            <a:pPr marL="15240">
              <a:spcBef>
                <a:spcPts val="120"/>
              </a:spcBef>
            </a:pPr>
            <a:r>
              <a:rPr sz="2160" spc="-12" dirty="0">
                <a:solidFill>
                  <a:schemeClr val="tx2"/>
                </a:solidFill>
                <a:latin typeface="Trebuchet MS"/>
                <a:cs typeface="Trebuchet MS"/>
              </a:rPr>
              <a:t>Users</a:t>
            </a:r>
            <a:endParaRPr sz="2160">
              <a:solidFill>
                <a:schemeClr val="tx2"/>
              </a:solidFill>
              <a:latin typeface="Trebuchet MS"/>
              <a:cs typeface="Trebuchet MS"/>
            </a:endParaRPr>
          </a:p>
        </p:txBody>
      </p:sp>
      <p:sp>
        <p:nvSpPr>
          <p:cNvPr id="19" name="object 19"/>
          <p:cNvSpPr txBox="1"/>
          <p:nvPr/>
        </p:nvSpPr>
        <p:spPr>
          <a:xfrm>
            <a:off x="3363316" y="2422246"/>
            <a:ext cx="2688336" cy="347788"/>
          </a:xfrm>
          <a:prstGeom prst="rect">
            <a:avLst/>
          </a:prstGeom>
        </p:spPr>
        <p:txBody>
          <a:bodyPr vert="horz" wrap="square" lIns="0" tIns="15240" rIns="0" bIns="0" rtlCol="0">
            <a:spAutoFit/>
          </a:bodyPr>
          <a:lstStyle/>
          <a:p>
            <a:pPr marL="15240">
              <a:spcBef>
                <a:spcPts val="120"/>
              </a:spcBef>
            </a:pPr>
            <a:r>
              <a:rPr sz="2160" spc="60" dirty="0">
                <a:solidFill>
                  <a:schemeClr val="tx2"/>
                </a:solidFill>
                <a:latin typeface="Trebuchet MS"/>
                <a:cs typeface="Trebuchet MS"/>
              </a:rPr>
              <a:t>Amazon</a:t>
            </a:r>
            <a:r>
              <a:rPr sz="2160" spc="-54" dirty="0">
                <a:solidFill>
                  <a:schemeClr val="tx2"/>
                </a:solidFill>
                <a:latin typeface="Trebuchet MS"/>
                <a:cs typeface="Trebuchet MS"/>
              </a:rPr>
              <a:t> </a:t>
            </a:r>
            <a:r>
              <a:rPr sz="2160" spc="60" dirty="0">
                <a:solidFill>
                  <a:schemeClr val="tx2"/>
                </a:solidFill>
                <a:latin typeface="Trebuchet MS"/>
                <a:cs typeface="Trebuchet MS"/>
              </a:rPr>
              <a:t>API</a:t>
            </a:r>
            <a:r>
              <a:rPr sz="2160" spc="-90" dirty="0">
                <a:solidFill>
                  <a:schemeClr val="tx2"/>
                </a:solidFill>
                <a:latin typeface="Trebuchet MS"/>
                <a:cs typeface="Trebuchet MS"/>
              </a:rPr>
              <a:t> </a:t>
            </a:r>
            <a:r>
              <a:rPr sz="2160" spc="-12" dirty="0">
                <a:solidFill>
                  <a:schemeClr val="tx2"/>
                </a:solidFill>
                <a:latin typeface="Trebuchet MS"/>
                <a:cs typeface="Trebuchet MS"/>
              </a:rPr>
              <a:t>Gateway</a:t>
            </a:r>
            <a:endParaRPr sz="2160">
              <a:solidFill>
                <a:schemeClr val="tx2"/>
              </a:solidFill>
              <a:latin typeface="Trebuchet MS"/>
              <a:cs typeface="Trebuchet MS"/>
            </a:endParaRPr>
          </a:p>
        </p:txBody>
      </p:sp>
      <p:sp>
        <p:nvSpPr>
          <p:cNvPr id="20" name="object 20"/>
          <p:cNvSpPr txBox="1"/>
          <p:nvPr/>
        </p:nvSpPr>
        <p:spPr>
          <a:xfrm>
            <a:off x="6509918" y="2433829"/>
            <a:ext cx="3662172" cy="347788"/>
          </a:xfrm>
          <a:prstGeom prst="rect">
            <a:avLst/>
          </a:prstGeom>
        </p:spPr>
        <p:txBody>
          <a:bodyPr vert="horz" wrap="square" lIns="0" tIns="15240" rIns="0" bIns="0" rtlCol="0">
            <a:spAutoFit/>
          </a:bodyPr>
          <a:lstStyle/>
          <a:p>
            <a:pPr marL="15240">
              <a:spcBef>
                <a:spcPts val="120"/>
              </a:spcBef>
            </a:pPr>
            <a:r>
              <a:rPr sz="2160" spc="60" dirty="0">
                <a:solidFill>
                  <a:schemeClr val="tx2"/>
                </a:solidFill>
                <a:latin typeface="Trebuchet MS"/>
                <a:cs typeface="Trebuchet MS"/>
              </a:rPr>
              <a:t>API</a:t>
            </a:r>
            <a:r>
              <a:rPr sz="2160" spc="24" dirty="0">
                <a:solidFill>
                  <a:schemeClr val="tx2"/>
                </a:solidFill>
                <a:latin typeface="Trebuchet MS"/>
                <a:cs typeface="Trebuchet MS"/>
              </a:rPr>
              <a:t> </a:t>
            </a:r>
            <a:r>
              <a:rPr sz="2160" dirty="0">
                <a:solidFill>
                  <a:schemeClr val="tx2"/>
                </a:solidFill>
                <a:latin typeface="Trebuchet MS"/>
                <a:cs typeface="Trebuchet MS"/>
              </a:rPr>
              <a:t>handler</a:t>
            </a:r>
            <a:r>
              <a:rPr sz="2160" spc="60" dirty="0">
                <a:solidFill>
                  <a:schemeClr val="tx2"/>
                </a:solidFill>
                <a:latin typeface="Trebuchet MS"/>
                <a:cs typeface="Trebuchet MS"/>
              </a:rPr>
              <a:t> </a:t>
            </a:r>
            <a:r>
              <a:rPr sz="2160" dirty="0">
                <a:solidFill>
                  <a:schemeClr val="tx2"/>
                </a:solidFill>
                <a:latin typeface="Trebuchet MS"/>
                <a:cs typeface="Trebuchet MS"/>
              </a:rPr>
              <a:t>Lambda</a:t>
            </a:r>
            <a:r>
              <a:rPr sz="2160" spc="36" dirty="0">
                <a:solidFill>
                  <a:schemeClr val="tx2"/>
                </a:solidFill>
                <a:latin typeface="Trebuchet MS"/>
                <a:cs typeface="Trebuchet MS"/>
              </a:rPr>
              <a:t> </a:t>
            </a:r>
            <a:r>
              <a:rPr sz="2160" spc="-12" dirty="0">
                <a:solidFill>
                  <a:schemeClr val="tx2"/>
                </a:solidFill>
                <a:latin typeface="Trebuchet MS"/>
                <a:cs typeface="Trebuchet MS"/>
              </a:rPr>
              <a:t>function</a:t>
            </a:r>
            <a:endParaRPr sz="2160">
              <a:solidFill>
                <a:schemeClr val="tx2"/>
              </a:solidFill>
              <a:latin typeface="Trebuchet MS"/>
              <a:cs typeface="Trebuchet MS"/>
            </a:endParaRPr>
          </a:p>
        </p:txBody>
      </p:sp>
      <p:sp>
        <p:nvSpPr>
          <p:cNvPr id="21" name="object 21"/>
          <p:cNvSpPr txBox="1"/>
          <p:nvPr/>
        </p:nvSpPr>
        <p:spPr>
          <a:xfrm>
            <a:off x="10824057" y="2445960"/>
            <a:ext cx="2987802" cy="347788"/>
          </a:xfrm>
          <a:prstGeom prst="rect">
            <a:avLst/>
          </a:prstGeom>
        </p:spPr>
        <p:txBody>
          <a:bodyPr vert="horz" wrap="square" lIns="0" tIns="15240" rIns="0" bIns="0" rtlCol="0">
            <a:spAutoFit/>
          </a:bodyPr>
          <a:lstStyle/>
          <a:p>
            <a:pPr marL="15240">
              <a:spcBef>
                <a:spcPts val="120"/>
              </a:spcBef>
            </a:pPr>
            <a:r>
              <a:rPr sz="2160" spc="60" dirty="0">
                <a:solidFill>
                  <a:schemeClr val="tx2"/>
                </a:solidFill>
                <a:latin typeface="Trebuchet MS"/>
                <a:cs typeface="Trebuchet MS"/>
              </a:rPr>
              <a:t>Amazon</a:t>
            </a:r>
            <a:r>
              <a:rPr sz="2160" spc="-60" dirty="0">
                <a:solidFill>
                  <a:schemeClr val="tx2"/>
                </a:solidFill>
                <a:latin typeface="Trebuchet MS"/>
                <a:cs typeface="Trebuchet MS"/>
              </a:rPr>
              <a:t> </a:t>
            </a:r>
            <a:r>
              <a:rPr sz="2160" spc="72" dirty="0">
                <a:solidFill>
                  <a:schemeClr val="tx2"/>
                </a:solidFill>
                <a:latin typeface="Trebuchet MS"/>
                <a:cs typeface="Trebuchet MS"/>
              </a:rPr>
              <a:t>EFS</a:t>
            </a:r>
            <a:r>
              <a:rPr sz="2160" spc="-96" dirty="0">
                <a:solidFill>
                  <a:schemeClr val="tx2"/>
                </a:solidFill>
                <a:latin typeface="Trebuchet MS"/>
                <a:cs typeface="Trebuchet MS"/>
              </a:rPr>
              <a:t> </a:t>
            </a:r>
            <a:r>
              <a:rPr sz="2160" spc="-24" dirty="0">
                <a:solidFill>
                  <a:schemeClr val="tx2"/>
                </a:solidFill>
                <a:latin typeface="Trebuchet MS"/>
                <a:cs typeface="Trebuchet MS"/>
              </a:rPr>
              <a:t>file</a:t>
            </a:r>
            <a:r>
              <a:rPr sz="2160" spc="-72" dirty="0">
                <a:solidFill>
                  <a:schemeClr val="tx2"/>
                </a:solidFill>
                <a:latin typeface="Trebuchet MS"/>
                <a:cs typeface="Trebuchet MS"/>
              </a:rPr>
              <a:t> </a:t>
            </a:r>
            <a:r>
              <a:rPr sz="2160" spc="-12" dirty="0">
                <a:solidFill>
                  <a:schemeClr val="tx2"/>
                </a:solidFill>
                <a:latin typeface="Trebuchet MS"/>
                <a:cs typeface="Trebuchet MS"/>
              </a:rPr>
              <a:t>system</a:t>
            </a:r>
            <a:endParaRPr sz="2160">
              <a:solidFill>
                <a:schemeClr val="tx2"/>
              </a:solidFill>
              <a:latin typeface="Trebuchet MS"/>
              <a:cs typeface="Trebuchet MS"/>
            </a:endParaRPr>
          </a:p>
        </p:txBody>
      </p:sp>
      <p:sp>
        <p:nvSpPr>
          <p:cNvPr id="22" name="object 22"/>
          <p:cNvSpPr txBox="1"/>
          <p:nvPr/>
        </p:nvSpPr>
        <p:spPr>
          <a:xfrm>
            <a:off x="8773972" y="3771444"/>
            <a:ext cx="3084576" cy="347788"/>
          </a:xfrm>
          <a:prstGeom prst="rect">
            <a:avLst/>
          </a:prstGeom>
        </p:spPr>
        <p:txBody>
          <a:bodyPr vert="horz" wrap="square" lIns="0" tIns="15240" rIns="0" bIns="0" rtlCol="0">
            <a:spAutoFit/>
          </a:bodyPr>
          <a:lstStyle/>
          <a:p>
            <a:pPr marL="15240">
              <a:spcBef>
                <a:spcPts val="120"/>
              </a:spcBef>
            </a:pPr>
            <a:r>
              <a:rPr sz="2160" spc="-24" dirty="0">
                <a:solidFill>
                  <a:schemeClr val="tx2"/>
                </a:solidFill>
                <a:latin typeface="Trebuchet MS"/>
                <a:cs typeface="Trebuchet MS"/>
              </a:rPr>
              <a:t>Retrieve</a:t>
            </a:r>
            <a:r>
              <a:rPr sz="2160" spc="18" dirty="0">
                <a:solidFill>
                  <a:schemeClr val="tx2"/>
                </a:solidFill>
                <a:latin typeface="Trebuchet MS"/>
                <a:cs typeface="Trebuchet MS"/>
              </a:rPr>
              <a:t> </a:t>
            </a:r>
            <a:r>
              <a:rPr sz="2160" dirty="0">
                <a:solidFill>
                  <a:schemeClr val="tx2"/>
                </a:solidFill>
                <a:latin typeface="Trebuchet MS"/>
                <a:cs typeface="Trebuchet MS"/>
              </a:rPr>
              <a:t>large</a:t>
            </a:r>
            <a:r>
              <a:rPr sz="2160" spc="6" dirty="0">
                <a:solidFill>
                  <a:schemeClr val="tx2"/>
                </a:solidFill>
                <a:latin typeface="Trebuchet MS"/>
                <a:cs typeface="Trebuchet MS"/>
              </a:rPr>
              <a:t> </a:t>
            </a:r>
            <a:r>
              <a:rPr sz="2160" dirty="0">
                <a:solidFill>
                  <a:schemeClr val="tx2"/>
                </a:solidFill>
                <a:latin typeface="Trebuchet MS"/>
                <a:cs typeface="Trebuchet MS"/>
              </a:rPr>
              <a:t>model</a:t>
            </a:r>
            <a:r>
              <a:rPr sz="2160" spc="24" dirty="0">
                <a:solidFill>
                  <a:schemeClr val="tx2"/>
                </a:solidFill>
                <a:latin typeface="Trebuchet MS"/>
                <a:cs typeface="Trebuchet MS"/>
              </a:rPr>
              <a:t> </a:t>
            </a:r>
            <a:r>
              <a:rPr sz="2160" spc="-24" dirty="0">
                <a:solidFill>
                  <a:schemeClr val="tx2"/>
                </a:solidFill>
                <a:latin typeface="Trebuchet MS"/>
                <a:cs typeface="Trebuchet MS"/>
              </a:rPr>
              <a:t>file</a:t>
            </a:r>
            <a:endParaRPr sz="2160">
              <a:solidFill>
                <a:schemeClr val="tx2"/>
              </a:solidFill>
              <a:latin typeface="Trebuchet MS"/>
              <a:cs typeface="Trebuchet MS"/>
            </a:endParaRPr>
          </a:p>
        </p:txBody>
      </p:sp>
      <p:sp>
        <p:nvSpPr>
          <p:cNvPr id="23" name="object 23"/>
          <p:cNvSpPr txBox="1"/>
          <p:nvPr/>
        </p:nvSpPr>
        <p:spPr>
          <a:xfrm>
            <a:off x="6176011" y="4729368"/>
            <a:ext cx="7945374" cy="2231380"/>
          </a:xfrm>
          <a:prstGeom prst="rect">
            <a:avLst/>
          </a:prstGeom>
        </p:spPr>
        <p:txBody>
          <a:bodyPr vert="horz" wrap="square" lIns="0" tIns="15240" rIns="0" bIns="0" rtlCol="0">
            <a:spAutoFit/>
          </a:bodyPr>
          <a:lstStyle/>
          <a:p>
            <a:pPr marL="358902" indent="-344424">
              <a:spcBef>
                <a:spcPts val="120"/>
              </a:spcBef>
              <a:buFont typeface="Arial"/>
              <a:buChar char="•"/>
              <a:tabLst>
                <a:tab pos="358902" algn="l"/>
                <a:tab pos="359664" algn="l"/>
              </a:tabLst>
            </a:pPr>
            <a:r>
              <a:rPr spc="120" dirty="0">
                <a:solidFill>
                  <a:schemeClr val="tx2"/>
                </a:solidFill>
                <a:latin typeface="Trebuchet MS"/>
                <a:cs typeface="Trebuchet MS"/>
              </a:rPr>
              <a:t>Mounts</a:t>
            </a:r>
            <a:r>
              <a:rPr spc="-60" dirty="0">
                <a:solidFill>
                  <a:schemeClr val="tx2"/>
                </a:solidFill>
                <a:latin typeface="Trebuchet MS"/>
                <a:cs typeface="Trebuchet MS"/>
              </a:rPr>
              <a:t> </a:t>
            </a:r>
            <a:r>
              <a:rPr spc="-24" dirty="0">
                <a:solidFill>
                  <a:schemeClr val="tx2"/>
                </a:solidFill>
                <a:latin typeface="Trebuchet MS"/>
                <a:cs typeface="Trebuchet MS"/>
              </a:rPr>
              <a:t>file</a:t>
            </a:r>
            <a:r>
              <a:rPr spc="-18" dirty="0">
                <a:solidFill>
                  <a:schemeClr val="tx2"/>
                </a:solidFill>
                <a:latin typeface="Trebuchet MS"/>
                <a:cs typeface="Trebuchet MS"/>
              </a:rPr>
              <a:t> </a:t>
            </a:r>
            <a:r>
              <a:rPr dirty="0">
                <a:solidFill>
                  <a:schemeClr val="tx2"/>
                </a:solidFill>
                <a:latin typeface="Trebuchet MS"/>
                <a:cs typeface="Trebuchet MS"/>
              </a:rPr>
              <a:t>system</a:t>
            </a:r>
            <a:r>
              <a:rPr spc="-18" dirty="0">
                <a:solidFill>
                  <a:schemeClr val="tx2"/>
                </a:solidFill>
                <a:latin typeface="Trebuchet MS"/>
                <a:cs typeface="Trebuchet MS"/>
              </a:rPr>
              <a:t> </a:t>
            </a:r>
            <a:r>
              <a:rPr dirty="0">
                <a:solidFill>
                  <a:schemeClr val="tx2"/>
                </a:solidFill>
                <a:latin typeface="Trebuchet MS"/>
                <a:cs typeface="Trebuchet MS"/>
              </a:rPr>
              <a:t>when</a:t>
            </a:r>
            <a:r>
              <a:rPr spc="-24" dirty="0">
                <a:solidFill>
                  <a:schemeClr val="tx2"/>
                </a:solidFill>
                <a:latin typeface="Trebuchet MS"/>
                <a:cs typeface="Trebuchet MS"/>
              </a:rPr>
              <a:t> </a:t>
            </a:r>
            <a:r>
              <a:rPr spc="-12" dirty="0">
                <a:solidFill>
                  <a:schemeClr val="tx2"/>
                </a:solidFill>
                <a:latin typeface="Trebuchet MS"/>
                <a:cs typeface="Trebuchet MS"/>
              </a:rPr>
              <a:t>execution</a:t>
            </a:r>
            <a:endParaRPr>
              <a:solidFill>
                <a:schemeClr val="tx2"/>
              </a:solidFill>
              <a:latin typeface="Trebuchet MS"/>
              <a:cs typeface="Trebuchet MS"/>
            </a:endParaRPr>
          </a:p>
          <a:p>
            <a:pPr marL="358902">
              <a:spcBef>
                <a:spcPts val="6"/>
              </a:spcBef>
            </a:pPr>
            <a:r>
              <a:rPr dirty="0">
                <a:solidFill>
                  <a:schemeClr val="tx2"/>
                </a:solidFill>
                <a:latin typeface="Trebuchet MS"/>
                <a:cs typeface="Trebuchet MS"/>
              </a:rPr>
              <a:t>environment</a:t>
            </a:r>
            <a:r>
              <a:rPr spc="72" dirty="0">
                <a:solidFill>
                  <a:schemeClr val="tx2"/>
                </a:solidFill>
                <a:latin typeface="Trebuchet MS"/>
                <a:cs typeface="Trebuchet MS"/>
              </a:rPr>
              <a:t> </a:t>
            </a:r>
            <a:r>
              <a:rPr dirty="0">
                <a:solidFill>
                  <a:schemeClr val="tx2"/>
                </a:solidFill>
                <a:latin typeface="Trebuchet MS"/>
                <a:cs typeface="Trebuchet MS"/>
              </a:rPr>
              <a:t>is</a:t>
            </a:r>
            <a:r>
              <a:rPr spc="90" dirty="0">
                <a:solidFill>
                  <a:schemeClr val="tx2"/>
                </a:solidFill>
                <a:latin typeface="Trebuchet MS"/>
                <a:cs typeface="Trebuchet MS"/>
              </a:rPr>
              <a:t> </a:t>
            </a:r>
            <a:r>
              <a:rPr spc="-12" dirty="0">
                <a:solidFill>
                  <a:schemeClr val="tx2"/>
                </a:solidFill>
                <a:latin typeface="Trebuchet MS"/>
                <a:cs typeface="Trebuchet MS"/>
              </a:rPr>
              <a:t>prepared</a:t>
            </a:r>
            <a:endParaRPr>
              <a:solidFill>
                <a:schemeClr val="tx2"/>
              </a:solidFill>
              <a:latin typeface="Trebuchet MS"/>
              <a:cs typeface="Trebuchet MS"/>
            </a:endParaRPr>
          </a:p>
          <a:p>
            <a:pPr marL="358902" indent="-344424">
              <a:buFont typeface="Arial"/>
              <a:buChar char="•"/>
              <a:tabLst>
                <a:tab pos="358902" algn="l"/>
                <a:tab pos="359664" algn="l"/>
              </a:tabLst>
            </a:pPr>
            <a:r>
              <a:rPr dirty="0">
                <a:solidFill>
                  <a:schemeClr val="tx2"/>
                </a:solidFill>
                <a:latin typeface="Trebuchet MS"/>
                <a:cs typeface="Trebuchet MS"/>
              </a:rPr>
              <a:t>Minimal</a:t>
            </a:r>
            <a:r>
              <a:rPr spc="270" dirty="0">
                <a:solidFill>
                  <a:schemeClr val="tx2"/>
                </a:solidFill>
                <a:latin typeface="Trebuchet MS"/>
                <a:cs typeface="Trebuchet MS"/>
              </a:rPr>
              <a:t> </a:t>
            </a:r>
            <a:r>
              <a:rPr spc="-12" dirty="0">
                <a:solidFill>
                  <a:schemeClr val="tx2"/>
                </a:solidFill>
                <a:latin typeface="Trebuchet MS"/>
                <a:cs typeface="Trebuchet MS"/>
              </a:rPr>
              <a:t>latency</a:t>
            </a:r>
            <a:endParaRPr>
              <a:solidFill>
                <a:schemeClr val="tx2"/>
              </a:solidFill>
              <a:latin typeface="Trebuchet MS"/>
              <a:cs typeface="Trebuchet MS"/>
            </a:endParaRPr>
          </a:p>
          <a:p>
            <a:pPr marL="358902" indent="-344424">
              <a:buFont typeface="Arial"/>
              <a:buChar char="•"/>
              <a:tabLst>
                <a:tab pos="358902" algn="l"/>
                <a:tab pos="359664" algn="l"/>
              </a:tabLst>
            </a:pPr>
            <a:r>
              <a:rPr dirty="0">
                <a:solidFill>
                  <a:schemeClr val="tx2"/>
                </a:solidFill>
                <a:latin typeface="Trebuchet MS"/>
                <a:cs typeface="Trebuchet MS"/>
              </a:rPr>
              <a:t>If</a:t>
            </a:r>
            <a:r>
              <a:rPr spc="-137" dirty="0">
                <a:solidFill>
                  <a:schemeClr val="tx2"/>
                </a:solidFill>
                <a:latin typeface="Trebuchet MS"/>
                <a:cs typeface="Trebuchet MS"/>
              </a:rPr>
              <a:t> </a:t>
            </a:r>
            <a:r>
              <a:rPr spc="66" dirty="0">
                <a:solidFill>
                  <a:schemeClr val="tx2"/>
                </a:solidFill>
                <a:latin typeface="Trebuchet MS"/>
                <a:cs typeface="Trebuchet MS"/>
              </a:rPr>
              <a:t>Lambda</a:t>
            </a:r>
            <a:r>
              <a:rPr spc="-126" dirty="0">
                <a:solidFill>
                  <a:schemeClr val="tx2"/>
                </a:solidFill>
                <a:latin typeface="Trebuchet MS"/>
                <a:cs typeface="Trebuchet MS"/>
              </a:rPr>
              <a:t> </a:t>
            </a:r>
            <a:r>
              <a:rPr dirty="0">
                <a:solidFill>
                  <a:schemeClr val="tx2"/>
                </a:solidFill>
                <a:latin typeface="Trebuchet MS"/>
                <a:cs typeface="Trebuchet MS"/>
              </a:rPr>
              <a:t>is</a:t>
            </a:r>
            <a:r>
              <a:rPr spc="-137" dirty="0">
                <a:solidFill>
                  <a:schemeClr val="tx2"/>
                </a:solidFill>
                <a:latin typeface="Trebuchet MS"/>
                <a:cs typeface="Trebuchet MS"/>
              </a:rPr>
              <a:t> </a:t>
            </a:r>
            <a:r>
              <a:rPr spc="-30" dirty="0">
                <a:solidFill>
                  <a:schemeClr val="tx2"/>
                </a:solidFill>
                <a:latin typeface="Trebuchet MS"/>
                <a:cs typeface="Trebuchet MS"/>
              </a:rPr>
              <a:t>warm,</a:t>
            </a:r>
            <a:r>
              <a:rPr spc="-126" dirty="0">
                <a:solidFill>
                  <a:schemeClr val="tx2"/>
                </a:solidFill>
                <a:latin typeface="Trebuchet MS"/>
                <a:cs typeface="Trebuchet MS"/>
              </a:rPr>
              <a:t> </a:t>
            </a:r>
            <a:r>
              <a:rPr spc="90" dirty="0">
                <a:solidFill>
                  <a:schemeClr val="tx2"/>
                </a:solidFill>
                <a:latin typeface="Trebuchet MS"/>
                <a:cs typeface="Trebuchet MS"/>
              </a:rPr>
              <a:t>mount</a:t>
            </a:r>
            <a:r>
              <a:rPr spc="-156" dirty="0">
                <a:solidFill>
                  <a:schemeClr val="tx2"/>
                </a:solidFill>
                <a:latin typeface="Trebuchet MS"/>
                <a:cs typeface="Trebuchet MS"/>
              </a:rPr>
              <a:t> </a:t>
            </a:r>
            <a:r>
              <a:rPr dirty="0">
                <a:solidFill>
                  <a:schemeClr val="tx2"/>
                </a:solidFill>
                <a:latin typeface="Trebuchet MS"/>
                <a:cs typeface="Trebuchet MS"/>
              </a:rPr>
              <a:t>is</a:t>
            </a:r>
            <a:r>
              <a:rPr spc="-126" dirty="0">
                <a:solidFill>
                  <a:schemeClr val="tx2"/>
                </a:solidFill>
                <a:latin typeface="Trebuchet MS"/>
                <a:cs typeface="Trebuchet MS"/>
              </a:rPr>
              <a:t> </a:t>
            </a:r>
            <a:r>
              <a:rPr dirty="0">
                <a:solidFill>
                  <a:schemeClr val="tx2"/>
                </a:solidFill>
                <a:latin typeface="Trebuchet MS"/>
                <a:cs typeface="Trebuchet MS"/>
              </a:rPr>
              <a:t>already</a:t>
            </a:r>
            <a:r>
              <a:rPr spc="-126" dirty="0">
                <a:solidFill>
                  <a:schemeClr val="tx2"/>
                </a:solidFill>
                <a:latin typeface="Trebuchet MS"/>
                <a:cs typeface="Trebuchet MS"/>
              </a:rPr>
              <a:t> </a:t>
            </a:r>
            <a:r>
              <a:rPr spc="-12" dirty="0">
                <a:solidFill>
                  <a:schemeClr val="tx2"/>
                </a:solidFill>
                <a:latin typeface="Trebuchet MS"/>
                <a:cs typeface="Trebuchet MS"/>
              </a:rPr>
              <a:t>available</a:t>
            </a:r>
            <a:endParaRPr>
              <a:solidFill>
                <a:schemeClr val="tx2"/>
              </a:solidFill>
              <a:latin typeface="Trebuchet MS"/>
              <a:cs typeface="Trebuchet MS"/>
            </a:endParaRPr>
          </a:p>
          <a:p>
            <a:pPr marL="358902" indent="-344424">
              <a:buFont typeface="Arial"/>
              <a:buChar char="•"/>
              <a:tabLst>
                <a:tab pos="358902" algn="l"/>
                <a:tab pos="359664" algn="l"/>
              </a:tabLst>
            </a:pPr>
            <a:r>
              <a:rPr dirty="0">
                <a:solidFill>
                  <a:schemeClr val="tx2"/>
                </a:solidFill>
                <a:latin typeface="Trebuchet MS"/>
                <a:cs typeface="Trebuchet MS"/>
              </a:rPr>
              <a:t>Scales</a:t>
            </a:r>
            <a:r>
              <a:rPr spc="-54" dirty="0">
                <a:solidFill>
                  <a:schemeClr val="tx2"/>
                </a:solidFill>
                <a:latin typeface="Trebuchet MS"/>
                <a:cs typeface="Trebuchet MS"/>
              </a:rPr>
              <a:t> </a:t>
            </a:r>
            <a:r>
              <a:rPr dirty="0">
                <a:solidFill>
                  <a:schemeClr val="tx2"/>
                </a:solidFill>
                <a:latin typeface="Trebuchet MS"/>
                <a:cs typeface="Trebuchet MS"/>
              </a:rPr>
              <a:t>to</a:t>
            </a:r>
            <a:r>
              <a:rPr spc="-78" dirty="0">
                <a:solidFill>
                  <a:schemeClr val="tx2"/>
                </a:solidFill>
                <a:latin typeface="Trebuchet MS"/>
                <a:cs typeface="Trebuchet MS"/>
              </a:rPr>
              <a:t> </a:t>
            </a:r>
            <a:r>
              <a:rPr spc="78" dirty="0">
                <a:solidFill>
                  <a:schemeClr val="tx2"/>
                </a:solidFill>
                <a:latin typeface="Trebuchet MS"/>
                <a:cs typeface="Trebuchet MS"/>
              </a:rPr>
              <a:t>25,000</a:t>
            </a:r>
            <a:r>
              <a:rPr spc="-18" dirty="0">
                <a:solidFill>
                  <a:schemeClr val="tx2"/>
                </a:solidFill>
                <a:latin typeface="Trebuchet MS"/>
                <a:cs typeface="Trebuchet MS"/>
              </a:rPr>
              <a:t> </a:t>
            </a:r>
            <a:r>
              <a:rPr dirty="0">
                <a:solidFill>
                  <a:schemeClr val="tx2"/>
                </a:solidFill>
                <a:latin typeface="Trebuchet MS"/>
                <a:cs typeface="Trebuchet MS"/>
              </a:rPr>
              <a:t>concurrent</a:t>
            </a:r>
            <a:r>
              <a:rPr spc="-54" dirty="0">
                <a:solidFill>
                  <a:schemeClr val="tx2"/>
                </a:solidFill>
                <a:latin typeface="Trebuchet MS"/>
                <a:cs typeface="Trebuchet MS"/>
              </a:rPr>
              <a:t> </a:t>
            </a:r>
            <a:r>
              <a:rPr spc="-12" dirty="0">
                <a:solidFill>
                  <a:schemeClr val="tx2"/>
                </a:solidFill>
                <a:latin typeface="Trebuchet MS"/>
                <a:cs typeface="Trebuchet MS"/>
              </a:rPr>
              <a:t>connections</a:t>
            </a:r>
            <a:endParaRPr>
              <a:solidFill>
                <a:schemeClr val="tx2"/>
              </a:solidFill>
              <a:latin typeface="Trebuchet MS"/>
              <a:cs typeface="Trebuchet MS"/>
            </a:endParaRPr>
          </a:p>
        </p:txBody>
      </p:sp>
      <p:sp>
        <p:nvSpPr>
          <p:cNvPr id="24" name="object 24"/>
          <p:cNvSpPr txBox="1"/>
          <p:nvPr/>
        </p:nvSpPr>
        <p:spPr>
          <a:xfrm>
            <a:off x="1649273" y="3914089"/>
            <a:ext cx="1601724" cy="347788"/>
          </a:xfrm>
          <a:prstGeom prst="rect">
            <a:avLst/>
          </a:prstGeom>
        </p:spPr>
        <p:txBody>
          <a:bodyPr vert="horz" wrap="square" lIns="0" tIns="15240" rIns="0" bIns="0" rtlCol="0">
            <a:spAutoFit/>
          </a:bodyPr>
          <a:lstStyle/>
          <a:p>
            <a:pPr marL="15240">
              <a:spcBef>
                <a:spcPts val="120"/>
              </a:spcBef>
            </a:pPr>
            <a:r>
              <a:rPr sz="2160" dirty="0">
                <a:solidFill>
                  <a:schemeClr val="tx2"/>
                </a:solidFill>
                <a:latin typeface="Trebuchet MS"/>
                <a:cs typeface="Trebuchet MS"/>
              </a:rPr>
              <a:t>What</a:t>
            </a:r>
            <a:r>
              <a:rPr sz="2160" spc="12" dirty="0">
                <a:solidFill>
                  <a:schemeClr val="tx2"/>
                </a:solidFill>
                <a:latin typeface="Trebuchet MS"/>
                <a:cs typeface="Trebuchet MS"/>
              </a:rPr>
              <a:t> </a:t>
            </a:r>
            <a:r>
              <a:rPr sz="2160" dirty="0">
                <a:solidFill>
                  <a:schemeClr val="tx2"/>
                </a:solidFill>
                <a:latin typeface="Trebuchet MS"/>
                <a:cs typeface="Trebuchet MS"/>
              </a:rPr>
              <a:t>is</a:t>
            </a:r>
            <a:r>
              <a:rPr sz="2160" spc="6" dirty="0">
                <a:solidFill>
                  <a:schemeClr val="tx2"/>
                </a:solidFill>
                <a:latin typeface="Trebuchet MS"/>
                <a:cs typeface="Trebuchet MS"/>
              </a:rPr>
              <a:t> </a:t>
            </a:r>
            <a:r>
              <a:rPr sz="2160" spc="-24" dirty="0">
                <a:solidFill>
                  <a:schemeClr val="tx2"/>
                </a:solidFill>
                <a:latin typeface="Trebuchet MS"/>
                <a:cs typeface="Trebuchet MS"/>
              </a:rPr>
              <a:t>this?</a:t>
            </a:r>
            <a:endParaRPr sz="2160">
              <a:solidFill>
                <a:schemeClr val="tx2"/>
              </a:solidFill>
              <a:latin typeface="Trebuchet MS"/>
              <a:cs typeface="Trebuchet MS"/>
            </a:endParaRPr>
          </a:p>
        </p:txBody>
      </p:sp>
      <p:pic>
        <p:nvPicPr>
          <p:cNvPr id="25" name="object 25"/>
          <p:cNvPicPr/>
          <p:nvPr/>
        </p:nvPicPr>
        <p:blipFill>
          <a:blip r:embed="rId7" cstate="print"/>
          <a:stretch>
            <a:fillRect/>
          </a:stretch>
        </p:blipFill>
        <p:spPr>
          <a:xfrm>
            <a:off x="989380" y="4646981"/>
            <a:ext cx="2818180" cy="2814523"/>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ชื่อเรื่อง 1">
            <a:extLst>
              <a:ext uri="{FF2B5EF4-FFF2-40B4-BE49-F238E27FC236}">
                <a16:creationId xmlns:a16="http://schemas.microsoft.com/office/drawing/2014/main" id="{E4E004EC-3DA8-5FF4-FF50-2BCF7EE86780}"/>
              </a:ext>
            </a:extLst>
          </p:cNvPr>
          <p:cNvSpPr>
            <a:spLocks noGrp="1"/>
          </p:cNvSpPr>
          <p:nvPr>
            <p:ph type="title"/>
          </p:nvPr>
        </p:nvSpPr>
        <p:spPr/>
        <p:txBody>
          <a:bodyPr/>
          <a:lstStyle/>
          <a:p>
            <a:r>
              <a:rPr lang="en-US" sz="4800" b="0" dirty="0">
                <a:solidFill>
                  <a:schemeClr val="tx1"/>
                </a:solidFill>
                <a:latin typeface="+mj-lt"/>
              </a:rPr>
              <a:t>5. Running Trusted Code in Lambda Using AWS Signer</a:t>
            </a:r>
            <a:endParaRPr lang="th-TH" sz="4800" dirty="0">
              <a:solidFill>
                <a:schemeClr val="tx1"/>
              </a:solidFill>
              <a:latin typeface="+mj-lt"/>
            </a:endParaRPr>
          </a:p>
        </p:txBody>
      </p:sp>
      <p:pic>
        <p:nvPicPr>
          <p:cNvPr id="6" name="รูปภาพ 5">
            <a:extLst>
              <a:ext uri="{FF2B5EF4-FFF2-40B4-BE49-F238E27FC236}">
                <a16:creationId xmlns:a16="http://schemas.microsoft.com/office/drawing/2014/main" id="{E121EA6F-5472-E523-F2B9-DDA3A81AA99B}"/>
              </a:ext>
            </a:extLst>
          </p:cNvPr>
          <p:cNvPicPr>
            <a:picLocks noChangeAspect="1"/>
          </p:cNvPicPr>
          <p:nvPr/>
        </p:nvPicPr>
        <p:blipFill>
          <a:blip r:embed="rId3"/>
          <a:stretch>
            <a:fillRect/>
          </a:stretch>
        </p:blipFill>
        <p:spPr>
          <a:xfrm>
            <a:off x="1507539" y="1125653"/>
            <a:ext cx="11393213" cy="6370738"/>
          </a:xfrm>
          <a:prstGeom prst="rect">
            <a:avLst/>
          </a:prstGeom>
        </p:spPr>
      </p:pic>
      <p:sp>
        <p:nvSpPr>
          <p:cNvPr id="7" name="สี่เหลี่ยมผืนผ้า 6">
            <a:extLst>
              <a:ext uri="{FF2B5EF4-FFF2-40B4-BE49-F238E27FC236}">
                <a16:creationId xmlns:a16="http://schemas.microsoft.com/office/drawing/2014/main" id="{893DF3E4-962A-8D24-790D-2DEDAF09E9B2}"/>
              </a:ext>
            </a:extLst>
          </p:cNvPr>
          <p:cNvSpPr/>
          <p:nvPr/>
        </p:nvSpPr>
        <p:spPr>
          <a:xfrm>
            <a:off x="1740665" y="6499952"/>
            <a:ext cx="10950766" cy="826265"/>
          </a:xfrm>
          <a:prstGeom prst="rect">
            <a:avLst/>
          </a:prstGeom>
          <a:noFill/>
          <a:ln w="38100">
            <a:solidFill>
              <a:schemeClr val="accent4"/>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th-TH" dirty="0"/>
          </a:p>
        </p:txBody>
      </p:sp>
    </p:spTree>
    <p:extLst>
      <p:ext uri="{BB962C8B-B14F-4D97-AF65-F5344CB8AC3E}">
        <p14:creationId xmlns:p14="http://schemas.microsoft.com/office/powerpoint/2010/main" val="35683622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รูปภาพ 4">
            <a:extLst>
              <a:ext uri="{FF2B5EF4-FFF2-40B4-BE49-F238E27FC236}">
                <a16:creationId xmlns:a16="http://schemas.microsoft.com/office/drawing/2014/main" id="{3430DB35-0F59-912A-0F85-6A4BC4B9136E}"/>
              </a:ext>
            </a:extLst>
          </p:cNvPr>
          <p:cNvPicPr>
            <a:picLocks noChangeAspect="1"/>
          </p:cNvPicPr>
          <p:nvPr/>
        </p:nvPicPr>
        <p:blipFill>
          <a:blip r:embed="rId3"/>
          <a:stretch>
            <a:fillRect/>
          </a:stretch>
        </p:blipFill>
        <p:spPr>
          <a:xfrm>
            <a:off x="1607963" y="594910"/>
            <a:ext cx="10786012" cy="6477191"/>
          </a:xfrm>
          <a:prstGeom prst="rect">
            <a:avLst/>
          </a:prstGeom>
        </p:spPr>
      </p:pic>
      <p:sp>
        <p:nvSpPr>
          <p:cNvPr id="7" name="กล่องข้อความ 6">
            <a:extLst>
              <a:ext uri="{FF2B5EF4-FFF2-40B4-BE49-F238E27FC236}">
                <a16:creationId xmlns:a16="http://schemas.microsoft.com/office/drawing/2014/main" id="{FCE5B57F-ED79-FA57-277C-CDCE8EB21B0A}"/>
              </a:ext>
            </a:extLst>
          </p:cNvPr>
          <p:cNvSpPr txBox="1"/>
          <p:nvPr/>
        </p:nvSpPr>
        <p:spPr>
          <a:xfrm>
            <a:off x="7315199" y="7370284"/>
            <a:ext cx="6191479" cy="400110"/>
          </a:xfrm>
          <a:prstGeom prst="rect">
            <a:avLst/>
          </a:prstGeom>
          <a:noFill/>
        </p:spPr>
        <p:txBody>
          <a:bodyPr wrap="square">
            <a:spAutoFit/>
          </a:bodyPr>
          <a:lstStyle/>
          <a:p>
            <a:r>
              <a:rPr lang="en-US" sz="2000" dirty="0">
                <a:hlinkClick r:id="rId4"/>
              </a:rPr>
              <a:t>What is AWS Signer? - AWS Signer (amazon.com)</a:t>
            </a:r>
            <a:endParaRPr lang="th-TH" sz="2000" dirty="0"/>
          </a:p>
        </p:txBody>
      </p:sp>
    </p:spTree>
    <p:extLst>
      <p:ext uri="{BB962C8B-B14F-4D97-AF65-F5344CB8AC3E}">
        <p14:creationId xmlns:p14="http://schemas.microsoft.com/office/powerpoint/2010/main" val="32761376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ชื่อเรื่อง 3">
            <a:extLst>
              <a:ext uri="{FF2B5EF4-FFF2-40B4-BE49-F238E27FC236}">
                <a16:creationId xmlns:a16="http://schemas.microsoft.com/office/drawing/2014/main" id="{39BF5333-D640-7BC3-5916-4F2A8A1E5ED9}"/>
              </a:ext>
            </a:extLst>
          </p:cNvPr>
          <p:cNvSpPr>
            <a:spLocks noGrp="1"/>
          </p:cNvSpPr>
          <p:nvPr>
            <p:ph type="title"/>
          </p:nvPr>
        </p:nvSpPr>
        <p:spPr>
          <a:xfrm>
            <a:off x="713893" y="90338"/>
            <a:ext cx="12435840" cy="1488168"/>
          </a:xfrm>
        </p:spPr>
        <p:txBody>
          <a:bodyPr anchor="ctr">
            <a:normAutofit/>
          </a:bodyPr>
          <a:lstStyle/>
          <a:p>
            <a:r>
              <a:rPr lang="en-US" sz="5400" dirty="0"/>
              <a:t>Learning Path</a:t>
            </a:r>
            <a:endParaRPr lang="th-TH" sz="5400" dirty="0"/>
          </a:p>
        </p:txBody>
      </p:sp>
      <p:sp>
        <p:nvSpPr>
          <p:cNvPr id="3" name="กล่องข้อความ 2">
            <a:extLst>
              <a:ext uri="{FF2B5EF4-FFF2-40B4-BE49-F238E27FC236}">
                <a16:creationId xmlns:a16="http://schemas.microsoft.com/office/drawing/2014/main" id="{586D4AD4-451C-9766-5E02-DA037AC8256D}"/>
              </a:ext>
            </a:extLst>
          </p:cNvPr>
          <p:cNvSpPr txBox="1"/>
          <p:nvPr/>
        </p:nvSpPr>
        <p:spPr>
          <a:xfrm>
            <a:off x="1685579" y="4336231"/>
            <a:ext cx="8042313" cy="535531"/>
          </a:xfrm>
          <a:prstGeom prst="rect">
            <a:avLst/>
          </a:prstGeom>
          <a:noFill/>
        </p:spPr>
        <p:txBody>
          <a:bodyPr wrap="square">
            <a:spAutoFit/>
          </a:bodyPr>
          <a:lstStyle/>
          <a:p>
            <a:r>
              <a:rPr lang="en-US" dirty="0">
                <a:hlinkClick r:id="rId2"/>
              </a:rPr>
              <a:t>Amazon ECS Workshop :: Amazon ECS Workshop</a:t>
            </a:r>
            <a:endParaRPr lang="th-TH" dirty="0"/>
          </a:p>
        </p:txBody>
      </p:sp>
      <p:sp>
        <p:nvSpPr>
          <p:cNvPr id="6" name="กล่องข้อความ 5">
            <a:extLst>
              <a:ext uri="{FF2B5EF4-FFF2-40B4-BE49-F238E27FC236}">
                <a16:creationId xmlns:a16="http://schemas.microsoft.com/office/drawing/2014/main" id="{57A159F8-B83A-255D-6A52-037EC0561504}"/>
              </a:ext>
            </a:extLst>
          </p:cNvPr>
          <p:cNvSpPr txBox="1"/>
          <p:nvPr/>
        </p:nvSpPr>
        <p:spPr>
          <a:xfrm>
            <a:off x="1685579" y="2882575"/>
            <a:ext cx="7315200" cy="535531"/>
          </a:xfrm>
          <a:prstGeom prst="rect">
            <a:avLst/>
          </a:prstGeom>
          <a:noFill/>
        </p:spPr>
        <p:txBody>
          <a:bodyPr wrap="square">
            <a:spAutoFit/>
          </a:bodyPr>
          <a:lstStyle/>
          <a:p>
            <a:r>
              <a:rPr lang="en-US" dirty="0">
                <a:hlinkClick r:id="rId3"/>
              </a:rPr>
              <a:t>Copilot Primer Workshop (</a:t>
            </a:r>
            <a:r>
              <a:rPr lang="en-US" dirty="0" err="1">
                <a:hlinkClick r:id="rId3"/>
              </a:rPr>
              <a:t>workshops.aws</a:t>
            </a:r>
            <a:r>
              <a:rPr lang="en-US" dirty="0">
                <a:hlinkClick r:id="rId3"/>
              </a:rPr>
              <a:t>)</a:t>
            </a:r>
            <a:endParaRPr lang="th-TH" dirty="0"/>
          </a:p>
        </p:txBody>
      </p:sp>
      <p:sp>
        <p:nvSpPr>
          <p:cNvPr id="8" name="กล่องข้อความ 7">
            <a:extLst>
              <a:ext uri="{FF2B5EF4-FFF2-40B4-BE49-F238E27FC236}">
                <a16:creationId xmlns:a16="http://schemas.microsoft.com/office/drawing/2014/main" id="{A86316EE-7F5D-0ADD-F77B-CD3440495329}"/>
              </a:ext>
            </a:extLst>
          </p:cNvPr>
          <p:cNvSpPr txBox="1"/>
          <p:nvPr/>
        </p:nvSpPr>
        <p:spPr>
          <a:xfrm>
            <a:off x="1685579" y="3581684"/>
            <a:ext cx="7315200" cy="535531"/>
          </a:xfrm>
          <a:prstGeom prst="rect">
            <a:avLst/>
          </a:prstGeom>
          <a:noFill/>
        </p:spPr>
        <p:txBody>
          <a:bodyPr wrap="square">
            <a:spAutoFit/>
          </a:bodyPr>
          <a:lstStyle/>
          <a:p>
            <a:r>
              <a:rPr lang="en-US" dirty="0">
                <a:hlinkClick r:id="rId4"/>
              </a:rPr>
              <a:t>AWS Events Content (amazon.com)</a:t>
            </a:r>
            <a:endParaRPr lang="th-TH" dirty="0"/>
          </a:p>
        </p:txBody>
      </p:sp>
      <p:sp>
        <p:nvSpPr>
          <p:cNvPr id="10" name="กล่องข้อความ 9">
            <a:extLst>
              <a:ext uri="{FF2B5EF4-FFF2-40B4-BE49-F238E27FC236}">
                <a16:creationId xmlns:a16="http://schemas.microsoft.com/office/drawing/2014/main" id="{546922A7-6D41-525F-38C4-30C3F4F2994A}"/>
              </a:ext>
            </a:extLst>
          </p:cNvPr>
          <p:cNvSpPr txBox="1"/>
          <p:nvPr/>
        </p:nvSpPr>
        <p:spPr>
          <a:xfrm>
            <a:off x="1685579" y="1766619"/>
            <a:ext cx="7315200" cy="978729"/>
          </a:xfrm>
          <a:prstGeom prst="rect">
            <a:avLst/>
          </a:prstGeom>
          <a:noFill/>
        </p:spPr>
        <p:txBody>
          <a:bodyPr wrap="square">
            <a:spAutoFit/>
          </a:bodyPr>
          <a:lstStyle/>
          <a:p>
            <a:r>
              <a:rPr lang="en-US" dirty="0">
                <a:hlinkClick r:id="rId5"/>
              </a:rPr>
              <a:t>Getting Started - Cloud Computing Tutorials for Building on AWS (amazon.com)</a:t>
            </a:r>
            <a:endParaRPr lang="th-TH" dirty="0"/>
          </a:p>
        </p:txBody>
      </p:sp>
      <p:sp>
        <p:nvSpPr>
          <p:cNvPr id="12" name="กล่องข้อความ 11">
            <a:extLst>
              <a:ext uri="{FF2B5EF4-FFF2-40B4-BE49-F238E27FC236}">
                <a16:creationId xmlns:a16="http://schemas.microsoft.com/office/drawing/2014/main" id="{900A33D9-7450-4F77-4C8B-C84323CF1B99}"/>
              </a:ext>
            </a:extLst>
          </p:cNvPr>
          <p:cNvSpPr txBox="1"/>
          <p:nvPr/>
        </p:nvSpPr>
        <p:spPr>
          <a:xfrm>
            <a:off x="1685579" y="5090778"/>
            <a:ext cx="7315200" cy="978729"/>
          </a:xfrm>
          <a:prstGeom prst="rect">
            <a:avLst/>
          </a:prstGeom>
          <a:noFill/>
        </p:spPr>
        <p:txBody>
          <a:bodyPr wrap="square">
            <a:spAutoFit/>
          </a:bodyPr>
          <a:lstStyle/>
          <a:p>
            <a:r>
              <a:rPr lang="en-US" dirty="0">
                <a:hlinkClick r:id="rId6"/>
              </a:rPr>
              <a:t>Containers on AWS How to Choose (amazon.com)</a:t>
            </a:r>
            <a:endParaRPr lang="th-TH" dirty="0"/>
          </a:p>
        </p:txBody>
      </p:sp>
    </p:spTree>
    <p:extLst>
      <p:ext uri="{BB962C8B-B14F-4D97-AF65-F5344CB8AC3E}">
        <p14:creationId xmlns:p14="http://schemas.microsoft.com/office/powerpoint/2010/main" val="242295374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รูปภาพ 6">
            <a:extLst>
              <a:ext uri="{FF2B5EF4-FFF2-40B4-BE49-F238E27FC236}">
                <a16:creationId xmlns:a16="http://schemas.microsoft.com/office/drawing/2014/main" id="{D1D7A4D3-BD1D-7ECF-ED44-DB286504351C}"/>
              </a:ext>
            </a:extLst>
          </p:cNvPr>
          <p:cNvPicPr>
            <a:picLocks noChangeAspect="1"/>
          </p:cNvPicPr>
          <p:nvPr/>
        </p:nvPicPr>
        <p:blipFill>
          <a:blip r:embed="rId3"/>
          <a:stretch>
            <a:fillRect/>
          </a:stretch>
        </p:blipFill>
        <p:spPr>
          <a:xfrm>
            <a:off x="903383" y="694242"/>
            <a:ext cx="7609909" cy="6400642"/>
          </a:xfrm>
          <a:prstGeom prst="rect">
            <a:avLst/>
          </a:prstGeom>
        </p:spPr>
      </p:pic>
      <p:sp>
        <p:nvSpPr>
          <p:cNvPr id="8" name="กล่องข้อความ 7">
            <a:extLst>
              <a:ext uri="{FF2B5EF4-FFF2-40B4-BE49-F238E27FC236}">
                <a16:creationId xmlns:a16="http://schemas.microsoft.com/office/drawing/2014/main" id="{5DDE9D0F-FE99-BAF9-6F6A-089841420BA5}"/>
              </a:ext>
            </a:extLst>
          </p:cNvPr>
          <p:cNvSpPr txBox="1"/>
          <p:nvPr/>
        </p:nvSpPr>
        <p:spPr>
          <a:xfrm>
            <a:off x="9551487" y="1597329"/>
            <a:ext cx="4175530" cy="4847481"/>
          </a:xfrm>
          <a:prstGeom prst="rect">
            <a:avLst/>
          </a:prstGeom>
          <a:noFill/>
        </p:spPr>
        <p:txBody>
          <a:bodyPr wrap="square" rtlCol="0">
            <a:spAutoFit/>
          </a:bodyPr>
          <a:lstStyle/>
          <a:p>
            <a:pPr algn="l"/>
            <a:r>
              <a:rPr lang="en-US" sz="2000" b="1" i="0" dirty="0">
                <a:effectLst/>
              </a:rPr>
              <a:t>Code signing configurations</a:t>
            </a:r>
          </a:p>
          <a:p>
            <a:pPr algn="l"/>
            <a:endParaRPr lang="en-US" sz="2000" b="1" i="0" dirty="0">
              <a:effectLst/>
            </a:endParaRPr>
          </a:p>
          <a:p>
            <a:pPr algn="l"/>
            <a:r>
              <a:rPr lang="en-US" sz="2000" b="0" i="0" u="none" strike="noStrike" dirty="0">
                <a:effectLst/>
              </a:rPr>
              <a:t>Create a configuration that you can attach to one or more functions to enable code signing. With code signing, you can ensure that the code has been signed by an approved source and has not been altered since signing, and that the code signature has not expired or been revoked.</a:t>
            </a:r>
          </a:p>
          <a:p>
            <a:pPr algn="l"/>
            <a:endParaRPr lang="en-US" sz="2000" b="0" i="0" u="none" strike="noStrike" dirty="0">
              <a:effectLst/>
            </a:endParaRPr>
          </a:p>
          <a:p>
            <a:pPr algn="l"/>
            <a:r>
              <a:rPr lang="en-US" sz="2000" b="1" i="0" dirty="0">
                <a:effectLst/>
              </a:rPr>
              <a:t>Learn more </a:t>
            </a:r>
          </a:p>
          <a:p>
            <a:pPr algn="l">
              <a:buFont typeface="Arial" panose="020B0604020202020204" pitchFamily="34" charset="0"/>
              <a:buChar char="•"/>
            </a:pPr>
            <a:r>
              <a:rPr lang="en-US" sz="2000" b="0" i="0" dirty="0">
                <a:solidFill>
                  <a:schemeClr val="accent2"/>
                </a:solidFill>
                <a:effectLst/>
                <a:hlinkClick r:id="rId4">
                  <a:extLst>
                    <a:ext uri="{A12FA001-AC4F-418D-AE19-62706E023703}">
                      <ahyp:hlinkClr xmlns:ahyp="http://schemas.microsoft.com/office/drawing/2018/hyperlinkcolor" val="tx"/>
                    </a:ext>
                  </a:extLst>
                </a:hlinkClick>
              </a:rPr>
              <a:t>Configuring code signing for Lambda functions</a:t>
            </a:r>
            <a:endParaRPr lang="en-US" sz="2000" b="0" i="0" dirty="0">
              <a:solidFill>
                <a:schemeClr val="accent2"/>
              </a:solidFill>
              <a:effectLst/>
            </a:endParaRPr>
          </a:p>
          <a:p>
            <a:pPr algn="l"/>
            <a:endParaRPr lang="th-TH" sz="2900" dirty="0" err="1">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189978749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รูปภาพ 4">
            <a:extLst>
              <a:ext uri="{FF2B5EF4-FFF2-40B4-BE49-F238E27FC236}">
                <a16:creationId xmlns:a16="http://schemas.microsoft.com/office/drawing/2014/main" id="{52499B0B-C6D0-0739-F2E7-410CAAE09958}"/>
              </a:ext>
            </a:extLst>
          </p:cNvPr>
          <p:cNvPicPr>
            <a:picLocks noChangeAspect="1"/>
          </p:cNvPicPr>
          <p:nvPr/>
        </p:nvPicPr>
        <p:blipFill>
          <a:blip r:embed="rId3"/>
          <a:stretch>
            <a:fillRect/>
          </a:stretch>
        </p:blipFill>
        <p:spPr>
          <a:xfrm>
            <a:off x="1167924" y="903383"/>
            <a:ext cx="12377725" cy="5486399"/>
          </a:xfrm>
          <a:prstGeom prst="rect">
            <a:avLst/>
          </a:prstGeom>
        </p:spPr>
      </p:pic>
      <p:sp>
        <p:nvSpPr>
          <p:cNvPr id="7" name="กล่องข้อความ 6">
            <a:extLst>
              <a:ext uri="{FF2B5EF4-FFF2-40B4-BE49-F238E27FC236}">
                <a16:creationId xmlns:a16="http://schemas.microsoft.com/office/drawing/2014/main" id="{1F14179E-019C-F8F0-E978-22A0F68E9CC5}"/>
              </a:ext>
            </a:extLst>
          </p:cNvPr>
          <p:cNvSpPr txBox="1"/>
          <p:nvPr/>
        </p:nvSpPr>
        <p:spPr>
          <a:xfrm>
            <a:off x="6078830" y="6615629"/>
            <a:ext cx="8505021" cy="400110"/>
          </a:xfrm>
          <a:prstGeom prst="rect">
            <a:avLst/>
          </a:prstGeom>
          <a:noFill/>
        </p:spPr>
        <p:txBody>
          <a:bodyPr wrap="square">
            <a:spAutoFit/>
          </a:bodyPr>
          <a:lstStyle/>
          <a:p>
            <a:r>
              <a:rPr lang="en-US" sz="2000" dirty="0">
                <a:hlinkClick r:id="rId4"/>
              </a:rPr>
              <a:t>Configuring code signing for AWS Lambda - AWS Lambda (amazon.com)</a:t>
            </a:r>
            <a:endParaRPr lang="th-TH" sz="2000" dirty="0"/>
          </a:p>
        </p:txBody>
      </p:sp>
    </p:spTree>
    <p:extLst>
      <p:ext uri="{BB962C8B-B14F-4D97-AF65-F5344CB8AC3E}">
        <p14:creationId xmlns:p14="http://schemas.microsoft.com/office/powerpoint/2010/main" val="122926678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ชื่อเรื่อง 1">
            <a:extLst>
              <a:ext uri="{FF2B5EF4-FFF2-40B4-BE49-F238E27FC236}">
                <a16:creationId xmlns:a16="http://schemas.microsoft.com/office/drawing/2014/main" id="{A9FE341A-FA37-0156-BC96-D4067F08B8F7}"/>
              </a:ext>
            </a:extLst>
          </p:cNvPr>
          <p:cNvSpPr>
            <a:spLocks noGrp="1"/>
          </p:cNvSpPr>
          <p:nvPr>
            <p:ph type="title"/>
          </p:nvPr>
        </p:nvSpPr>
        <p:spPr/>
        <p:txBody>
          <a:bodyPr/>
          <a:lstStyle/>
          <a:p>
            <a:r>
              <a:rPr lang="en-US" sz="4800" b="0" dirty="0">
                <a:solidFill>
                  <a:schemeClr val="tx1"/>
                </a:solidFill>
                <a:latin typeface="+mj-lt"/>
              </a:rPr>
              <a:t>6. Packaging Lambda Code in a Container Image</a:t>
            </a:r>
            <a:endParaRPr lang="th-TH" sz="4800" dirty="0">
              <a:solidFill>
                <a:schemeClr val="tx1"/>
              </a:solidFill>
              <a:latin typeface="+mj-lt"/>
            </a:endParaRPr>
          </a:p>
        </p:txBody>
      </p:sp>
      <p:pic>
        <p:nvPicPr>
          <p:cNvPr id="9" name="รูปภาพ 8">
            <a:extLst>
              <a:ext uri="{FF2B5EF4-FFF2-40B4-BE49-F238E27FC236}">
                <a16:creationId xmlns:a16="http://schemas.microsoft.com/office/drawing/2014/main" id="{5A1C9024-2FC4-3581-1DC9-2395EDB77BC2}"/>
              </a:ext>
            </a:extLst>
          </p:cNvPr>
          <p:cNvPicPr>
            <a:picLocks noChangeAspect="1"/>
          </p:cNvPicPr>
          <p:nvPr/>
        </p:nvPicPr>
        <p:blipFill>
          <a:blip r:embed="rId3"/>
          <a:stretch>
            <a:fillRect/>
          </a:stretch>
        </p:blipFill>
        <p:spPr>
          <a:xfrm>
            <a:off x="2060153" y="1085820"/>
            <a:ext cx="9743361" cy="6835308"/>
          </a:xfrm>
          <a:prstGeom prst="rect">
            <a:avLst/>
          </a:prstGeom>
        </p:spPr>
      </p:pic>
    </p:spTree>
    <p:extLst>
      <p:ext uri="{BB962C8B-B14F-4D97-AF65-F5344CB8AC3E}">
        <p14:creationId xmlns:p14="http://schemas.microsoft.com/office/powerpoint/2010/main" val="399491402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ชื่อเรื่อง 1">
            <a:extLst>
              <a:ext uri="{FF2B5EF4-FFF2-40B4-BE49-F238E27FC236}">
                <a16:creationId xmlns:a16="http://schemas.microsoft.com/office/drawing/2014/main" id="{C1913EE7-7DAF-68EE-EBB6-CAD7A07C06D7}"/>
              </a:ext>
            </a:extLst>
          </p:cNvPr>
          <p:cNvSpPr>
            <a:spLocks noGrp="1"/>
          </p:cNvSpPr>
          <p:nvPr>
            <p:ph type="title"/>
          </p:nvPr>
        </p:nvSpPr>
        <p:spPr/>
        <p:txBody>
          <a:bodyPr/>
          <a:lstStyle/>
          <a:p>
            <a:pPr algn="ctr"/>
            <a:r>
              <a:rPr lang="en-US" sz="4400" b="0" dirty="0">
                <a:solidFill>
                  <a:schemeClr val="tx1"/>
                </a:solidFill>
                <a:latin typeface="+mj-lt"/>
              </a:rPr>
              <a:t>7. Automating CSV Import into DynamoDB </a:t>
            </a:r>
            <a:br>
              <a:rPr lang="en-US" sz="4400" b="0" dirty="0">
                <a:solidFill>
                  <a:schemeClr val="tx1"/>
                </a:solidFill>
                <a:latin typeface="+mj-lt"/>
              </a:rPr>
            </a:br>
            <a:r>
              <a:rPr lang="en-US" sz="4400" b="0" dirty="0">
                <a:solidFill>
                  <a:schemeClr val="tx1"/>
                </a:solidFill>
                <a:latin typeface="+mj-lt"/>
              </a:rPr>
              <a:t>from S3 with Lambda</a:t>
            </a:r>
            <a:endParaRPr lang="th-TH" sz="4400" dirty="0">
              <a:solidFill>
                <a:schemeClr val="tx1"/>
              </a:solidFill>
              <a:latin typeface="+mj-lt"/>
            </a:endParaRPr>
          </a:p>
        </p:txBody>
      </p:sp>
      <p:pic>
        <p:nvPicPr>
          <p:cNvPr id="5" name="รูปภาพ 4">
            <a:extLst>
              <a:ext uri="{FF2B5EF4-FFF2-40B4-BE49-F238E27FC236}">
                <a16:creationId xmlns:a16="http://schemas.microsoft.com/office/drawing/2014/main" id="{E2097F0C-6BFD-A679-01AB-836918D46DC1}"/>
              </a:ext>
            </a:extLst>
          </p:cNvPr>
          <p:cNvPicPr>
            <a:picLocks noChangeAspect="1"/>
          </p:cNvPicPr>
          <p:nvPr/>
        </p:nvPicPr>
        <p:blipFill>
          <a:blip r:embed="rId2"/>
          <a:stretch>
            <a:fillRect/>
          </a:stretch>
        </p:blipFill>
        <p:spPr>
          <a:xfrm>
            <a:off x="2601877" y="2013274"/>
            <a:ext cx="9426645" cy="4883284"/>
          </a:xfrm>
          <a:prstGeom prst="rect">
            <a:avLst/>
          </a:prstGeom>
        </p:spPr>
      </p:pic>
    </p:spTree>
    <p:extLst>
      <p:ext uri="{BB962C8B-B14F-4D97-AF65-F5344CB8AC3E}">
        <p14:creationId xmlns:p14="http://schemas.microsoft.com/office/powerpoint/2010/main" val="173384568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reating a scalable serverless import process for Amazon DynamoDB | AWS ...">
            <a:extLst>
              <a:ext uri="{FF2B5EF4-FFF2-40B4-BE49-F238E27FC236}">
                <a16:creationId xmlns:a16="http://schemas.microsoft.com/office/drawing/2014/main" id="{8023545D-98CC-95A2-BC4A-0ED3C69753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12854" y="815248"/>
            <a:ext cx="10204692" cy="3071689"/>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D2788A23-BC40-8903-0AC0-8E1736FB973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67200" y="4342664"/>
            <a:ext cx="8150346" cy="3030910"/>
          </a:xfrm>
          <a:prstGeom prst="rect">
            <a:avLst/>
          </a:prstGeom>
          <a:noFill/>
          <a:extLst>
            <a:ext uri="{909E8E84-426E-40DD-AFC4-6F175D3DCCD1}">
              <a14:hiddenFill xmlns:a14="http://schemas.microsoft.com/office/drawing/2010/main">
                <a:solidFill>
                  <a:srgbClr val="FFFFFF"/>
                </a:solidFill>
              </a14:hiddenFill>
            </a:ext>
          </a:extLst>
        </p:spPr>
      </p:pic>
      <p:sp>
        <p:nvSpPr>
          <p:cNvPr id="4" name="กล่องข้อความ 3">
            <a:extLst>
              <a:ext uri="{FF2B5EF4-FFF2-40B4-BE49-F238E27FC236}">
                <a16:creationId xmlns:a16="http://schemas.microsoft.com/office/drawing/2014/main" id="{A3933314-104F-417C-56EE-1B363A10C31B}"/>
              </a:ext>
            </a:extLst>
          </p:cNvPr>
          <p:cNvSpPr txBox="1"/>
          <p:nvPr/>
        </p:nvSpPr>
        <p:spPr>
          <a:xfrm>
            <a:off x="3946643" y="125719"/>
            <a:ext cx="8791460" cy="461665"/>
          </a:xfrm>
          <a:prstGeom prst="rect">
            <a:avLst/>
          </a:prstGeom>
          <a:noFill/>
        </p:spPr>
        <p:txBody>
          <a:bodyPr wrap="square">
            <a:spAutoFit/>
          </a:bodyPr>
          <a:lstStyle/>
          <a:p>
            <a:r>
              <a:rPr lang="en-US" sz="2400" dirty="0">
                <a:hlinkClick r:id="rId5"/>
              </a:rPr>
              <a:t>Creating a scalable serverless import process for Amazon DynamoDB</a:t>
            </a:r>
            <a:endParaRPr lang="th-TH" sz="2400" dirty="0"/>
          </a:p>
        </p:txBody>
      </p:sp>
    </p:spTree>
    <p:extLst>
      <p:ext uri="{BB962C8B-B14F-4D97-AF65-F5344CB8AC3E}">
        <p14:creationId xmlns:p14="http://schemas.microsoft.com/office/powerpoint/2010/main" val="156860436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รูปภาพ 3">
            <a:extLst>
              <a:ext uri="{FF2B5EF4-FFF2-40B4-BE49-F238E27FC236}">
                <a16:creationId xmlns:a16="http://schemas.microsoft.com/office/drawing/2014/main" id="{2A8B4A74-7E16-6BF8-2846-E4547929CA77}"/>
              </a:ext>
            </a:extLst>
          </p:cNvPr>
          <p:cNvPicPr>
            <a:picLocks noChangeAspect="1"/>
          </p:cNvPicPr>
          <p:nvPr/>
        </p:nvPicPr>
        <p:blipFill rotWithShape="1">
          <a:blip r:embed="rId3"/>
          <a:srcRect l="561" t="7496" r="2042" b="4283"/>
          <a:stretch/>
        </p:blipFill>
        <p:spPr>
          <a:xfrm>
            <a:off x="1140246" y="407625"/>
            <a:ext cx="12349908" cy="6873808"/>
          </a:xfrm>
          <a:prstGeom prst="rect">
            <a:avLst/>
          </a:prstGeom>
        </p:spPr>
      </p:pic>
    </p:spTree>
    <p:extLst>
      <p:ext uri="{BB962C8B-B14F-4D97-AF65-F5344CB8AC3E}">
        <p14:creationId xmlns:p14="http://schemas.microsoft.com/office/powerpoint/2010/main" val="155404361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ชื่อเรื่อง 1">
            <a:extLst>
              <a:ext uri="{FF2B5EF4-FFF2-40B4-BE49-F238E27FC236}">
                <a16:creationId xmlns:a16="http://schemas.microsoft.com/office/drawing/2014/main" id="{21D35E47-A47A-E2A8-22D1-003FAA36E679}"/>
              </a:ext>
            </a:extLst>
          </p:cNvPr>
          <p:cNvSpPr>
            <a:spLocks noGrp="1"/>
          </p:cNvSpPr>
          <p:nvPr>
            <p:ph type="title"/>
          </p:nvPr>
        </p:nvSpPr>
        <p:spPr/>
        <p:txBody>
          <a:bodyPr/>
          <a:lstStyle/>
          <a:p>
            <a:r>
              <a:rPr lang="en-US" sz="4400" b="0" dirty="0">
                <a:solidFill>
                  <a:schemeClr val="tx1"/>
                </a:solidFill>
                <a:latin typeface="+mj-lt"/>
              </a:rPr>
              <a:t>8. Reducing Lambda Startup Times with Provisioned Concurrency</a:t>
            </a:r>
            <a:endParaRPr lang="th-TH" sz="4400" dirty="0">
              <a:solidFill>
                <a:schemeClr val="tx1"/>
              </a:solidFill>
              <a:latin typeface="+mj-lt"/>
            </a:endParaRPr>
          </a:p>
        </p:txBody>
      </p:sp>
      <p:pic>
        <p:nvPicPr>
          <p:cNvPr id="5" name="รูปภาพ 4">
            <a:extLst>
              <a:ext uri="{FF2B5EF4-FFF2-40B4-BE49-F238E27FC236}">
                <a16:creationId xmlns:a16="http://schemas.microsoft.com/office/drawing/2014/main" id="{3F6D5580-CAAB-C126-A74D-741BD6BD26D2}"/>
              </a:ext>
            </a:extLst>
          </p:cNvPr>
          <p:cNvPicPr>
            <a:picLocks noChangeAspect="1"/>
          </p:cNvPicPr>
          <p:nvPr/>
        </p:nvPicPr>
        <p:blipFill>
          <a:blip r:embed="rId3"/>
          <a:stretch>
            <a:fillRect/>
          </a:stretch>
        </p:blipFill>
        <p:spPr>
          <a:xfrm>
            <a:off x="1223789" y="1650104"/>
            <a:ext cx="12536946" cy="5786282"/>
          </a:xfrm>
          <a:prstGeom prst="rect">
            <a:avLst/>
          </a:prstGeom>
        </p:spPr>
      </p:pic>
    </p:spTree>
    <p:extLst>
      <p:ext uri="{BB962C8B-B14F-4D97-AF65-F5344CB8AC3E}">
        <p14:creationId xmlns:p14="http://schemas.microsoft.com/office/powerpoint/2010/main" val="21485146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ชื่อเรื่อง 1">
            <a:extLst>
              <a:ext uri="{FF2B5EF4-FFF2-40B4-BE49-F238E27FC236}">
                <a16:creationId xmlns:a16="http://schemas.microsoft.com/office/drawing/2014/main" id="{CCF4442A-7262-97AC-9B23-F2D7FAA36DED}"/>
              </a:ext>
            </a:extLst>
          </p:cNvPr>
          <p:cNvSpPr>
            <a:spLocks noGrp="1"/>
          </p:cNvSpPr>
          <p:nvPr>
            <p:ph type="title"/>
          </p:nvPr>
        </p:nvSpPr>
        <p:spPr/>
        <p:txBody>
          <a:bodyPr/>
          <a:lstStyle/>
          <a:p>
            <a:r>
              <a:rPr lang="en-US" sz="5400" b="0" i="0" dirty="0">
                <a:solidFill>
                  <a:schemeClr val="tx1"/>
                </a:solidFill>
                <a:effectLst/>
                <a:latin typeface="Amazon Ember" panose="020B0603020204020204"/>
              </a:rPr>
              <a:t>Configuring reserved concurrency</a:t>
            </a:r>
            <a:br>
              <a:rPr lang="en-US" sz="5400" b="0" i="0" dirty="0">
                <a:solidFill>
                  <a:schemeClr val="tx1"/>
                </a:solidFill>
                <a:effectLst/>
                <a:latin typeface="Amazon Ember" panose="020B0603020204020204"/>
              </a:rPr>
            </a:br>
            <a:endParaRPr lang="th-TH" dirty="0"/>
          </a:p>
        </p:txBody>
      </p:sp>
      <p:sp>
        <p:nvSpPr>
          <p:cNvPr id="3" name="ตัวแทนข้อความ 2">
            <a:extLst>
              <a:ext uri="{FF2B5EF4-FFF2-40B4-BE49-F238E27FC236}">
                <a16:creationId xmlns:a16="http://schemas.microsoft.com/office/drawing/2014/main" id="{70DBBD7B-1269-9CD3-42B3-D1CA574B7A81}"/>
              </a:ext>
            </a:extLst>
          </p:cNvPr>
          <p:cNvSpPr>
            <a:spLocks noGrp="1"/>
          </p:cNvSpPr>
          <p:nvPr>
            <p:ph type="body" idx="1"/>
          </p:nvPr>
        </p:nvSpPr>
        <p:spPr/>
        <p:txBody>
          <a:bodyPr/>
          <a:lstStyle/>
          <a:p>
            <a:pPr algn="l"/>
            <a:r>
              <a:rPr lang="en-US" sz="2400" b="0" i="0" dirty="0">
                <a:solidFill>
                  <a:schemeClr val="tx1"/>
                </a:solidFill>
                <a:effectLst/>
                <a:latin typeface="Amazon Ember" panose="020B0603020204020204"/>
              </a:rPr>
              <a:t>In Lambda, </a:t>
            </a:r>
            <a:r>
              <a:rPr lang="en-US" sz="2400" b="0" i="0" u="none" strike="noStrike" dirty="0">
                <a:solidFill>
                  <a:schemeClr val="tx1"/>
                </a:solidFill>
                <a:effectLst/>
                <a:latin typeface="Amazon Ember" panose="020B0603020204020204"/>
                <a:hlinkClick r:id="rId3">
                  <a:extLst>
                    <a:ext uri="{A12FA001-AC4F-418D-AE19-62706E023703}">
                      <ahyp:hlinkClr xmlns:ahyp="http://schemas.microsoft.com/office/drawing/2018/hyperlinkcolor" val="tx"/>
                    </a:ext>
                  </a:extLst>
                </a:hlinkClick>
              </a:rPr>
              <a:t>concurrency</a:t>
            </a:r>
            <a:r>
              <a:rPr lang="en-US" sz="2400" b="0" i="0" dirty="0">
                <a:solidFill>
                  <a:schemeClr val="tx1"/>
                </a:solidFill>
                <a:effectLst/>
                <a:latin typeface="Amazon Ember" panose="020B0603020204020204"/>
              </a:rPr>
              <a:t> is the number of requests your function can handle at the same time. There are two types of concurrency controls available:</a:t>
            </a:r>
          </a:p>
          <a:p>
            <a:pPr algn="l"/>
            <a:endParaRPr lang="en-US" sz="2400" b="0" i="0" dirty="0">
              <a:solidFill>
                <a:schemeClr val="tx1"/>
              </a:solidFill>
              <a:effectLst/>
              <a:latin typeface="Amazon Ember" panose="020B0603020204020204"/>
            </a:endParaRPr>
          </a:p>
          <a:p>
            <a:pPr algn="l">
              <a:buFont typeface="Arial" panose="020B0604020202020204" pitchFamily="34" charset="0"/>
              <a:buChar char="•"/>
            </a:pPr>
            <a:r>
              <a:rPr lang="en-US" sz="2400" b="1" i="0" dirty="0">
                <a:solidFill>
                  <a:schemeClr val="tx1"/>
                </a:solidFill>
                <a:effectLst/>
                <a:latin typeface="Amazon Ember" panose="020B0603020204020204"/>
              </a:rPr>
              <a:t>Reserved concurrency </a:t>
            </a:r>
            <a:r>
              <a:rPr lang="en-US" sz="2400" b="0" i="0" dirty="0">
                <a:solidFill>
                  <a:schemeClr val="tx1"/>
                </a:solidFill>
                <a:effectLst/>
                <a:latin typeface="Amazon Ember" panose="020B0603020204020204"/>
              </a:rPr>
              <a:t>– Reserved concurrency guarantees the maximum number of concurrent instances for the function. When a function has reserved concurrency, no other function can use that concurrency. There is no charge for configuring reserved concurrency for a function.</a:t>
            </a:r>
          </a:p>
          <a:p>
            <a:pPr algn="l">
              <a:buFont typeface="Arial" panose="020B0604020202020204" pitchFamily="34" charset="0"/>
              <a:buChar char="•"/>
            </a:pPr>
            <a:endParaRPr lang="en-US" sz="2400" b="0" i="0" dirty="0">
              <a:solidFill>
                <a:schemeClr val="tx1"/>
              </a:solidFill>
              <a:effectLst/>
              <a:latin typeface="Amazon Ember" panose="020B0603020204020204"/>
            </a:endParaRPr>
          </a:p>
          <a:p>
            <a:pPr algn="l">
              <a:buFont typeface="Arial" panose="020B0604020202020204" pitchFamily="34" charset="0"/>
              <a:buChar char="•"/>
            </a:pPr>
            <a:r>
              <a:rPr lang="en-US" sz="2400" b="1" i="0" dirty="0">
                <a:solidFill>
                  <a:schemeClr val="tx1"/>
                </a:solidFill>
                <a:effectLst/>
                <a:latin typeface="Amazon Ember" panose="020B0603020204020204"/>
              </a:rPr>
              <a:t>Provisioned concurrency </a:t>
            </a:r>
            <a:r>
              <a:rPr lang="en-US" sz="2400" b="0" i="0" dirty="0">
                <a:solidFill>
                  <a:schemeClr val="tx1"/>
                </a:solidFill>
                <a:effectLst/>
                <a:latin typeface="Amazon Ember" panose="020B0603020204020204"/>
              </a:rPr>
              <a:t>– Provisioned concurrency initializes a requested number of execution environments so that they are prepared to respond immediately to your function's invocations. Note that configuring provisioned concurrency incurs charges to your AWS account.</a:t>
            </a:r>
          </a:p>
          <a:p>
            <a:endParaRPr lang="th-TH" sz="2400" dirty="0">
              <a:solidFill>
                <a:schemeClr val="tx1"/>
              </a:solidFill>
            </a:endParaRPr>
          </a:p>
        </p:txBody>
      </p:sp>
    </p:spTree>
    <p:extLst>
      <p:ext uri="{BB962C8B-B14F-4D97-AF65-F5344CB8AC3E}">
        <p14:creationId xmlns:p14="http://schemas.microsoft.com/office/powerpoint/2010/main" val="383445960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รูปภาพ 4">
            <a:extLst>
              <a:ext uri="{FF2B5EF4-FFF2-40B4-BE49-F238E27FC236}">
                <a16:creationId xmlns:a16="http://schemas.microsoft.com/office/drawing/2014/main" id="{54D5F7E8-8E09-80BA-781D-C5CCEADD6E0B}"/>
              </a:ext>
            </a:extLst>
          </p:cNvPr>
          <p:cNvPicPr>
            <a:picLocks noChangeAspect="1"/>
          </p:cNvPicPr>
          <p:nvPr/>
        </p:nvPicPr>
        <p:blipFill>
          <a:blip r:embed="rId3"/>
          <a:stretch>
            <a:fillRect/>
          </a:stretch>
        </p:blipFill>
        <p:spPr>
          <a:xfrm>
            <a:off x="343245" y="637899"/>
            <a:ext cx="7654060" cy="5939172"/>
          </a:xfrm>
          <a:prstGeom prst="rect">
            <a:avLst/>
          </a:prstGeom>
        </p:spPr>
      </p:pic>
      <p:pic>
        <p:nvPicPr>
          <p:cNvPr id="4098" name="Picture 2" descr="&#10;        Reserved concurrency allocated to two functions.&#10;      ">
            <a:extLst>
              <a:ext uri="{FF2B5EF4-FFF2-40B4-BE49-F238E27FC236}">
                <a16:creationId xmlns:a16="http://schemas.microsoft.com/office/drawing/2014/main" id="{7FACAD57-BFB8-7BA0-5E51-D0DA667332F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30447" y="1706535"/>
            <a:ext cx="6156708" cy="34430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021821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ชื่อเรื่อง 1">
            <a:extLst>
              <a:ext uri="{FF2B5EF4-FFF2-40B4-BE49-F238E27FC236}">
                <a16:creationId xmlns:a16="http://schemas.microsoft.com/office/drawing/2014/main" id="{15B1B20A-C8FD-38EE-EC14-A45808B1DBF3}"/>
              </a:ext>
            </a:extLst>
          </p:cNvPr>
          <p:cNvSpPr>
            <a:spLocks noGrp="1"/>
          </p:cNvSpPr>
          <p:nvPr>
            <p:ph type="title"/>
          </p:nvPr>
        </p:nvSpPr>
        <p:spPr/>
        <p:txBody>
          <a:bodyPr/>
          <a:lstStyle/>
          <a:p>
            <a:r>
              <a:rPr lang="en-US" sz="4800" b="0" dirty="0">
                <a:solidFill>
                  <a:schemeClr val="tx1"/>
                </a:solidFill>
                <a:latin typeface="+mj-lt"/>
              </a:rPr>
              <a:t>9. Accessing VPC Resources with Lambda</a:t>
            </a:r>
            <a:endParaRPr lang="th-TH" sz="4800" dirty="0">
              <a:solidFill>
                <a:schemeClr val="tx1"/>
              </a:solidFill>
              <a:latin typeface="+mj-lt"/>
            </a:endParaRPr>
          </a:p>
        </p:txBody>
      </p:sp>
      <p:pic>
        <p:nvPicPr>
          <p:cNvPr id="7" name="รูปภาพ 6">
            <a:extLst>
              <a:ext uri="{FF2B5EF4-FFF2-40B4-BE49-F238E27FC236}">
                <a16:creationId xmlns:a16="http://schemas.microsoft.com/office/drawing/2014/main" id="{673ED35D-0AAC-5482-8F3C-3750B8577001}"/>
              </a:ext>
            </a:extLst>
          </p:cNvPr>
          <p:cNvPicPr>
            <a:picLocks noChangeAspect="1"/>
          </p:cNvPicPr>
          <p:nvPr/>
        </p:nvPicPr>
        <p:blipFill>
          <a:blip r:embed="rId3"/>
          <a:stretch>
            <a:fillRect/>
          </a:stretch>
        </p:blipFill>
        <p:spPr>
          <a:xfrm>
            <a:off x="566929" y="1399987"/>
            <a:ext cx="13514832" cy="6553346"/>
          </a:xfrm>
          <a:prstGeom prst="rect">
            <a:avLst/>
          </a:prstGeom>
        </p:spPr>
      </p:pic>
    </p:spTree>
    <p:extLst>
      <p:ext uri="{BB962C8B-B14F-4D97-AF65-F5344CB8AC3E}">
        <p14:creationId xmlns:p14="http://schemas.microsoft.com/office/powerpoint/2010/main" val="42797618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ชื่อเรื่อง 3">
            <a:extLst>
              <a:ext uri="{FF2B5EF4-FFF2-40B4-BE49-F238E27FC236}">
                <a16:creationId xmlns:a16="http://schemas.microsoft.com/office/drawing/2014/main" id="{39BF5333-D640-7BC3-5916-4F2A8A1E5ED9}"/>
              </a:ext>
            </a:extLst>
          </p:cNvPr>
          <p:cNvSpPr>
            <a:spLocks noGrp="1"/>
          </p:cNvSpPr>
          <p:nvPr>
            <p:ph type="title"/>
          </p:nvPr>
        </p:nvSpPr>
        <p:spPr>
          <a:xfrm>
            <a:off x="713893" y="90338"/>
            <a:ext cx="12435840" cy="1488168"/>
          </a:xfrm>
        </p:spPr>
        <p:txBody>
          <a:bodyPr anchor="ctr">
            <a:normAutofit/>
          </a:bodyPr>
          <a:lstStyle/>
          <a:p>
            <a:r>
              <a:rPr lang="en-US" sz="5400" dirty="0"/>
              <a:t>Learning Path</a:t>
            </a:r>
            <a:endParaRPr lang="th-TH" sz="5400" dirty="0"/>
          </a:p>
        </p:txBody>
      </p:sp>
      <p:sp>
        <p:nvSpPr>
          <p:cNvPr id="3" name="กล่องข้อความ 2">
            <a:extLst>
              <a:ext uri="{FF2B5EF4-FFF2-40B4-BE49-F238E27FC236}">
                <a16:creationId xmlns:a16="http://schemas.microsoft.com/office/drawing/2014/main" id="{0D47B29F-1F44-77C1-AEE3-38E277E46AF2}"/>
              </a:ext>
            </a:extLst>
          </p:cNvPr>
          <p:cNvSpPr txBox="1"/>
          <p:nvPr/>
        </p:nvSpPr>
        <p:spPr>
          <a:xfrm>
            <a:off x="1575412" y="1578506"/>
            <a:ext cx="7315200" cy="978729"/>
          </a:xfrm>
          <a:prstGeom prst="rect">
            <a:avLst/>
          </a:prstGeom>
          <a:noFill/>
        </p:spPr>
        <p:txBody>
          <a:bodyPr wrap="square">
            <a:spAutoFit/>
          </a:bodyPr>
          <a:lstStyle/>
          <a:p>
            <a:r>
              <a:rPr lang="en-US" dirty="0">
                <a:hlinkClick r:id="rId3"/>
              </a:rPr>
              <a:t>Serverless or Kubernetes on AWS: how to choose (amazon.com)</a:t>
            </a:r>
            <a:endParaRPr lang="th-TH" dirty="0"/>
          </a:p>
        </p:txBody>
      </p:sp>
      <p:sp>
        <p:nvSpPr>
          <p:cNvPr id="6" name="กล่องข้อความ 5">
            <a:extLst>
              <a:ext uri="{FF2B5EF4-FFF2-40B4-BE49-F238E27FC236}">
                <a16:creationId xmlns:a16="http://schemas.microsoft.com/office/drawing/2014/main" id="{A909BC84-2702-4F97-F71A-F944A8A080AE}"/>
              </a:ext>
            </a:extLst>
          </p:cNvPr>
          <p:cNvSpPr txBox="1"/>
          <p:nvPr/>
        </p:nvSpPr>
        <p:spPr>
          <a:xfrm>
            <a:off x="1575412" y="2679247"/>
            <a:ext cx="7315200" cy="535531"/>
          </a:xfrm>
          <a:prstGeom prst="rect">
            <a:avLst/>
          </a:prstGeom>
          <a:noFill/>
        </p:spPr>
        <p:txBody>
          <a:bodyPr wrap="square">
            <a:spAutoFit/>
          </a:bodyPr>
          <a:lstStyle/>
          <a:p>
            <a:r>
              <a:rPr lang="en-US" dirty="0">
                <a:hlinkClick r:id="rId4"/>
              </a:rPr>
              <a:t>AWS Online Tech Talks - YouTube</a:t>
            </a:r>
            <a:endParaRPr lang="th-TH" dirty="0"/>
          </a:p>
        </p:txBody>
      </p:sp>
      <p:sp>
        <p:nvSpPr>
          <p:cNvPr id="8" name="กล่องข้อความ 7">
            <a:extLst>
              <a:ext uri="{FF2B5EF4-FFF2-40B4-BE49-F238E27FC236}">
                <a16:creationId xmlns:a16="http://schemas.microsoft.com/office/drawing/2014/main" id="{80FB550F-955A-20F4-B09F-EEB8FC29B051}"/>
              </a:ext>
            </a:extLst>
          </p:cNvPr>
          <p:cNvSpPr txBox="1"/>
          <p:nvPr/>
        </p:nvSpPr>
        <p:spPr>
          <a:xfrm>
            <a:off x="1575412" y="3336790"/>
            <a:ext cx="7315200" cy="535531"/>
          </a:xfrm>
          <a:prstGeom prst="rect">
            <a:avLst/>
          </a:prstGeom>
          <a:noFill/>
        </p:spPr>
        <p:txBody>
          <a:bodyPr wrap="square">
            <a:spAutoFit/>
          </a:bodyPr>
          <a:lstStyle/>
          <a:p>
            <a:r>
              <a:rPr lang="en-US" dirty="0">
                <a:hlinkClick r:id="rId5"/>
              </a:rPr>
              <a:t>AWS Events - YouTube</a:t>
            </a:r>
            <a:endParaRPr lang="th-TH" dirty="0"/>
          </a:p>
        </p:txBody>
      </p:sp>
      <p:sp>
        <p:nvSpPr>
          <p:cNvPr id="10" name="กล่องข้อความ 9">
            <a:extLst>
              <a:ext uri="{FF2B5EF4-FFF2-40B4-BE49-F238E27FC236}">
                <a16:creationId xmlns:a16="http://schemas.microsoft.com/office/drawing/2014/main" id="{D5D0A59F-B424-B5AD-65E5-3B49F9600579}"/>
              </a:ext>
            </a:extLst>
          </p:cNvPr>
          <p:cNvSpPr txBox="1"/>
          <p:nvPr/>
        </p:nvSpPr>
        <p:spPr>
          <a:xfrm>
            <a:off x="1575412" y="3994333"/>
            <a:ext cx="7315200" cy="535531"/>
          </a:xfrm>
          <a:prstGeom prst="rect">
            <a:avLst/>
          </a:prstGeom>
          <a:noFill/>
        </p:spPr>
        <p:txBody>
          <a:bodyPr wrap="square">
            <a:spAutoFit/>
          </a:bodyPr>
          <a:lstStyle/>
          <a:p>
            <a:r>
              <a:rPr lang="en-US" dirty="0">
                <a:hlinkClick r:id="rId6"/>
              </a:rPr>
              <a:t>Amazon Web Services - YouTube</a:t>
            </a:r>
            <a:endParaRPr lang="th-TH" dirty="0"/>
          </a:p>
        </p:txBody>
      </p:sp>
      <p:sp>
        <p:nvSpPr>
          <p:cNvPr id="12" name="กล่องข้อความ 11">
            <a:extLst>
              <a:ext uri="{FF2B5EF4-FFF2-40B4-BE49-F238E27FC236}">
                <a16:creationId xmlns:a16="http://schemas.microsoft.com/office/drawing/2014/main" id="{B0EEA612-857A-0EC6-290B-52B360246572}"/>
              </a:ext>
            </a:extLst>
          </p:cNvPr>
          <p:cNvSpPr txBox="1"/>
          <p:nvPr/>
        </p:nvSpPr>
        <p:spPr>
          <a:xfrm>
            <a:off x="1575412" y="4651876"/>
            <a:ext cx="7315200" cy="535531"/>
          </a:xfrm>
          <a:prstGeom prst="rect">
            <a:avLst/>
          </a:prstGeom>
          <a:noFill/>
        </p:spPr>
        <p:txBody>
          <a:bodyPr wrap="square">
            <a:spAutoFit/>
          </a:bodyPr>
          <a:lstStyle/>
          <a:p>
            <a:r>
              <a:rPr lang="en-US" dirty="0">
                <a:hlinkClick r:id="rId7"/>
              </a:rPr>
              <a:t>AWS Workshops</a:t>
            </a:r>
            <a:endParaRPr lang="th-TH" dirty="0"/>
          </a:p>
        </p:txBody>
      </p:sp>
      <p:sp>
        <p:nvSpPr>
          <p:cNvPr id="13" name="กล่องข้อความ 12">
            <a:extLst>
              <a:ext uri="{FF2B5EF4-FFF2-40B4-BE49-F238E27FC236}">
                <a16:creationId xmlns:a16="http://schemas.microsoft.com/office/drawing/2014/main" id="{39BFDAAE-3D58-5045-6404-63777AE4E4CD}"/>
              </a:ext>
            </a:extLst>
          </p:cNvPr>
          <p:cNvSpPr txBox="1"/>
          <p:nvPr/>
        </p:nvSpPr>
        <p:spPr>
          <a:xfrm>
            <a:off x="1575412" y="5309419"/>
            <a:ext cx="7315200" cy="978729"/>
          </a:xfrm>
          <a:prstGeom prst="rect">
            <a:avLst/>
          </a:prstGeom>
          <a:noFill/>
        </p:spPr>
        <p:txBody>
          <a:bodyPr wrap="square">
            <a:spAutoFit/>
          </a:bodyPr>
          <a:lstStyle/>
          <a:p>
            <a:r>
              <a:rPr lang="en-US" dirty="0">
                <a:hlinkClick r:id="rId8"/>
              </a:rPr>
              <a:t>Cloud Computing Training &amp; Classes - Training and Certification - AWS (amazon.com)</a:t>
            </a:r>
            <a:endParaRPr lang="th-TH" dirty="0"/>
          </a:p>
        </p:txBody>
      </p:sp>
      <p:sp>
        <p:nvSpPr>
          <p:cNvPr id="15" name="กล่องข้อความ 14">
            <a:extLst>
              <a:ext uri="{FF2B5EF4-FFF2-40B4-BE49-F238E27FC236}">
                <a16:creationId xmlns:a16="http://schemas.microsoft.com/office/drawing/2014/main" id="{B1A4A66E-1C13-1F45-9653-1641144C3D42}"/>
              </a:ext>
            </a:extLst>
          </p:cNvPr>
          <p:cNvSpPr txBox="1"/>
          <p:nvPr/>
        </p:nvSpPr>
        <p:spPr>
          <a:xfrm>
            <a:off x="1575412" y="6410160"/>
            <a:ext cx="7315200" cy="978729"/>
          </a:xfrm>
          <a:prstGeom prst="rect">
            <a:avLst/>
          </a:prstGeom>
          <a:noFill/>
        </p:spPr>
        <p:txBody>
          <a:bodyPr wrap="square">
            <a:spAutoFit/>
          </a:bodyPr>
          <a:lstStyle/>
          <a:p>
            <a:r>
              <a:rPr lang="en-US" dirty="0">
                <a:hlinkClick r:id="rId9"/>
              </a:rPr>
              <a:t>Amazon Elastic Container Service (AWS ECS) - </a:t>
            </a:r>
            <a:r>
              <a:rPr lang="en-US" dirty="0" err="1">
                <a:hlinkClick r:id="rId9"/>
              </a:rPr>
              <a:t>KodeKloud</a:t>
            </a:r>
            <a:endParaRPr lang="th-TH" dirty="0"/>
          </a:p>
        </p:txBody>
      </p:sp>
    </p:spTree>
    <p:extLst>
      <p:ext uri="{BB962C8B-B14F-4D97-AF65-F5344CB8AC3E}">
        <p14:creationId xmlns:p14="http://schemas.microsoft.com/office/powerpoint/2010/main" val="118957810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รูปภาพ 4">
            <a:extLst>
              <a:ext uri="{FF2B5EF4-FFF2-40B4-BE49-F238E27FC236}">
                <a16:creationId xmlns:a16="http://schemas.microsoft.com/office/drawing/2014/main" id="{2B945D4E-BBFE-299B-301C-C6A768FE891B}"/>
              </a:ext>
            </a:extLst>
          </p:cNvPr>
          <p:cNvPicPr>
            <a:picLocks noChangeAspect="1"/>
          </p:cNvPicPr>
          <p:nvPr/>
        </p:nvPicPr>
        <p:blipFill>
          <a:blip r:embed="rId3"/>
          <a:stretch>
            <a:fillRect/>
          </a:stretch>
        </p:blipFill>
        <p:spPr>
          <a:xfrm>
            <a:off x="521011" y="319489"/>
            <a:ext cx="13422954" cy="7039778"/>
          </a:xfrm>
          <a:prstGeom prst="rect">
            <a:avLst/>
          </a:prstGeom>
        </p:spPr>
      </p:pic>
    </p:spTree>
    <p:extLst>
      <p:ext uri="{BB962C8B-B14F-4D97-AF65-F5344CB8AC3E}">
        <p14:creationId xmlns:p14="http://schemas.microsoft.com/office/powerpoint/2010/main" val="58501150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รูปภาพ">
            <a:extLst>
              <a:ext uri="{FF2B5EF4-FFF2-40B4-BE49-F238E27FC236}">
                <a16:creationId xmlns:a16="http://schemas.microsoft.com/office/drawing/2014/main" id="{373CAE76-8137-BBB7-20E7-FA37189C5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42301" y="341523"/>
            <a:ext cx="11128793" cy="70304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831577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BADC66-B5FD-D747-96FE-62C7FB088D4C}"/>
              </a:ext>
            </a:extLst>
          </p:cNvPr>
          <p:cNvSpPr>
            <a:spLocks noGrp="1"/>
          </p:cNvSpPr>
          <p:nvPr>
            <p:ph type="title"/>
          </p:nvPr>
        </p:nvSpPr>
        <p:spPr/>
        <p:txBody>
          <a:bodyPr/>
          <a:lstStyle/>
          <a:p>
            <a:r>
              <a:rPr lang="en-US" dirty="0"/>
              <a:t>Q&amp;A</a:t>
            </a:r>
          </a:p>
        </p:txBody>
      </p:sp>
      <p:sp>
        <p:nvSpPr>
          <p:cNvPr id="3" name="Text Placeholder 2">
            <a:extLst>
              <a:ext uri="{FF2B5EF4-FFF2-40B4-BE49-F238E27FC236}">
                <a16:creationId xmlns:a16="http://schemas.microsoft.com/office/drawing/2014/main" id="{8CFD704F-8BFC-2847-9F9E-08EBD45A313F}"/>
              </a:ext>
            </a:extLst>
          </p:cNvPr>
          <p:cNvSpPr>
            <a:spLocks noGrp="1"/>
          </p:cNvSpPr>
          <p:nvPr>
            <p:ph type="body" sz="quarter" idx="10"/>
          </p:nvPr>
        </p:nvSpPr>
        <p:spPr>
          <a:xfrm>
            <a:off x="548640" y="4752340"/>
            <a:ext cx="8219440" cy="1327183"/>
          </a:xfrm>
        </p:spPr>
        <p:txBody>
          <a:bodyPr/>
          <a:lstStyle/>
          <a:p>
            <a:endParaRPr lang="en-US" dirty="0"/>
          </a:p>
        </p:txBody>
      </p:sp>
    </p:spTree>
    <p:extLst>
      <p:ext uri="{BB962C8B-B14F-4D97-AF65-F5344CB8AC3E}">
        <p14:creationId xmlns:p14="http://schemas.microsoft.com/office/powerpoint/2010/main" val="164422917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รูปภาพ 4">
            <a:extLst>
              <a:ext uri="{FF2B5EF4-FFF2-40B4-BE49-F238E27FC236}">
                <a16:creationId xmlns:a16="http://schemas.microsoft.com/office/drawing/2014/main" id="{527E70FD-73E0-0F53-1816-359A9E1B55A3}"/>
              </a:ext>
            </a:extLst>
          </p:cNvPr>
          <p:cNvPicPr>
            <a:picLocks noChangeAspect="1"/>
          </p:cNvPicPr>
          <p:nvPr/>
        </p:nvPicPr>
        <p:blipFill>
          <a:blip r:embed="rId3"/>
          <a:stretch>
            <a:fillRect/>
          </a:stretch>
        </p:blipFill>
        <p:spPr>
          <a:xfrm>
            <a:off x="2512546" y="1079653"/>
            <a:ext cx="9605308" cy="6995335"/>
          </a:xfrm>
          <a:prstGeom prst="rect">
            <a:avLst/>
          </a:prstGeom>
        </p:spPr>
      </p:pic>
      <p:sp>
        <p:nvSpPr>
          <p:cNvPr id="7" name="กล่องข้อความ 6">
            <a:extLst>
              <a:ext uri="{FF2B5EF4-FFF2-40B4-BE49-F238E27FC236}">
                <a16:creationId xmlns:a16="http://schemas.microsoft.com/office/drawing/2014/main" id="{88B4E271-6BE5-2A47-DDD3-C46D5AA2B68C}"/>
              </a:ext>
            </a:extLst>
          </p:cNvPr>
          <p:cNvSpPr txBox="1"/>
          <p:nvPr/>
        </p:nvSpPr>
        <p:spPr>
          <a:xfrm>
            <a:off x="2897436" y="309359"/>
            <a:ext cx="8835528" cy="523220"/>
          </a:xfrm>
          <a:prstGeom prst="rect">
            <a:avLst/>
          </a:prstGeom>
          <a:noFill/>
        </p:spPr>
        <p:txBody>
          <a:bodyPr wrap="square">
            <a:spAutoFit/>
          </a:bodyPr>
          <a:lstStyle/>
          <a:p>
            <a:r>
              <a:rPr lang="en-US" sz="2800" dirty="0">
                <a:hlinkClick r:id="rId4"/>
              </a:rPr>
              <a:t>Online Docker Training Course for the Beginner | </a:t>
            </a:r>
            <a:r>
              <a:rPr lang="en-US" sz="2800" dirty="0" err="1">
                <a:hlinkClick r:id="rId4"/>
              </a:rPr>
              <a:t>KodeKloud</a:t>
            </a:r>
            <a:endParaRPr lang="th-TH" sz="2800" dirty="0"/>
          </a:p>
        </p:txBody>
      </p:sp>
    </p:spTree>
    <p:extLst>
      <p:ext uri="{BB962C8B-B14F-4D97-AF65-F5344CB8AC3E}">
        <p14:creationId xmlns:p14="http://schemas.microsoft.com/office/powerpoint/2010/main" val="331594898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ชื่อเรื่อง 1">
            <a:extLst>
              <a:ext uri="{FF2B5EF4-FFF2-40B4-BE49-F238E27FC236}">
                <a16:creationId xmlns:a16="http://schemas.microsoft.com/office/drawing/2014/main" id="{DB4EA1F0-7E22-181F-809D-56916B19ECED}"/>
              </a:ext>
            </a:extLst>
          </p:cNvPr>
          <p:cNvSpPr>
            <a:spLocks noGrp="1"/>
          </p:cNvSpPr>
          <p:nvPr>
            <p:ph type="title"/>
          </p:nvPr>
        </p:nvSpPr>
        <p:spPr/>
        <p:txBody>
          <a:bodyPr/>
          <a:lstStyle/>
          <a:p>
            <a:pPr algn="ctr"/>
            <a:r>
              <a:rPr lang="en-US" sz="4400" dirty="0"/>
              <a:t>Day 2 – Container Services on AWS ECS, ECR</a:t>
            </a:r>
            <a:endParaRPr lang="th-TH" sz="4400" dirty="0"/>
          </a:p>
        </p:txBody>
      </p:sp>
    </p:spTree>
    <p:extLst>
      <p:ext uri="{BB962C8B-B14F-4D97-AF65-F5344CB8AC3E}">
        <p14:creationId xmlns:p14="http://schemas.microsoft.com/office/powerpoint/2010/main" val="416554599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ชื่อเรื่อง 1">
            <a:extLst>
              <a:ext uri="{FF2B5EF4-FFF2-40B4-BE49-F238E27FC236}">
                <a16:creationId xmlns:a16="http://schemas.microsoft.com/office/drawing/2014/main" id="{93A42EF5-CEB8-398C-91AC-2DDFC126427A}"/>
              </a:ext>
            </a:extLst>
          </p:cNvPr>
          <p:cNvSpPr>
            <a:spLocks noGrp="1"/>
          </p:cNvSpPr>
          <p:nvPr>
            <p:ph type="title"/>
          </p:nvPr>
        </p:nvSpPr>
        <p:spPr>
          <a:xfrm>
            <a:off x="956264" y="277625"/>
            <a:ext cx="12435840" cy="1488168"/>
          </a:xfrm>
        </p:spPr>
        <p:txBody>
          <a:bodyPr/>
          <a:lstStyle/>
          <a:p>
            <a:r>
              <a:rPr lang="en-US" sz="6000" b="1" i="0" dirty="0">
                <a:solidFill>
                  <a:srgbClr val="E6EDF3"/>
                </a:solidFill>
                <a:effectLst/>
                <a:latin typeface="+mj-lt"/>
              </a:rPr>
              <a:t>Objective</a:t>
            </a:r>
            <a:endParaRPr lang="th-TH" sz="6000" dirty="0">
              <a:latin typeface="+mj-lt"/>
            </a:endParaRPr>
          </a:p>
        </p:txBody>
      </p:sp>
      <p:sp>
        <p:nvSpPr>
          <p:cNvPr id="4" name="กล่องข้อความ 3">
            <a:extLst>
              <a:ext uri="{FF2B5EF4-FFF2-40B4-BE49-F238E27FC236}">
                <a16:creationId xmlns:a16="http://schemas.microsoft.com/office/drawing/2014/main" id="{C72F8BED-5E06-D6B0-1BB9-56B88478AC7F}"/>
              </a:ext>
            </a:extLst>
          </p:cNvPr>
          <p:cNvSpPr txBox="1"/>
          <p:nvPr/>
        </p:nvSpPr>
        <p:spPr>
          <a:xfrm>
            <a:off x="1509310" y="897622"/>
            <a:ext cx="10686362" cy="6003951"/>
          </a:xfrm>
          <a:prstGeom prst="rect">
            <a:avLst/>
          </a:prstGeom>
          <a:noFill/>
        </p:spPr>
        <p:txBody>
          <a:bodyPr wrap="square">
            <a:spAutoFit/>
          </a:bodyPr>
          <a:lstStyle/>
          <a:p>
            <a:pPr algn="l">
              <a:lnSpc>
                <a:spcPct val="150000"/>
              </a:lnSpc>
            </a:pPr>
            <a:endParaRPr lang="en-US" b="1" i="0" dirty="0">
              <a:solidFill>
                <a:srgbClr val="E6EDF3"/>
              </a:solidFill>
              <a:effectLst/>
            </a:endParaRPr>
          </a:p>
          <a:p>
            <a:pPr algn="l">
              <a:lnSpc>
                <a:spcPct val="150000"/>
              </a:lnSpc>
              <a:buFont typeface="Arial" panose="020B0604020202020204" pitchFamily="34" charset="0"/>
              <a:buChar char="•"/>
            </a:pPr>
            <a:r>
              <a:rPr lang="en-US" b="0" i="0" dirty="0">
                <a:solidFill>
                  <a:srgbClr val="E6EDF3"/>
                </a:solidFill>
                <a:effectLst/>
              </a:rPr>
              <a:t> Building, Tagging, and Pushing a Container Image to Amazon ECR </a:t>
            </a:r>
            <a:endParaRPr lang="th-TH" b="0" i="0" dirty="0">
              <a:solidFill>
                <a:srgbClr val="E6EDF3"/>
              </a:solidFill>
              <a:effectLst/>
            </a:endParaRPr>
          </a:p>
          <a:p>
            <a:pPr algn="l">
              <a:lnSpc>
                <a:spcPct val="150000"/>
              </a:lnSpc>
              <a:buFont typeface="Arial" panose="020B0604020202020204" pitchFamily="34" charset="0"/>
              <a:buChar char="•"/>
            </a:pPr>
            <a:r>
              <a:rPr lang="en-US" b="0" i="0" dirty="0">
                <a:solidFill>
                  <a:srgbClr val="E6EDF3"/>
                </a:solidFill>
                <a:effectLst/>
              </a:rPr>
              <a:t> Scanning Images for Security Vulnerabilities on Push to Amazon ECR </a:t>
            </a:r>
            <a:endParaRPr lang="th-TH" b="0" i="0" dirty="0">
              <a:solidFill>
                <a:srgbClr val="E6EDF3"/>
              </a:solidFill>
              <a:effectLst/>
            </a:endParaRPr>
          </a:p>
          <a:p>
            <a:pPr algn="l">
              <a:lnSpc>
                <a:spcPct val="150000"/>
              </a:lnSpc>
              <a:buFont typeface="Arial" panose="020B0604020202020204" pitchFamily="34" charset="0"/>
              <a:buChar char="•"/>
            </a:pPr>
            <a:r>
              <a:rPr lang="en-US" b="0" i="0" dirty="0">
                <a:solidFill>
                  <a:srgbClr val="E6EDF3"/>
                </a:solidFill>
                <a:effectLst/>
              </a:rPr>
              <a:t> Deploying a Container Using Amazon LightSail </a:t>
            </a:r>
            <a:endParaRPr lang="th-TH" b="0" i="0" dirty="0">
              <a:solidFill>
                <a:srgbClr val="E6EDF3"/>
              </a:solidFill>
              <a:effectLst/>
            </a:endParaRPr>
          </a:p>
          <a:p>
            <a:pPr algn="l">
              <a:lnSpc>
                <a:spcPct val="150000"/>
              </a:lnSpc>
              <a:buFont typeface="Arial" panose="020B0604020202020204" pitchFamily="34" charset="0"/>
              <a:buChar char="•"/>
            </a:pPr>
            <a:r>
              <a:rPr lang="en-US" b="0" i="0" dirty="0">
                <a:solidFill>
                  <a:srgbClr val="E6EDF3"/>
                </a:solidFill>
                <a:effectLst/>
              </a:rPr>
              <a:t> Deploying Containers Using AWS Copilot </a:t>
            </a:r>
            <a:endParaRPr lang="th-TH" b="0" i="0" dirty="0">
              <a:solidFill>
                <a:srgbClr val="E6EDF3"/>
              </a:solidFill>
              <a:effectLst/>
            </a:endParaRPr>
          </a:p>
          <a:p>
            <a:pPr algn="l">
              <a:lnSpc>
                <a:spcPct val="150000"/>
              </a:lnSpc>
              <a:buFont typeface="Arial" panose="020B0604020202020204" pitchFamily="34" charset="0"/>
              <a:buChar char="•"/>
            </a:pPr>
            <a:r>
              <a:rPr lang="en-US" b="0" i="0" dirty="0">
                <a:solidFill>
                  <a:srgbClr val="E6EDF3"/>
                </a:solidFill>
                <a:effectLst/>
              </a:rPr>
              <a:t> Updating Containers with Blue/Green Deployments </a:t>
            </a:r>
            <a:endParaRPr lang="th-TH" b="0" i="0" dirty="0">
              <a:solidFill>
                <a:srgbClr val="E6EDF3"/>
              </a:solidFill>
              <a:effectLst/>
            </a:endParaRPr>
          </a:p>
          <a:p>
            <a:pPr algn="l">
              <a:lnSpc>
                <a:spcPct val="150000"/>
              </a:lnSpc>
              <a:buFont typeface="Arial" panose="020B0604020202020204" pitchFamily="34" charset="0"/>
              <a:buChar char="•"/>
            </a:pPr>
            <a:r>
              <a:rPr lang="en-US" b="0" i="0" dirty="0">
                <a:solidFill>
                  <a:srgbClr val="E6EDF3"/>
                </a:solidFill>
                <a:effectLst/>
              </a:rPr>
              <a:t> Autoscaling Container Workloads on Amazon ECS </a:t>
            </a:r>
            <a:endParaRPr lang="th-TH" b="0" i="0" dirty="0">
              <a:solidFill>
                <a:srgbClr val="E6EDF3"/>
              </a:solidFill>
              <a:effectLst/>
            </a:endParaRPr>
          </a:p>
          <a:p>
            <a:pPr algn="l">
              <a:lnSpc>
                <a:spcPct val="150000"/>
              </a:lnSpc>
              <a:buFont typeface="Arial" panose="020B0604020202020204" pitchFamily="34" charset="0"/>
              <a:buChar char="•"/>
            </a:pPr>
            <a:r>
              <a:rPr lang="en-US" b="0" i="0" dirty="0">
                <a:solidFill>
                  <a:srgbClr val="E6EDF3"/>
                </a:solidFill>
                <a:effectLst/>
              </a:rPr>
              <a:t> Launching a </a:t>
            </a:r>
            <a:r>
              <a:rPr lang="en-US" b="0" i="0" dirty="0" err="1">
                <a:solidFill>
                  <a:srgbClr val="E6EDF3"/>
                </a:solidFill>
                <a:effectLst/>
              </a:rPr>
              <a:t>Fargate</a:t>
            </a:r>
            <a:r>
              <a:rPr lang="en-US" b="0" i="0" dirty="0">
                <a:solidFill>
                  <a:srgbClr val="E6EDF3"/>
                </a:solidFill>
                <a:effectLst/>
              </a:rPr>
              <a:t> Container Task in Response to an Event</a:t>
            </a:r>
          </a:p>
          <a:p>
            <a:pPr algn="l">
              <a:lnSpc>
                <a:spcPct val="150000"/>
              </a:lnSpc>
              <a:buFont typeface="Arial" panose="020B0604020202020204" pitchFamily="34" charset="0"/>
              <a:buChar char="•"/>
            </a:pPr>
            <a:r>
              <a:rPr lang="en-US" b="0" i="0" dirty="0">
                <a:solidFill>
                  <a:srgbClr val="E6EDF3"/>
                </a:solidFill>
                <a:effectLst/>
              </a:rPr>
              <a:t> Capturing Logs from Containers Running on Amazon ECS </a:t>
            </a:r>
            <a:endParaRPr lang="th-TH" b="0" i="0" dirty="0">
              <a:solidFill>
                <a:srgbClr val="E6EDF3"/>
              </a:solidFill>
              <a:effectLst/>
            </a:endParaRPr>
          </a:p>
        </p:txBody>
      </p:sp>
    </p:spTree>
    <p:extLst>
      <p:ext uri="{BB962C8B-B14F-4D97-AF65-F5344CB8AC3E}">
        <p14:creationId xmlns:p14="http://schemas.microsoft.com/office/powerpoint/2010/main" val="258985816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3CA4A-E87A-434D-9BEF-102EAE91BA6D}"/>
              </a:ext>
            </a:extLst>
          </p:cNvPr>
          <p:cNvSpPr>
            <a:spLocks noGrp="1"/>
          </p:cNvSpPr>
          <p:nvPr>
            <p:ph type="title"/>
          </p:nvPr>
        </p:nvSpPr>
        <p:spPr>
          <a:xfrm>
            <a:off x="1623678" y="3232528"/>
            <a:ext cx="12435840" cy="1488168"/>
          </a:xfrm>
        </p:spPr>
        <p:txBody>
          <a:bodyPr/>
          <a:lstStyle/>
          <a:p>
            <a:r>
              <a:rPr lang="en-US" dirty="0"/>
              <a:t>Why use containers?</a:t>
            </a:r>
          </a:p>
        </p:txBody>
      </p:sp>
    </p:spTree>
    <p:extLst>
      <p:ext uri="{BB962C8B-B14F-4D97-AF65-F5344CB8AC3E}">
        <p14:creationId xmlns:p14="http://schemas.microsoft.com/office/powerpoint/2010/main" val="297816358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C2D33E5-1FC3-7B48-856F-A26906F5CA39}"/>
              </a:ext>
            </a:extLst>
          </p:cNvPr>
          <p:cNvSpPr txBox="1"/>
          <p:nvPr/>
        </p:nvSpPr>
        <p:spPr>
          <a:xfrm>
            <a:off x="982539" y="1757676"/>
            <a:ext cx="13011661" cy="707886"/>
          </a:xfrm>
          <a:prstGeom prst="rect">
            <a:avLst/>
          </a:prstGeom>
          <a:noFill/>
        </p:spPr>
        <p:txBody>
          <a:bodyPr wrap="square" rtlCol="0">
            <a:spAutoFit/>
          </a:bodyPr>
          <a:lstStyle/>
          <a:p>
            <a:pPr algn="l"/>
            <a:r>
              <a:rPr lang="en-US" sz="4000" dirty="0">
                <a:latin typeface="Amazon Ember" panose="020B0603020204020204" pitchFamily="34" charset="0"/>
                <a:ea typeface="Amazon Ember" panose="020B0603020204020204" pitchFamily="34" charset="0"/>
                <a:cs typeface="Amazon Ember" panose="020B0603020204020204" pitchFamily="34" charset="0"/>
              </a:rPr>
              <a:t>Applications aren’t just code, they have dependencies</a:t>
            </a:r>
          </a:p>
        </p:txBody>
      </p:sp>
      <p:grpSp>
        <p:nvGrpSpPr>
          <p:cNvPr id="14" name="Group 13">
            <a:extLst>
              <a:ext uri="{FF2B5EF4-FFF2-40B4-BE49-F238E27FC236}">
                <a16:creationId xmlns:a16="http://schemas.microsoft.com/office/drawing/2014/main" id="{ACA51543-C99D-6F4C-B77A-7F39B8621397}"/>
              </a:ext>
            </a:extLst>
          </p:cNvPr>
          <p:cNvGrpSpPr/>
          <p:nvPr/>
        </p:nvGrpSpPr>
        <p:grpSpPr>
          <a:xfrm>
            <a:off x="1823413" y="3242264"/>
            <a:ext cx="1443815" cy="1745071"/>
            <a:chOff x="2449311" y="3145756"/>
            <a:chExt cx="1443815" cy="1745071"/>
          </a:xfrm>
        </p:grpSpPr>
        <p:pic>
          <p:nvPicPr>
            <p:cNvPr id="12" name="Graphic 11">
              <a:extLst>
                <a:ext uri="{FF2B5EF4-FFF2-40B4-BE49-F238E27FC236}">
                  <a16:creationId xmlns:a16="http://schemas.microsoft.com/office/drawing/2014/main" id="{264E9544-7DE3-0C49-8C51-667A8891A5F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449311" y="3145756"/>
              <a:ext cx="1443815" cy="1443815"/>
            </a:xfrm>
            <a:prstGeom prst="rect">
              <a:avLst/>
            </a:prstGeom>
          </p:spPr>
        </p:pic>
        <p:sp>
          <p:nvSpPr>
            <p:cNvPr id="13" name="TextBox 12">
              <a:extLst>
                <a:ext uri="{FF2B5EF4-FFF2-40B4-BE49-F238E27FC236}">
                  <a16:creationId xmlns:a16="http://schemas.microsoft.com/office/drawing/2014/main" id="{F827D228-87AE-1C46-A506-D3EADA26E5C2}"/>
                </a:ext>
              </a:extLst>
            </p:cNvPr>
            <p:cNvSpPr txBox="1"/>
            <p:nvPr/>
          </p:nvSpPr>
          <p:spPr>
            <a:xfrm>
              <a:off x="2627520" y="4490717"/>
              <a:ext cx="1087395" cy="400110"/>
            </a:xfrm>
            <a:prstGeom prst="rect">
              <a:avLst/>
            </a:prstGeom>
            <a:noFill/>
          </p:spPr>
          <p:txBody>
            <a:bodyPr wrap="square" rtlCol="0">
              <a:spAutoFit/>
            </a:bodyPr>
            <a:lstStyle/>
            <a:p>
              <a:pPr algn="ctr"/>
              <a:r>
                <a:rPr lang="en-US" sz="2000" dirty="0">
                  <a:latin typeface="Amazon Ember" panose="020B0603020204020204" pitchFamily="34" charset="0"/>
                  <a:ea typeface="Amazon Ember" panose="020B0603020204020204" pitchFamily="34" charset="0"/>
                  <a:cs typeface="Amazon Ember" panose="020B0603020204020204" pitchFamily="34" charset="0"/>
                </a:rPr>
                <a:t>Code</a:t>
              </a:r>
            </a:p>
          </p:txBody>
        </p:sp>
      </p:grpSp>
      <p:grpSp>
        <p:nvGrpSpPr>
          <p:cNvPr id="26" name="Group 25">
            <a:extLst>
              <a:ext uri="{FF2B5EF4-FFF2-40B4-BE49-F238E27FC236}">
                <a16:creationId xmlns:a16="http://schemas.microsoft.com/office/drawing/2014/main" id="{DD17A6AF-6A24-D144-8AF1-8A3AFB67833F}"/>
              </a:ext>
            </a:extLst>
          </p:cNvPr>
          <p:cNvGrpSpPr/>
          <p:nvPr/>
        </p:nvGrpSpPr>
        <p:grpSpPr>
          <a:xfrm>
            <a:off x="7488370" y="3732644"/>
            <a:ext cx="2175139" cy="1020522"/>
            <a:chOff x="7197636" y="3961138"/>
            <a:chExt cx="2175139" cy="1020522"/>
          </a:xfrm>
        </p:grpSpPr>
        <p:pic>
          <p:nvPicPr>
            <p:cNvPr id="21" name="Picture 20">
              <a:extLst>
                <a:ext uri="{FF2B5EF4-FFF2-40B4-BE49-F238E27FC236}">
                  <a16:creationId xmlns:a16="http://schemas.microsoft.com/office/drawing/2014/main" id="{9232361B-9F98-C549-B5A4-4BE8BFEC64F4}"/>
                </a:ext>
              </a:extLst>
            </p:cNvPr>
            <p:cNvPicPr>
              <a:picLocks noChangeAspect="1"/>
            </p:cNvPicPr>
            <p:nvPr/>
          </p:nvPicPr>
          <p:blipFill>
            <a:blip r:embed="rId4"/>
            <a:stretch>
              <a:fillRect/>
            </a:stretch>
          </p:blipFill>
          <p:spPr>
            <a:xfrm>
              <a:off x="7488195" y="3961138"/>
              <a:ext cx="1594022" cy="510905"/>
            </a:xfrm>
            <a:prstGeom prst="rect">
              <a:avLst/>
            </a:prstGeom>
          </p:spPr>
        </p:pic>
        <p:sp>
          <p:nvSpPr>
            <p:cNvPr id="22" name="TextBox 21">
              <a:extLst>
                <a:ext uri="{FF2B5EF4-FFF2-40B4-BE49-F238E27FC236}">
                  <a16:creationId xmlns:a16="http://schemas.microsoft.com/office/drawing/2014/main" id="{32E69922-E93E-574F-9D84-90625EF5310B}"/>
                </a:ext>
              </a:extLst>
            </p:cNvPr>
            <p:cNvSpPr txBox="1"/>
            <p:nvPr/>
          </p:nvSpPr>
          <p:spPr>
            <a:xfrm>
              <a:off x="7197636" y="4581550"/>
              <a:ext cx="2175139" cy="400110"/>
            </a:xfrm>
            <a:prstGeom prst="rect">
              <a:avLst/>
            </a:prstGeom>
            <a:noFill/>
          </p:spPr>
          <p:txBody>
            <a:bodyPr wrap="square" rtlCol="0">
              <a:spAutoFit/>
            </a:bodyPr>
            <a:lstStyle/>
            <a:p>
              <a:pPr algn="ctr"/>
              <a:r>
                <a:rPr lang="en-US" sz="2000" dirty="0">
                  <a:latin typeface="Amazon Ember" panose="020B0603020204020204" pitchFamily="34" charset="0"/>
                  <a:ea typeface="Amazon Ember" panose="020B0603020204020204" pitchFamily="34" charset="0"/>
                  <a:cs typeface="Amazon Ember" panose="020B0603020204020204" pitchFamily="34" charset="0"/>
                </a:rPr>
                <a:t>Code packages</a:t>
              </a:r>
            </a:p>
          </p:txBody>
        </p:sp>
      </p:grpSp>
      <p:grpSp>
        <p:nvGrpSpPr>
          <p:cNvPr id="27" name="Group 26">
            <a:extLst>
              <a:ext uri="{FF2B5EF4-FFF2-40B4-BE49-F238E27FC236}">
                <a16:creationId xmlns:a16="http://schemas.microsoft.com/office/drawing/2014/main" id="{7BBCECC8-665B-374E-B9B3-149EADB71D30}"/>
              </a:ext>
            </a:extLst>
          </p:cNvPr>
          <p:cNvGrpSpPr/>
          <p:nvPr/>
        </p:nvGrpSpPr>
        <p:grpSpPr>
          <a:xfrm>
            <a:off x="10354788" y="3242264"/>
            <a:ext cx="2175139" cy="1791742"/>
            <a:chOff x="4305808" y="5665466"/>
            <a:chExt cx="2175139" cy="1791742"/>
          </a:xfrm>
        </p:grpSpPr>
        <p:pic>
          <p:nvPicPr>
            <p:cNvPr id="24" name="Graphic 23">
              <a:extLst>
                <a:ext uri="{FF2B5EF4-FFF2-40B4-BE49-F238E27FC236}">
                  <a16:creationId xmlns:a16="http://schemas.microsoft.com/office/drawing/2014/main" id="{533EFFFB-4E43-6447-8D82-470D12CA329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855173" y="5665466"/>
              <a:ext cx="1076411" cy="1076411"/>
            </a:xfrm>
            <a:prstGeom prst="rect">
              <a:avLst/>
            </a:prstGeom>
          </p:spPr>
        </p:pic>
        <p:sp>
          <p:nvSpPr>
            <p:cNvPr id="25" name="TextBox 24">
              <a:extLst>
                <a:ext uri="{FF2B5EF4-FFF2-40B4-BE49-F238E27FC236}">
                  <a16:creationId xmlns:a16="http://schemas.microsoft.com/office/drawing/2014/main" id="{400392C8-E117-A341-A951-2BF2FE8B5A27}"/>
                </a:ext>
              </a:extLst>
            </p:cNvPr>
            <p:cNvSpPr txBox="1"/>
            <p:nvPr/>
          </p:nvSpPr>
          <p:spPr>
            <a:xfrm>
              <a:off x="4305808" y="6749322"/>
              <a:ext cx="2175139" cy="707886"/>
            </a:xfrm>
            <a:prstGeom prst="rect">
              <a:avLst/>
            </a:prstGeom>
            <a:noFill/>
          </p:spPr>
          <p:txBody>
            <a:bodyPr wrap="square" rtlCol="0">
              <a:spAutoFit/>
            </a:bodyPr>
            <a:lstStyle/>
            <a:p>
              <a:pPr algn="ctr"/>
              <a:r>
                <a:rPr lang="en-US" sz="2000" dirty="0">
                  <a:latin typeface="Amazon Ember" panose="020B0603020204020204" pitchFamily="34" charset="0"/>
                  <a:ea typeface="Amazon Ember" panose="020B0603020204020204" pitchFamily="34" charset="0"/>
                  <a:cs typeface="Amazon Ember" panose="020B0603020204020204" pitchFamily="34" charset="0"/>
                </a:rPr>
                <a:t>Operating system packages</a:t>
              </a:r>
            </a:p>
          </p:txBody>
        </p:sp>
      </p:grpSp>
      <p:grpSp>
        <p:nvGrpSpPr>
          <p:cNvPr id="6" name="Group 5">
            <a:extLst>
              <a:ext uri="{FF2B5EF4-FFF2-40B4-BE49-F238E27FC236}">
                <a16:creationId xmlns:a16="http://schemas.microsoft.com/office/drawing/2014/main" id="{11052F87-DBE5-A044-BABC-F71DE4BE41A5}"/>
              </a:ext>
            </a:extLst>
          </p:cNvPr>
          <p:cNvGrpSpPr/>
          <p:nvPr/>
        </p:nvGrpSpPr>
        <p:grpSpPr>
          <a:xfrm>
            <a:off x="4170581" y="3254760"/>
            <a:ext cx="2205682" cy="1810036"/>
            <a:chOff x="4170581" y="3254760"/>
            <a:chExt cx="2205682" cy="1810036"/>
          </a:xfrm>
        </p:grpSpPr>
        <p:pic>
          <p:nvPicPr>
            <p:cNvPr id="5" name="Picture 4">
              <a:extLst>
                <a:ext uri="{FF2B5EF4-FFF2-40B4-BE49-F238E27FC236}">
                  <a16:creationId xmlns:a16="http://schemas.microsoft.com/office/drawing/2014/main" id="{1FD2D290-4436-3840-981A-C76232E038DA}"/>
                </a:ext>
              </a:extLst>
            </p:cNvPr>
            <p:cNvPicPr>
              <a:picLocks noChangeAspect="1"/>
            </p:cNvPicPr>
            <p:nvPr/>
          </p:nvPicPr>
          <p:blipFill>
            <a:blip r:embed="rId7"/>
            <a:stretch>
              <a:fillRect/>
            </a:stretch>
          </p:blipFill>
          <p:spPr>
            <a:xfrm>
              <a:off x="4170581" y="3254760"/>
              <a:ext cx="2175139" cy="1332465"/>
            </a:xfrm>
            <a:prstGeom prst="rect">
              <a:avLst/>
            </a:prstGeom>
          </p:spPr>
        </p:pic>
        <p:sp>
          <p:nvSpPr>
            <p:cNvPr id="23" name="TextBox 22">
              <a:extLst>
                <a:ext uri="{FF2B5EF4-FFF2-40B4-BE49-F238E27FC236}">
                  <a16:creationId xmlns:a16="http://schemas.microsoft.com/office/drawing/2014/main" id="{472225B7-BB4C-F14D-B392-8EAEEC74F6A0}"/>
                </a:ext>
              </a:extLst>
            </p:cNvPr>
            <p:cNvSpPr txBox="1"/>
            <p:nvPr/>
          </p:nvSpPr>
          <p:spPr>
            <a:xfrm>
              <a:off x="4201124" y="4664686"/>
              <a:ext cx="2175139" cy="400110"/>
            </a:xfrm>
            <a:prstGeom prst="rect">
              <a:avLst/>
            </a:prstGeom>
            <a:noFill/>
          </p:spPr>
          <p:txBody>
            <a:bodyPr wrap="square" rtlCol="0">
              <a:spAutoFit/>
            </a:bodyPr>
            <a:lstStyle/>
            <a:p>
              <a:pPr algn="ctr"/>
              <a:r>
                <a:rPr lang="en-US" sz="2000" dirty="0">
                  <a:latin typeface="Amazon Ember" panose="020B0603020204020204" pitchFamily="34" charset="0"/>
                  <a:ea typeface="Amazon Ember" panose="020B0603020204020204" pitchFamily="34" charset="0"/>
                  <a:cs typeface="Amazon Ember" panose="020B0603020204020204" pitchFamily="34" charset="0"/>
                </a:rPr>
                <a:t>Runtime</a:t>
              </a:r>
            </a:p>
          </p:txBody>
        </p:sp>
      </p:grpSp>
    </p:spTree>
    <p:extLst>
      <p:ext uri="{BB962C8B-B14F-4D97-AF65-F5344CB8AC3E}">
        <p14:creationId xmlns:p14="http://schemas.microsoft.com/office/powerpoint/2010/main" val="33254005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C2D33E5-1FC3-7B48-856F-A26906F5CA39}"/>
              </a:ext>
            </a:extLst>
          </p:cNvPr>
          <p:cNvSpPr txBox="1"/>
          <p:nvPr/>
        </p:nvSpPr>
        <p:spPr>
          <a:xfrm>
            <a:off x="623247" y="847699"/>
            <a:ext cx="13581963" cy="707886"/>
          </a:xfrm>
          <a:prstGeom prst="rect">
            <a:avLst/>
          </a:prstGeom>
          <a:noFill/>
        </p:spPr>
        <p:txBody>
          <a:bodyPr wrap="square" rtlCol="0">
            <a:spAutoFit/>
          </a:bodyPr>
          <a:lstStyle/>
          <a:p>
            <a:pPr algn="l"/>
            <a:r>
              <a:rPr lang="en-US" sz="4000" dirty="0">
                <a:latin typeface="Amazon Ember" panose="020B0603020204020204" pitchFamily="34" charset="0"/>
                <a:ea typeface="Amazon Ember" panose="020B0603020204020204" pitchFamily="34" charset="0"/>
                <a:cs typeface="Amazon Ember" panose="020B0603020204020204" pitchFamily="34" charset="0"/>
              </a:rPr>
              <a:t>Containers turn applications into one deployable artifact</a:t>
            </a:r>
          </a:p>
        </p:txBody>
      </p:sp>
      <p:grpSp>
        <p:nvGrpSpPr>
          <p:cNvPr id="14" name="Group 13">
            <a:extLst>
              <a:ext uri="{FF2B5EF4-FFF2-40B4-BE49-F238E27FC236}">
                <a16:creationId xmlns:a16="http://schemas.microsoft.com/office/drawing/2014/main" id="{ACA51543-C99D-6F4C-B77A-7F39B8621397}"/>
              </a:ext>
            </a:extLst>
          </p:cNvPr>
          <p:cNvGrpSpPr/>
          <p:nvPr/>
        </p:nvGrpSpPr>
        <p:grpSpPr>
          <a:xfrm>
            <a:off x="1749272" y="2290797"/>
            <a:ext cx="1443815" cy="1745071"/>
            <a:chOff x="2449311" y="3145756"/>
            <a:chExt cx="1443815" cy="1745071"/>
          </a:xfrm>
        </p:grpSpPr>
        <p:pic>
          <p:nvPicPr>
            <p:cNvPr id="12" name="Graphic 11">
              <a:extLst>
                <a:ext uri="{FF2B5EF4-FFF2-40B4-BE49-F238E27FC236}">
                  <a16:creationId xmlns:a16="http://schemas.microsoft.com/office/drawing/2014/main" id="{264E9544-7DE3-0C49-8C51-667A8891A5F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449311" y="3145756"/>
              <a:ext cx="1443815" cy="1443815"/>
            </a:xfrm>
            <a:prstGeom prst="rect">
              <a:avLst/>
            </a:prstGeom>
          </p:spPr>
        </p:pic>
        <p:sp>
          <p:nvSpPr>
            <p:cNvPr id="13" name="TextBox 12">
              <a:extLst>
                <a:ext uri="{FF2B5EF4-FFF2-40B4-BE49-F238E27FC236}">
                  <a16:creationId xmlns:a16="http://schemas.microsoft.com/office/drawing/2014/main" id="{F827D228-87AE-1C46-A506-D3EADA26E5C2}"/>
                </a:ext>
              </a:extLst>
            </p:cNvPr>
            <p:cNvSpPr txBox="1"/>
            <p:nvPr/>
          </p:nvSpPr>
          <p:spPr>
            <a:xfrm>
              <a:off x="2627520" y="4490717"/>
              <a:ext cx="1087395" cy="400110"/>
            </a:xfrm>
            <a:prstGeom prst="rect">
              <a:avLst/>
            </a:prstGeom>
            <a:noFill/>
          </p:spPr>
          <p:txBody>
            <a:bodyPr wrap="square" rtlCol="0">
              <a:spAutoFit/>
            </a:bodyPr>
            <a:lstStyle/>
            <a:p>
              <a:pPr algn="ctr"/>
              <a:r>
                <a:rPr lang="en-US" sz="2000" dirty="0">
                  <a:latin typeface="Amazon Ember" panose="020B0603020204020204" pitchFamily="34" charset="0"/>
                  <a:ea typeface="Amazon Ember" panose="020B0603020204020204" pitchFamily="34" charset="0"/>
                  <a:cs typeface="Amazon Ember" panose="020B0603020204020204" pitchFamily="34" charset="0"/>
                </a:rPr>
                <a:t>Code</a:t>
              </a:r>
            </a:p>
          </p:txBody>
        </p:sp>
      </p:grpSp>
      <p:grpSp>
        <p:nvGrpSpPr>
          <p:cNvPr id="26" name="Group 25">
            <a:extLst>
              <a:ext uri="{FF2B5EF4-FFF2-40B4-BE49-F238E27FC236}">
                <a16:creationId xmlns:a16="http://schemas.microsoft.com/office/drawing/2014/main" id="{DD17A6AF-6A24-D144-8AF1-8A3AFB67833F}"/>
              </a:ext>
            </a:extLst>
          </p:cNvPr>
          <p:cNvGrpSpPr/>
          <p:nvPr/>
        </p:nvGrpSpPr>
        <p:grpSpPr>
          <a:xfrm>
            <a:off x="7414229" y="2781177"/>
            <a:ext cx="2175139" cy="1020522"/>
            <a:chOff x="7197636" y="3961138"/>
            <a:chExt cx="2175139" cy="1020522"/>
          </a:xfrm>
        </p:grpSpPr>
        <p:pic>
          <p:nvPicPr>
            <p:cNvPr id="21" name="Picture 20">
              <a:extLst>
                <a:ext uri="{FF2B5EF4-FFF2-40B4-BE49-F238E27FC236}">
                  <a16:creationId xmlns:a16="http://schemas.microsoft.com/office/drawing/2014/main" id="{9232361B-9F98-C549-B5A4-4BE8BFEC64F4}"/>
                </a:ext>
              </a:extLst>
            </p:cNvPr>
            <p:cNvPicPr>
              <a:picLocks noChangeAspect="1"/>
            </p:cNvPicPr>
            <p:nvPr/>
          </p:nvPicPr>
          <p:blipFill>
            <a:blip r:embed="rId4"/>
            <a:stretch>
              <a:fillRect/>
            </a:stretch>
          </p:blipFill>
          <p:spPr>
            <a:xfrm>
              <a:off x="7488195" y="3961138"/>
              <a:ext cx="1594022" cy="510905"/>
            </a:xfrm>
            <a:prstGeom prst="rect">
              <a:avLst/>
            </a:prstGeom>
          </p:spPr>
        </p:pic>
        <p:sp>
          <p:nvSpPr>
            <p:cNvPr id="22" name="TextBox 21">
              <a:extLst>
                <a:ext uri="{FF2B5EF4-FFF2-40B4-BE49-F238E27FC236}">
                  <a16:creationId xmlns:a16="http://schemas.microsoft.com/office/drawing/2014/main" id="{32E69922-E93E-574F-9D84-90625EF5310B}"/>
                </a:ext>
              </a:extLst>
            </p:cNvPr>
            <p:cNvSpPr txBox="1"/>
            <p:nvPr/>
          </p:nvSpPr>
          <p:spPr>
            <a:xfrm>
              <a:off x="7197636" y="4581550"/>
              <a:ext cx="2175139" cy="400110"/>
            </a:xfrm>
            <a:prstGeom prst="rect">
              <a:avLst/>
            </a:prstGeom>
            <a:noFill/>
          </p:spPr>
          <p:txBody>
            <a:bodyPr wrap="square" rtlCol="0">
              <a:spAutoFit/>
            </a:bodyPr>
            <a:lstStyle/>
            <a:p>
              <a:pPr algn="ctr"/>
              <a:r>
                <a:rPr lang="en-US" sz="2000" dirty="0">
                  <a:latin typeface="Amazon Ember" panose="020B0603020204020204" pitchFamily="34" charset="0"/>
                  <a:ea typeface="Amazon Ember" panose="020B0603020204020204" pitchFamily="34" charset="0"/>
                  <a:cs typeface="Amazon Ember" panose="020B0603020204020204" pitchFamily="34" charset="0"/>
                </a:rPr>
                <a:t>Code packages</a:t>
              </a:r>
            </a:p>
          </p:txBody>
        </p:sp>
      </p:grpSp>
      <p:grpSp>
        <p:nvGrpSpPr>
          <p:cNvPr id="27" name="Group 26">
            <a:extLst>
              <a:ext uri="{FF2B5EF4-FFF2-40B4-BE49-F238E27FC236}">
                <a16:creationId xmlns:a16="http://schemas.microsoft.com/office/drawing/2014/main" id="{7BBCECC8-665B-374E-B9B3-149EADB71D30}"/>
              </a:ext>
            </a:extLst>
          </p:cNvPr>
          <p:cNvGrpSpPr/>
          <p:nvPr/>
        </p:nvGrpSpPr>
        <p:grpSpPr>
          <a:xfrm>
            <a:off x="10280647" y="2290797"/>
            <a:ext cx="2175139" cy="1791742"/>
            <a:chOff x="4305808" y="5665466"/>
            <a:chExt cx="2175139" cy="1791742"/>
          </a:xfrm>
        </p:grpSpPr>
        <p:pic>
          <p:nvPicPr>
            <p:cNvPr id="24" name="Graphic 23">
              <a:extLst>
                <a:ext uri="{FF2B5EF4-FFF2-40B4-BE49-F238E27FC236}">
                  <a16:creationId xmlns:a16="http://schemas.microsoft.com/office/drawing/2014/main" id="{533EFFFB-4E43-6447-8D82-470D12CA329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855173" y="5665466"/>
              <a:ext cx="1076411" cy="1076411"/>
            </a:xfrm>
            <a:prstGeom prst="rect">
              <a:avLst/>
            </a:prstGeom>
          </p:spPr>
        </p:pic>
        <p:sp>
          <p:nvSpPr>
            <p:cNvPr id="25" name="TextBox 24">
              <a:extLst>
                <a:ext uri="{FF2B5EF4-FFF2-40B4-BE49-F238E27FC236}">
                  <a16:creationId xmlns:a16="http://schemas.microsoft.com/office/drawing/2014/main" id="{400392C8-E117-A341-A951-2BF2FE8B5A27}"/>
                </a:ext>
              </a:extLst>
            </p:cNvPr>
            <p:cNvSpPr txBox="1"/>
            <p:nvPr/>
          </p:nvSpPr>
          <p:spPr>
            <a:xfrm>
              <a:off x="4305808" y="6749322"/>
              <a:ext cx="2175139" cy="707886"/>
            </a:xfrm>
            <a:prstGeom prst="rect">
              <a:avLst/>
            </a:prstGeom>
            <a:noFill/>
          </p:spPr>
          <p:txBody>
            <a:bodyPr wrap="square" rtlCol="0">
              <a:spAutoFit/>
            </a:bodyPr>
            <a:lstStyle/>
            <a:p>
              <a:pPr algn="ctr"/>
              <a:r>
                <a:rPr lang="en-US" sz="2000" dirty="0">
                  <a:latin typeface="Amazon Ember" panose="020B0603020204020204" pitchFamily="34" charset="0"/>
                  <a:ea typeface="Amazon Ember" panose="020B0603020204020204" pitchFamily="34" charset="0"/>
                  <a:cs typeface="Amazon Ember" panose="020B0603020204020204" pitchFamily="34" charset="0"/>
                </a:rPr>
                <a:t>Operating system packages</a:t>
              </a:r>
            </a:p>
          </p:txBody>
        </p:sp>
      </p:grpSp>
      <p:sp>
        <p:nvSpPr>
          <p:cNvPr id="17" name="TextBox 16">
            <a:extLst>
              <a:ext uri="{FF2B5EF4-FFF2-40B4-BE49-F238E27FC236}">
                <a16:creationId xmlns:a16="http://schemas.microsoft.com/office/drawing/2014/main" id="{F85D05B6-387B-9543-8C47-902E51A125C0}"/>
              </a:ext>
            </a:extLst>
          </p:cNvPr>
          <p:cNvSpPr txBox="1"/>
          <p:nvPr/>
        </p:nvSpPr>
        <p:spPr>
          <a:xfrm>
            <a:off x="5949598" y="7140448"/>
            <a:ext cx="2175139" cy="400110"/>
          </a:xfrm>
          <a:prstGeom prst="rect">
            <a:avLst/>
          </a:prstGeom>
          <a:noFill/>
        </p:spPr>
        <p:txBody>
          <a:bodyPr wrap="square" rtlCol="0">
            <a:spAutoFit/>
          </a:bodyPr>
          <a:lstStyle/>
          <a:p>
            <a:pPr algn="ctr"/>
            <a:r>
              <a:rPr lang="en-US" sz="2000" dirty="0">
                <a:latin typeface="Amazon Ember" panose="020B0603020204020204" pitchFamily="34" charset="0"/>
                <a:ea typeface="Amazon Ember" panose="020B0603020204020204" pitchFamily="34" charset="0"/>
                <a:cs typeface="Amazon Ember" panose="020B0603020204020204" pitchFamily="34" charset="0"/>
              </a:rPr>
              <a:t>Container image</a:t>
            </a:r>
          </a:p>
        </p:txBody>
      </p:sp>
      <p:cxnSp>
        <p:nvCxnSpPr>
          <p:cNvPr id="10" name="Straight Arrow Connector 9">
            <a:extLst>
              <a:ext uri="{FF2B5EF4-FFF2-40B4-BE49-F238E27FC236}">
                <a16:creationId xmlns:a16="http://schemas.microsoft.com/office/drawing/2014/main" id="{3A7CD53E-0FD5-E841-8297-EBFB5DA52475}"/>
              </a:ext>
            </a:extLst>
          </p:cNvPr>
          <p:cNvCxnSpPr>
            <a:cxnSpLocks/>
          </p:cNvCxnSpPr>
          <p:nvPr/>
        </p:nvCxnSpPr>
        <p:spPr>
          <a:xfrm>
            <a:off x="3218505" y="4114800"/>
            <a:ext cx="2803778" cy="1916296"/>
          </a:xfrm>
          <a:prstGeom prst="straightConnector1">
            <a:avLst/>
          </a:prstGeom>
          <a:ln w="69850">
            <a:tailEnd type="triangle"/>
          </a:ln>
          <a:effectLst/>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id="{30C2EA6F-8263-0A4C-926D-7D55FB267472}"/>
              </a:ext>
            </a:extLst>
          </p:cNvPr>
          <p:cNvCxnSpPr>
            <a:cxnSpLocks/>
          </p:cNvCxnSpPr>
          <p:nvPr/>
        </p:nvCxnSpPr>
        <p:spPr>
          <a:xfrm>
            <a:off x="5239089" y="3921636"/>
            <a:ext cx="1086193" cy="1356378"/>
          </a:xfrm>
          <a:prstGeom prst="straightConnector1">
            <a:avLst/>
          </a:prstGeom>
          <a:ln w="69850">
            <a:tailEnd type="triangle"/>
          </a:ln>
          <a:effectLst/>
        </p:spPr>
        <p:style>
          <a:lnRef idx="2">
            <a:schemeClr val="accent1"/>
          </a:lnRef>
          <a:fillRef idx="0">
            <a:schemeClr val="accent1"/>
          </a:fillRef>
          <a:effectRef idx="1">
            <a:schemeClr val="accent1"/>
          </a:effectRef>
          <a:fontRef idx="minor">
            <a:schemeClr val="tx1"/>
          </a:fontRef>
        </p:style>
      </p:cxnSp>
      <p:cxnSp>
        <p:nvCxnSpPr>
          <p:cNvPr id="29" name="Straight Arrow Connector 28">
            <a:extLst>
              <a:ext uri="{FF2B5EF4-FFF2-40B4-BE49-F238E27FC236}">
                <a16:creationId xmlns:a16="http://schemas.microsoft.com/office/drawing/2014/main" id="{DC269893-1C65-DF42-B691-2DA729B2D93C}"/>
              </a:ext>
            </a:extLst>
          </p:cNvPr>
          <p:cNvCxnSpPr>
            <a:cxnSpLocks/>
            <a:stCxn id="22" idx="2"/>
          </p:cNvCxnSpPr>
          <p:nvPr/>
        </p:nvCxnSpPr>
        <p:spPr>
          <a:xfrm flipH="1">
            <a:off x="7561989" y="3801699"/>
            <a:ext cx="939810" cy="1214511"/>
          </a:xfrm>
          <a:prstGeom prst="straightConnector1">
            <a:avLst/>
          </a:prstGeom>
          <a:ln w="69850">
            <a:tailEnd type="triangle"/>
          </a:ln>
          <a:effectLst/>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671D209E-595C-E94C-A436-9BC0B560A098}"/>
              </a:ext>
            </a:extLst>
          </p:cNvPr>
          <p:cNvCxnSpPr>
            <a:cxnSpLocks/>
          </p:cNvCxnSpPr>
          <p:nvPr/>
        </p:nvCxnSpPr>
        <p:spPr>
          <a:xfrm flipH="1">
            <a:off x="8052054" y="4275861"/>
            <a:ext cx="2777958" cy="1755235"/>
          </a:xfrm>
          <a:prstGeom prst="straightConnector1">
            <a:avLst/>
          </a:prstGeom>
          <a:ln w="69850">
            <a:tailEnd type="triangle"/>
          </a:ln>
          <a:effectLst/>
        </p:spPr>
        <p:style>
          <a:lnRef idx="2">
            <a:schemeClr val="accent1"/>
          </a:lnRef>
          <a:fillRef idx="0">
            <a:schemeClr val="accent1"/>
          </a:fillRef>
          <a:effectRef idx="1">
            <a:schemeClr val="accent1"/>
          </a:effectRef>
          <a:fontRef idx="minor">
            <a:schemeClr val="tx1"/>
          </a:fontRef>
        </p:style>
      </p:cxnSp>
      <p:pic>
        <p:nvPicPr>
          <p:cNvPr id="36" name="Graphic 35">
            <a:extLst>
              <a:ext uri="{FF2B5EF4-FFF2-40B4-BE49-F238E27FC236}">
                <a16:creationId xmlns:a16="http://schemas.microsoft.com/office/drawing/2014/main" id="{9505B717-ECC7-8F42-ADAF-512F8F17433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121502" y="5250749"/>
            <a:ext cx="1799457" cy="1799457"/>
          </a:xfrm>
          <a:prstGeom prst="rect">
            <a:avLst/>
          </a:prstGeom>
        </p:spPr>
      </p:pic>
      <p:grpSp>
        <p:nvGrpSpPr>
          <p:cNvPr id="23" name="Group 22">
            <a:extLst>
              <a:ext uri="{FF2B5EF4-FFF2-40B4-BE49-F238E27FC236}">
                <a16:creationId xmlns:a16="http://schemas.microsoft.com/office/drawing/2014/main" id="{CA9455A3-94AF-E948-B995-D85C2FB02673}"/>
              </a:ext>
            </a:extLst>
          </p:cNvPr>
          <p:cNvGrpSpPr/>
          <p:nvPr/>
        </p:nvGrpSpPr>
        <p:grpSpPr>
          <a:xfrm>
            <a:off x="4111711" y="1974500"/>
            <a:ext cx="2205682" cy="1810036"/>
            <a:chOff x="4170581" y="3254760"/>
            <a:chExt cx="2205682" cy="1810036"/>
          </a:xfrm>
        </p:grpSpPr>
        <p:pic>
          <p:nvPicPr>
            <p:cNvPr id="30" name="Picture 29">
              <a:extLst>
                <a:ext uri="{FF2B5EF4-FFF2-40B4-BE49-F238E27FC236}">
                  <a16:creationId xmlns:a16="http://schemas.microsoft.com/office/drawing/2014/main" id="{11A7CC8C-1C92-2E4A-89F9-DAA2E6D76792}"/>
                </a:ext>
              </a:extLst>
            </p:cNvPr>
            <p:cNvPicPr>
              <a:picLocks noChangeAspect="1"/>
            </p:cNvPicPr>
            <p:nvPr/>
          </p:nvPicPr>
          <p:blipFill>
            <a:blip r:embed="rId9"/>
            <a:stretch>
              <a:fillRect/>
            </a:stretch>
          </p:blipFill>
          <p:spPr>
            <a:xfrm>
              <a:off x="4170581" y="3254760"/>
              <a:ext cx="2175139" cy="1332465"/>
            </a:xfrm>
            <a:prstGeom prst="rect">
              <a:avLst/>
            </a:prstGeom>
          </p:spPr>
        </p:pic>
        <p:sp>
          <p:nvSpPr>
            <p:cNvPr id="32" name="TextBox 31">
              <a:extLst>
                <a:ext uri="{FF2B5EF4-FFF2-40B4-BE49-F238E27FC236}">
                  <a16:creationId xmlns:a16="http://schemas.microsoft.com/office/drawing/2014/main" id="{2C04AF50-66AF-344E-B25A-38CF98716FF4}"/>
                </a:ext>
              </a:extLst>
            </p:cNvPr>
            <p:cNvSpPr txBox="1"/>
            <p:nvPr/>
          </p:nvSpPr>
          <p:spPr>
            <a:xfrm>
              <a:off x="4201124" y="4664686"/>
              <a:ext cx="2175139" cy="400110"/>
            </a:xfrm>
            <a:prstGeom prst="rect">
              <a:avLst/>
            </a:prstGeom>
            <a:noFill/>
          </p:spPr>
          <p:txBody>
            <a:bodyPr wrap="square" rtlCol="0">
              <a:spAutoFit/>
            </a:bodyPr>
            <a:lstStyle/>
            <a:p>
              <a:pPr algn="ctr"/>
              <a:r>
                <a:rPr lang="en-US" sz="2000" dirty="0">
                  <a:latin typeface="Amazon Ember" panose="020B0603020204020204" pitchFamily="34" charset="0"/>
                  <a:ea typeface="Amazon Ember" panose="020B0603020204020204" pitchFamily="34" charset="0"/>
                  <a:cs typeface="Amazon Ember" panose="020B0603020204020204" pitchFamily="34" charset="0"/>
                </a:rPr>
                <a:t>Runtime</a:t>
              </a:r>
            </a:p>
          </p:txBody>
        </p:sp>
      </p:grpSp>
    </p:spTree>
    <p:extLst>
      <p:ext uri="{BB962C8B-B14F-4D97-AF65-F5344CB8AC3E}">
        <p14:creationId xmlns:p14="http://schemas.microsoft.com/office/powerpoint/2010/main" val="312944319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992DCB1-96FA-E745-B0B6-08313143C939}"/>
              </a:ext>
            </a:extLst>
          </p:cNvPr>
          <p:cNvSpPr txBox="1"/>
          <p:nvPr/>
        </p:nvSpPr>
        <p:spPr>
          <a:xfrm>
            <a:off x="861094" y="4122549"/>
            <a:ext cx="3772899" cy="2323713"/>
          </a:xfrm>
          <a:prstGeom prst="rect">
            <a:avLst/>
          </a:prstGeom>
          <a:noFill/>
        </p:spPr>
        <p:txBody>
          <a:bodyPr wrap="square" rtlCol="0">
            <a:spAutoFit/>
          </a:bodyPr>
          <a:lstStyle/>
          <a:p>
            <a:pPr algn="l"/>
            <a:r>
              <a:rPr lang="en-US" sz="29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Build</a:t>
            </a:r>
          </a:p>
          <a:p>
            <a:pPr algn="l"/>
            <a:r>
              <a:rPr lang="en-US" sz="2900" dirty="0">
                <a:latin typeface="Amazon Ember" panose="020B0603020204020204" pitchFamily="34" charset="0"/>
                <a:ea typeface="Amazon Ember" panose="020B0603020204020204" pitchFamily="34" charset="0"/>
                <a:cs typeface="Amazon Ember" panose="020B0603020204020204" pitchFamily="34" charset="0"/>
              </a:rPr>
              <a:t>Gather the app and its dependencies. Create an immutable container image.</a:t>
            </a:r>
          </a:p>
        </p:txBody>
      </p:sp>
      <p:pic>
        <p:nvPicPr>
          <p:cNvPr id="8" name="Graphic 7">
            <a:extLst>
              <a:ext uri="{FF2B5EF4-FFF2-40B4-BE49-F238E27FC236}">
                <a16:creationId xmlns:a16="http://schemas.microsoft.com/office/drawing/2014/main" id="{2D9244C5-3808-6341-A2EC-02CAA081BE0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385335" y="1172463"/>
            <a:ext cx="2174929" cy="2174929"/>
          </a:xfrm>
          <a:prstGeom prst="rect">
            <a:avLst/>
          </a:prstGeom>
        </p:spPr>
      </p:pic>
      <p:pic>
        <p:nvPicPr>
          <p:cNvPr id="11" name="Graphic 10">
            <a:extLst>
              <a:ext uri="{FF2B5EF4-FFF2-40B4-BE49-F238E27FC236}">
                <a16:creationId xmlns:a16="http://schemas.microsoft.com/office/drawing/2014/main" id="{B109BDC7-CED4-AD4F-9524-88CDCCCD6F8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552231" y="1776807"/>
            <a:ext cx="1525937" cy="1525937"/>
          </a:xfrm>
          <a:prstGeom prst="rect">
            <a:avLst/>
          </a:prstGeom>
        </p:spPr>
      </p:pic>
      <p:pic>
        <p:nvPicPr>
          <p:cNvPr id="16" name="Graphic 15">
            <a:extLst>
              <a:ext uri="{FF2B5EF4-FFF2-40B4-BE49-F238E27FC236}">
                <a16:creationId xmlns:a16="http://schemas.microsoft.com/office/drawing/2014/main" id="{63093F65-7C22-5D45-9285-A776DFE3566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216659" y="1684172"/>
            <a:ext cx="1711206" cy="1711206"/>
          </a:xfrm>
          <a:prstGeom prst="rect">
            <a:avLst/>
          </a:prstGeom>
        </p:spPr>
      </p:pic>
      <p:sp>
        <p:nvSpPr>
          <p:cNvPr id="32" name="TextBox 31">
            <a:extLst>
              <a:ext uri="{FF2B5EF4-FFF2-40B4-BE49-F238E27FC236}">
                <a16:creationId xmlns:a16="http://schemas.microsoft.com/office/drawing/2014/main" id="{6427A9FA-75AD-3F40-83BE-D3758B22D5B1}"/>
              </a:ext>
            </a:extLst>
          </p:cNvPr>
          <p:cNvSpPr txBox="1"/>
          <p:nvPr/>
        </p:nvSpPr>
        <p:spPr>
          <a:xfrm>
            <a:off x="5523500" y="4145796"/>
            <a:ext cx="4116448" cy="2323713"/>
          </a:xfrm>
          <a:prstGeom prst="rect">
            <a:avLst/>
          </a:prstGeom>
          <a:noFill/>
        </p:spPr>
        <p:txBody>
          <a:bodyPr wrap="square" rtlCol="0">
            <a:spAutoFit/>
          </a:bodyPr>
          <a:lstStyle/>
          <a:p>
            <a:pPr algn="l"/>
            <a:r>
              <a:rPr lang="en-US" sz="29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Push</a:t>
            </a:r>
          </a:p>
          <a:p>
            <a:pPr algn="l"/>
            <a:r>
              <a:rPr lang="en-US" sz="2900" dirty="0">
                <a:latin typeface="Amazon Ember" panose="020B0603020204020204" pitchFamily="34" charset="0"/>
                <a:ea typeface="Amazon Ember" panose="020B0603020204020204" pitchFamily="34" charset="0"/>
                <a:cs typeface="Amazon Ember" panose="020B0603020204020204" pitchFamily="34" charset="0"/>
              </a:rPr>
              <a:t>Store the container image in a registry so it can be downloaded to compute </a:t>
            </a:r>
          </a:p>
        </p:txBody>
      </p:sp>
      <p:sp>
        <p:nvSpPr>
          <p:cNvPr id="33" name="TextBox 32">
            <a:extLst>
              <a:ext uri="{FF2B5EF4-FFF2-40B4-BE49-F238E27FC236}">
                <a16:creationId xmlns:a16="http://schemas.microsoft.com/office/drawing/2014/main" id="{75383ED7-6842-CC42-8CEF-E92D43AA8A21}"/>
              </a:ext>
            </a:extLst>
          </p:cNvPr>
          <p:cNvSpPr txBox="1"/>
          <p:nvPr/>
        </p:nvSpPr>
        <p:spPr>
          <a:xfrm>
            <a:off x="10246566" y="4122549"/>
            <a:ext cx="4116448" cy="2323713"/>
          </a:xfrm>
          <a:prstGeom prst="rect">
            <a:avLst/>
          </a:prstGeom>
          <a:noFill/>
        </p:spPr>
        <p:txBody>
          <a:bodyPr wrap="square" rtlCol="0">
            <a:spAutoFit/>
          </a:bodyPr>
          <a:lstStyle/>
          <a:p>
            <a:pPr algn="l"/>
            <a:r>
              <a:rPr lang="en-US" sz="29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Run</a:t>
            </a:r>
          </a:p>
          <a:p>
            <a:pPr algn="l"/>
            <a:r>
              <a:rPr lang="en-US" sz="2900" dirty="0">
                <a:latin typeface="Amazon Ember" panose="020B0603020204020204" pitchFamily="34" charset="0"/>
                <a:ea typeface="Amazon Ember" panose="020B0603020204020204" pitchFamily="34" charset="0"/>
                <a:cs typeface="Amazon Ember" panose="020B0603020204020204" pitchFamily="34" charset="0"/>
              </a:rPr>
              <a:t>Download image to compute, unpack it, and run it in an isolated environment</a:t>
            </a:r>
          </a:p>
        </p:txBody>
      </p:sp>
    </p:spTree>
    <p:extLst>
      <p:ext uri="{BB962C8B-B14F-4D97-AF65-F5344CB8AC3E}">
        <p14:creationId xmlns:p14="http://schemas.microsoft.com/office/powerpoint/2010/main" val="12738021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ชื่อเรื่อง 1">
            <a:extLst>
              <a:ext uri="{FF2B5EF4-FFF2-40B4-BE49-F238E27FC236}">
                <a16:creationId xmlns:a16="http://schemas.microsoft.com/office/drawing/2014/main" id="{DB4EA1F0-7E22-181F-809D-56916B19ECED}"/>
              </a:ext>
            </a:extLst>
          </p:cNvPr>
          <p:cNvSpPr>
            <a:spLocks noGrp="1"/>
          </p:cNvSpPr>
          <p:nvPr>
            <p:ph type="title"/>
          </p:nvPr>
        </p:nvSpPr>
        <p:spPr>
          <a:xfrm>
            <a:off x="560070" y="3724052"/>
            <a:ext cx="13510260" cy="993392"/>
          </a:xfrm>
        </p:spPr>
        <p:txBody>
          <a:bodyPr/>
          <a:lstStyle/>
          <a:p>
            <a:pPr algn="ctr"/>
            <a:r>
              <a:rPr lang="en-US" sz="6000" dirty="0"/>
              <a:t>Day 1 – Serverless Lambda</a:t>
            </a:r>
            <a:endParaRPr lang="th-TH" sz="6000" dirty="0"/>
          </a:p>
        </p:txBody>
      </p:sp>
    </p:spTree>
    <p:extLst>
      <p:ext uri="{BB962C8B-B14F-4D97-AF65-F5344CB8AC3E}">
        <p14:creationId xmlns:p14="http://schemas.microsoft.com/office/powerpoint/2010/main" val="58214110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49867754-E1AD-2744-80E5-99BA035693FC}"/>
              </a:ext>
            </a:extLst>
          </p:cNvPr>
          <p:cNvSpPr txBox="1"/>
          <p:nvPr/>
        </p:nvSpPr>
        <p:spPr>
          <a:xfrm>
            <a:off x="524218" y="421308"/>
            <a:ext cx="13581963" cy="1323439"/>
          </a:xfrm>
          <a:prstGeom prst="rect">
            <a:avLst/>
          </a:prstGeom>
          <a:noFill/>
        </p:spPr>
        <p:txBody>
          <a:bodyPr wrap="square" rtlCol="0">
            <a:spAutoFit/>
          </a:bodyPr>
          <a:lstStyle/>
          <a:p>
            <a:pPr algn="l"/>
            <a:r>
              <a:rPr lang="en-US" sz="4000" dirty="0">
                <a:latin typeface="Amazon Ember" panose="020B0603020204020204" pitchFamily="34" charset="0"/>
                <a:ea typeface="Amazon Ember" panose="020B0603020204020204" pitchFamily="34" charset="0"/>
                <a:cs typeface="Amazon Ember" panose="020B0603020204020204" pitchFamily="34" charset="0"/>
              </a:rPr>
              <a:t>Containers turn dependencies into one deployable artifact that works anywhere</a:t>
            </a:r>
          </a:p>
        </p:txBody>
      </p:sp>
      <p:sp>
        <p:nvSpPr>
          <p:cNvPr id="32" name="Rectangle 31">
            <a:extLst>
              <a:ext uri="{FF2B5EF4-FFF2-40B4-BE49-F238E27FC236}">
                <a16:creationId xmlns:a16="http://schemas.microsoft.com/office/drawing/2014/main" id="{C5810475-4D21-354C-A7F8-F062A241827E}"/>
              </a:ext>
            </a:extLst>
          </p:cNvPr>
          <p:cNvSpPr/>
          <p:nvPr/>
        </p:nvSpPr>
        <p:spPr>
          <a:xfrm>
            <a:off x="739015" y="2506426"/>
            <a:ext cx="4966348" cy="4339525"/>
          </a:xfrm>
          <a:prstGeom prst="rect">
            <a:avLst/>
          </a:prstGeom>
          <a:noFill/>
          <a:ln w="889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33" name="Group 32">
            <a:extLst>
              <a:ext uri="{FF2B5EF4-FFF2-40B4-BE49-F238E27FC236}">
                <a16:creationId xmlns:a16="http://schemas.microsoft.com/office/drawing/2014/main" id="{EF55352F-7230-9A49-9649-C4F67E7AB715}"/>
              </a:ext>
            </a:extLst>
          </p:cNvPr>
          <p:cNvGrpSpPr/>
          <p:nvPr/>
        </p:nvGrpSpPr>
        <p:grpSpPr>
          <a:xfrm>
            <a:off x="1059361" y="2777357"/>
            <a:ext cx="1443815" cy="1745071"/>
            <a:chOff x="2449311" y="3145756"/>
            <a:chExt cx="1443815" cy="1745071"/>
          </a:xfrm>
        </p:grpSpPr>
        <p:pic>
          <p:nvPicPr>
            <p:cNvPr id="39" name="Graphic 38">
              <a:extLst>
                <a:ext uri="{FF2B5EF4-FFF2-40B4-BE49-F238E27FC236}">
                  <a16:creationId xmlns:a16="http://schemas.microsoft.com/office/drawing/2014/main" id="{8F501368-8806-4E4C-A43A-B423657A0A4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449311" y="3145756"/>
              <a:ext cx="1443815" cy="1443815"/>
            </a:xfrm>
            <a:prstGeom prst="rect">
              <a:avLst/>
            </a:prstGeom>
          </p:spPr>
        </p:pic>
        <p:sp>
          <p:nvSpPr>
            <p:cNvPr id="40" name="TextBox 39">
              <a:extLst>
                <a:ext uri="{FF2B5EF4-FFF2-40B4-BE49-F238E27FC236}">
                  <a16:creationId xmlns:a16="http://schemas.microsoft.com/office/drawing/2014/main" id="{C7F1233D-6E96-9C40-8DB2-377D1BFE168D}"/>
                </a:ext>
              </a:extLst>
            </p:cNvPr>
            <p:cNvSpPr txBox="1"/>
            <p:nvPr/>
          </p:nvSpPr>
          <p:spPr>
            <a:xfrm>
              <a:off x="2627520" y="4490717"/>
              <a:ext cx="1087395" cy="400110"/>
            </a:xfrm>
            <a:prstGeom prst="rect">
              <a:avLst/>
            </a:prstGeom>
            <a:noFill/>
          </p:spPr>
          <p:txBody>
            <a:bodyPr wrap="square" rtlCol="0">
              <a:spAutoFit/>
            </a:bodyPr>
            <a:lstStyle/>
            <a:p>
              <a:pPr algn="ctr"/>
              <a:r>
                <a:rPr lang="en-US" sz="2000" dirty="0">
                  <a:latin typeface="Amazon Ember" panose="020B0603020204020204" pitchFamily="34" charset="0"/>
                  <a:ea typeface="Amazon Ember" panose="020B0603020204020204" pitchFamily="34" charset="0"/>
                  <a:cs typeface="Amazon Ember" panose="020B0603020204020204" pitchFamily="34" charset="0"/>
                </a:rPr>
                <a:t>Code</a:t>
              </a:r>
            </a:p>
          </p:txBody>
        </p:sp>
      </p:grpSp>
      <p:grpSp>
        <p:nvGrpSpPr>
          <p:cNvPr id="44" name="Group 43">
            <a:extLst>
              <a:ext uri="{FF2B5EF4-FFF2-40B4-BE49-F238E27FC236}">
                <a16:creationId xmlns:a16="http://schemas.microsoft.com/office/drawing/2014/main" id="{BC23821B-96E0-1A46-AF07-A69308F85444}"/>
              </a:ext>
            </a:extLst>
          </p:cNvPr>
          <p:cNvGrpSpPr/>
          <p:nvPr/>
        </p:nvGrpSpPr>
        <p:grpSpPr>
          <a:xfrm>
            <a:off x="2943495" y="3200650"/>
            <a:ext cx="2175139" cy="1020522"/>
            <a:chOff x="7197636" y="3961138"/>
            <a:chExt cx="2175139" cy="1020522"/>
          </a:xfrm>
        </p:grpSpPr>
        <p:pic>
          <p:nvPicPr>
            <p:cNvPr id="45" name="Picture 44">
              <a:extLst>
                <a:ext uri="{FF2B5EF4-FFF2-40B4-BE49-F238E27FC236}">
                  <a16:creationId xmlns:a16="http://schemas.microsoft.com/office/drawing/2014/main" id="{DA2CEA9F-F390-7349-9788-3CF833050EC0}"/>
                </a:ext>
              </a:extLst>
            </p:cNvPr>
            <p:cNvPicPr>
              <a:picLocks noChangeAspect="1"/>
            </p:cNvPicPr>
            <p:nvPr/>
          </p:nvPicPr>
          <p:blipFill>
            <a:blip r:embed="rId4"/>
            <a:stretch>
              <a:fillRect/>
            </a:stretch>
          </p:blipFill>
          <p:spPr>
            <a:xfrm>
              <a:off x="7488195" y="3961138"/>
              <a:ext cx="1594022" cy="510905"/>
            </a:xfrm>
            <a:prstGeom prst="rect">
              <a:avLst/>
            </a:prstGeom>
          </p:spPr>
        </p:pic>
        <p:sp>
          <p:nvSpPr>
            <p:cNvPr id="46" name="TextBox 45">
              <a:extLst>
                <a:ext uri="{FF2B5EF4-FFF2-40B4-BE49-F238E27FC236}">
                  <a16:creationId xmlns:a16="http://schemas.microsoft.com/office/drawing/2014/main" id="{59E898AA-2CE7-5649-B663-C544FA32CA3A}"/>
                </a:ext>
              </a:extLst>
            </p:cNvPr>
            <p:cNvSpPr txBox="1"/>
            <p:nvPr/>
          </p:nvSpPr>
          <p:spPr>
            <a:xfrm>
              <a:off x="7197636" y="4581550"/>
              <a:ext cx="2175139" cy="400110"/>
            </a:xfrm>
            <a:prstGeom prst="rect">
              <a:avLst/>
            </a:prstGeom>
            <a:noFill/>
          </p:spPr>
          <p:txBody>
            <a:bodyPr wrap="square" rtlCol="0">
              <a:spAutoFit/>
            </a:bodyPr>
            <a:lstStyle/>
            <a:p>
              <a:pPr algn="ctr"/>
              <a:r>
                <a:rPr lang="en-US" sz="2000" dirty="0">
                  <a:latin typeface="Amazon Ember" panose="020B0603020204020204" pitchFamily="34" charset="0"/>
                  <a:ea typeface="Amazon Ember" panose="020B0603020204020204" pitchFamily="34" charset="0"/>
                  <a:cs typeface="Amazon Ember" panose="020B0603020204020204" pitchFamily="34" charset="0"/>
                </a:rPr>
                <a:t>Code packages</a:t>
              </a:r>
            </a:p>
          </p:txBody>
        </p:sp>
      </p:grpSp>
      <p:grpSp>
        <p:nvGrpSpPr>
          <p:cNvPr id="47" name="Group 46">
            <a:extLst>
              <a:ext uri="{FF2B5EF4-FFF2-40B4-BE49-F238E27FC236}">
                <a16:creationId xmlns:a16="http://schemas.microsoft.com/office/drawing/2014/main" id="{F1E541A9-555B-B74D-BD52-B7C724035626}"/>
              </a:ext>
            </a:extLst>
          </p:cNvPr>
          <p:cNvGrpSpPr/>
          <p:nvPr/>
        </p:nvGrpSpPr>
        <p:grpSpPr>
          <a:xfrm>
            <a:off x="3241500" y="4522428"/>
            <a:ext cx="2175139" cy="1791742"/>
            <a:chOff x="4305808" y="5665466"/>
            <a:chExt cx="2175139" cy="1791742"/>
          </a:xfrm>
        </p:grpSpPr>
        <p:pic>
          <p:nvPicPr>
            <p:cNvPr id="48" name="Graphic 47">
              <a:extLst>
                <a:ext uri="{FF2B5EF4-FFF2-40B4-BE49-F238E27FC236}">
                  <a16:creationId xmlns:a16="http://schemas.microsoft.com/office/drawing/2014/main" id="{6C6FCB8E-57B3-EB42-B49A-83809CB0B19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855173" y="5665466"/>
              <a:ext cx="1076411" cy="1076411"/>
            </a:xfrm>
            <a:prstGeom prst="rect">
              <a:avLst/>
            </a:prstGeom>
          </p:spPr>
        </p:pic>
        <p:sp>
          <p:nvSpPr>
            <p:cNvPr id="49" name="TextBox 48">
              <a:extLst>
                <a:ext uri="{FF2B5EF4-FFF2-40B4-BE49-F238E27FC236}">
                  <a16:creationId xmlns:a16="http://schemas.microsoft.com/office/drawing/2014/main" id="{32B7DE01-1E92-694E-A0DE-0E7B1EAABE2B}"/>
                </a:ext>
              </a:extLst>
            </p:cNvPr>
            <p:cNvSpPr txBox="1"/>
            <p:nvPr/>
          </p:nvSpPr>
          <p:spPr>
            <a:xfrm>
              <a:off x="4305808" y="6749322"/>
              <a:ext cx="2175139" cy="707886"/>
            </a:xfrm>
            <a:prstGeom prst="rect">
              <a:avLst/>
            </a:prstGeom>
            <a:noFill/>
          </p:spPr>
          <p:txBody>
            <a:bodyPr wrap="square" rtlCol="0">
              <a:spAutoFit/>
            </a:bodyPr>
            <a:lstStyle/>
            <a:p>
              <a:pPr algn="ctr"/>
              <a:r>
                <a:rPr lang="en-US" sz="2000" dirty="0">
                  <a:latin typeface="Amazon Ember" panose="020B0603020204020204" pitchFamily="34" charset="0"/>
                  <a:ea typeface="Amazon Ember" panose="020B0603020204020204" pitchFamily="34" charset="0"/>
                  <a:cs typeface="Amazon Ember" panose="020B0603020204020204" pitchFamily="34" charset="0"/>
                </a:rPr>
                <a:t>Operating system packages</a:t>
              </a:r>
            </a:p>
          </p:txBody>
        </p:sp>
      </p:grpSp>
      <p:sp>
        <p:nvSpPr>
          <p:cNvPr id="52" name="TextBox 51">
            <a:extLst>
              <a:ext uri="{FF2B5EF4-FFF2-40B4-BE49-F238E27FC236}">
                <a16:creationId xmlns:a16="http://schemas.microsoft.com/office/drawing/2014/main" id="{1DCABB57-7B53-3842-95C5-BA091676E0D7}"/>
              </a:ext>
            </a:extLst>
          </p:cNvPr>
          <p:cNvSpPr txBox="1"/>
          <p:nvPr/>
        </p:nvSpPr>
        <p:spPr>
          <a:xfrm>
            <a:off x="768356" y="2035840"/>
            <a:ext cx="2175139" cy="400110"/>
          </a:xfrm>
          <a:prstGeom prst="rect">
            <a:avLst/>
          </a:prstGeom>
          <a:noFill/>
        </p:spPr>
        <p:txBody>
          <a:bodyPr wrap="square" rtlCol="0">
            <a:spAutoFit/>
          </a:bodyPr>
          <a:lstStyle/>
          <a:p>
            <a:r>
              <a:rPr lang="en-US" sz="2000" dirty="0">
                <a:latin typeface="Amazon Ember" panose="020B0603020204020204" pitchFamily="34" charset="0"/>
                <a:ea typeface="Amazon Ember" panose="020B0603020204020204" pitchFamily="34" charset="0"/>
                <a:cs typeface="Amazon Ember" panose="020B0603020204020204" pitchFamily="34" charset="0"/>
              </a:rPr>
              <a:t>Service A</a:t>
            </a:r>
          </a:p>
        </p:txBody>
      </p:sp>
      <p:pic>
        <p:nvPicPr>
          <p:cNvPr id="53" name="Graphic 52">
            <a:extLst>
              <a:ext uri="{FF2B5EF4-FFF2-40B4-BE49-F238E27FC236}">
                <a16:creationId xmlns:a16="http://schemas.microsoft.com/office/drawing/2014/main" id="{C0643A02-55FE-AE4D-9CE1-60D639A805E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895623" y="3479613"/>
            <a:ext cx="1525937" cy="1525937"/>
          </a:xfrm>
          <a:prstGeom prst="rect">
            <a:avLst/>
          </a:prstGeom>
        </p:spPr>
      </p:pic>
      <p:sp>
        <p:nvSpPr>
          <p:cNvPr id="54" name="TextBox 53">
            <a:extLst>
              <a:ext uri="{FF2B5EF4-FFF2-40B4-BE49-F238E27FC236}">
                <a16:creationId xmlns:a16="http://schemas.microsoft.com/office/drawing/2014/main" id="{1853A5D2-5080-8545-A4A9-E4BC36E6068D}"/>
              </a:ext>
            </a:extLst>
          </p:cNvPr>
          <p:cNvSpPr txBox="1"/>
          <p:nvPr/>
        </p:nvSpPr>
        <p:spPr>
          <a:xfrm>
            <a:off x="7895623" y="5166320"/>
            <a:ext cx="2175139" cy="400110"/>
          </a:xfrm>
          <a:prstGeom prst="rect">
            <a:avLst/>
          </a:prstGeom>
          <a:noFill/>
        </p:spPr>
        <p:txBody>
          <a:bodyPr wrap="square" rtlCol="0">
            <a:spAutoFit/>
          </a:bodyPr>
          <a:lstStyle/>
          <a:p>
            <a:r>
              <a:rPr lang="en-US" sz="2000" dirty="0">
                <a:latin typeface="Amazon Ember" panose="020B0603020204020204" pitchFamily="34" charset="0"/>
                <a:ea typeface="Amazon Ember" panose="020B0603020204020204" pitchFamily="34" charset="0"/>
                <a:cs typeface="Amazon Ember" panose="020B0603020204020204" pitchFamily="34" charset="0"/>
              </a:rPr>
              <a:t>Container A</a:t>
            </a:r>
          </a:p>
        </p:txBody>
      </p:sp>
      <p:cxnSp>
        <p:nvCxnSpPr>
          <p:cNvPr id="55" name="Straight Arrow Connector 54">
            <a:extLst>
              <a:ext uri="{FF2B5EF4-FFF2-40B4-BE49-F238E27FC236}">
                <a16:creationId xmlns:a16="http://schemas.microsoft.com/office/drawing/2014/main" id="{2420B5A5-59DD-1449-B4DA-92F21889F117}"/>
              </a:ext>
            </a:extLst>
          </p:cNvPr>
          <p:cNvCxnSpPr>
            <a:cxnSpLocks/>
          </p:cNvCxnSpPr>
          <p:nvPr/>
        </p:nvCxnSpPr>
        <p:spPr>
          <a:xfrm>
            <a:off x="6041966" y="4221172"/>
            <a:ext cx="1614406" cy="0"/>
          </a:xfrm>
          <a:prstGeom prst="straightConnector1">
            <a:avLst/>
          </a:prstGeom>
          <a:ln w="142875">
            <a:tailEnd type="triangle"/>
          </a:ln>
          <a:effectLst/>
        </p:spPr>
        <p:style>
          <a:lnRef idx="2">
            <a:schemeClr val="accent1"/>
          </a:lnRef>
          <a:fillRef idx="0">
            <a:schemeClr val="accent1"/>
          </a:fillRef>
          <a:effectRef idx="1">
            <a:schemeClr val="accent1"/>
          </a:effectRef>
          <a:fontRef idx="minor">
            <a:schemeClr val="tx1"/>
          </a:fontRef>
        </p:style>
      </p:cxnSp>
      <p:grpSp>
        <p:nvGrpSpPr>
          <p:cNvPr id="23" name="Group 22">
            <a:extLst>
              <a:ext uri="{FF2B5EF4-FFF2-40B4-BE49-F238E27FC236}">
                <a16:creationId xmlns:a16="http://schemas.microsoft.com/office/drawing/2014/main" id="{C14643D4-F875-4F42-A5CC-12B3F83ED9F4}"/>
              </a:ext>
            </a:extLst>
          </p:cNvPr>
          <p:cNvGrpSpPr/>
          <p:nvPr/>
        </p:nvGrpSpPr>
        <p:grpSpPr>
          <a:xfrm>
            <a:off x="916193" y="4628543"/>
            <a:ext cx="2205682" cy="1810036"/>
            <a:chOff x="4170581" y="3254760"/>
            <a:chExt cx="2205682" cy="1810036"/>
          </a:xfrm>
        </p:grpSpPr>
        <p:pic>
          <p:nvPicPr>
            <p:cNvPr id="24" name="Picture 23">
              <a:extLst>
                <a:ext uri="{FF2B5EF4-FFF2-40B4-BE49-F238E27FC236}">
                  <a16:creationId xmlns:a16="http://schemas.microsoft.com/office/drawing/2014/main" id="{F0B3B88E-86C3-1D40-A050-0C76FF036597}"/>
                </a:ext>
              </a:extLst>
            </p:cNvPr>
            <p:cNvPicPr>
              <a:picLocks noChangeAspect="1"/>
            </p:cNvPicPr>
            <p:nvPr/>
          </p:nvPicPr>
          <p:blipFill>
            <a:blip r:embed="rId9"/>
            <a:stretch>
              <a:fillRect/>
            </a:stretch>
          </p:blipFill>
          <p:spPr>
            <a:xfrm>
              <a:off x="4170581" y="3254760"/>
              <a:ext cx="2175139" cy="1332465"/>
            </a:xfrm>
            <a:prstGeom prst="rect">
              <a:avLst/>
            </a:prstGeom>
          </p:spPr>
        </p:pic>
        <p:sp>
          <p:nvSpPr>
            <p:cNvPr id="25" name="TextBox 24">
              <a:extLst>
                <a:ext uri="{FF2B5EF4-FFF2-40B4-BE49-F238E27FC236}">
                  <a16:creationId xmlns:a16="http://schemas.microsoft.com/office/drawing/2014/main" id="{F600423F-F383-974C-AA55-15F3444B9335}"/>
                </a:ext>
              </a:extLst>
            </p:cNvPr>
            <p:cNvSpPr txBox="1"/>
            <p:nvPr/>
          </p:nvSpPr>
          <p:spPr>
            <a:xfrm>
              <a:off x="4201124" y="4664686"/>
              <a:ext cx="2175139" cy="400110"/>
            </a:xfrm>
            <a:prstGeom prst="rect">
              <a:avLst/>
            </a:prstGeom>
            <a:noFill/>
          </p:spPr>
          <p:txBody>
            <a:bodyPr wrap="square" rtlCol="0">
              <a:spAutoFit/>
            </a:bodyPr>
            <a:lstStyle/>
            <a:p>
              <a:pPr algn="ctr"/>
              <a:r>
                <a:rPr lang="en-US" sz="2000" dirty="0">
                  <a:latin typeface="Amazon Ember" panose="020B0603020204020204" pitchFamily="34" charset="0"/>
                  <a:ea typeface="Amazon Ember" panose="020B0603020204020204" pitchFamily="34" charset="0"/>
                  <a:cs typeface="Amazon Ember" panose="020B0603020204020204" pitchFamily="34" charset="0"/>
                </a:rPr>
                <a:t>Node: 16.6.2</a:t>
              </a:r>
            </a:p>
          </p:txBody>
        </p:sp>
      </p:grpSp>
      <p:cxnSp>
        <p:nvCxnSpPr>
          <p:cNvPr id="26" name="Straight Arrow Connector 25">
            <a:extLst>
              <a:ext uri="{FF2B5EF4-FFF2-40B4-BE49-F238E27FC236}">
                <a16:creationId xmlns:a16="http://schemas.microsoft.com/office/drawing/2014/main" id="{1C37087B-C161-254E-AD87-BACC7E87149B}"/>
              </a:ext>
            </a:extLst>
          </p:cNvPr>
          <p:cNvCxnSpPr>
            <a:cxnSpLocks/>
          </p:cNvCxnSpPr>
          <p:nvPr/>
        </p:nvCxnSpPr>
        <p:spPr>
          <a:xfrm>
            <a:off x="9617187" y="4221172"/>
            <a:ext cx="1614406" cy="0"/>
          </a:xfrm>
          <a:prstGeom prst="straightConnector1">
            <a:avLst/>
          </a:prstGeom>
          <a:ln w="142875">
            <a:tailEnd type="triangle"/>
          </a:ln>
          <a:effectLst/>
        </p:spPr>
        <p:style>
          <a:lnRef idx="2">
            <a:schemeClr val="accent1"/>
          </a:lnRef>
          <a:fillRef idx="0">
            <a:schemeClr val="accent1"/>
          </a:fillRef>
          <a:effectRef idx="1">
            <a:schemeClr val="accent1"/>
          </a:effectRef>
          <a:fontRef idx="minor">
            <a:schemeClr val="tx1"/>
          </a:fontRef>
        </p:style>
      </p:cxnSp>
      <p:pic>
        <p:nvPicPr>
          <p:cNvPr id="27" name="Graphic 26">
            <a:extLst>
              <a:ext uri="{FF2B5EF4-FFF2-40B4-BE49-F238E27FC236}">
                <a16:creationId xmlns:a16="http://schemas.microsoft.com/office/drawing/2014/main" id="{B899E9CB-6373-FB44-9316-133FD0DCE0A9}"/>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1611820" y="3315115"/>
            <a:ext cx="1614406" cy="1614406"/>
          </a:xfrm>
          <a:prstGeom prst="rect">
            <a:avLst/>
          </a:prstGeom>
        </p:spPr>
      </p:pic>
      <p:sp>
        <p:nvSpPr>
          <p:cNvPr id="28" name="TextBox 27">
            <a:extLst>
              <a:ext uri="{FF2B5EF4-FFF2-40B4-BE49-F238E27FC236}">
                <a16:creationId xmlns:a16="http://schemas.microsoft.com/office/drawing/2014/main" id="{253D7F74-BFDC-1148-83ED-3B78D4A21181}"/>
              </a:ext>
            </a:extLst>
          </p:cNvPr>
          <p:cNvSpPr txBox="1"/>
          <p:nvPr/>
        </p:nvSpPr>
        <p:spPr>
          <a:xfrm>
            <a:off x="11611820" y="5166320"/>
            <a:ext cx="2175139" cy="400110"/>
          </a:xfrm>
          <a:prstGeom prst="rect">
            <a:avLst/>
          </a:prstGeom>
          <a:noFill/>
        </p:spPr>
        <p:txBody>
          <a:bodyPr wrap="square" rtlCol="0">
            <a:spAutoFit/>
          </a:bodyPr>
          <a:lstStyle/>
          <a:p>
            <a:r>
              <a:rPr lang="en-US" sz="2000" dirty="0">
                <a:latin typeface="Amazon Ember" panose="020B0603020204020204" pitchFamily="34" charset="0"/>
                <a:ea typeface="Amazon Ember" panose="020B0603020204020204" pitchFamily="34" charset="0"/>
                <a:cs typeface="Amazon Ember" panose="020B0603020204020204" pitchFamily="34" charset="0"/>
              </a:rPr>
              <a:t>Your compute</a:t>
            </a:r>
          </a:p>
        </p:txBody>
      </p:sp>
    </p:spTree>
    <p:extLst>
      <p:ext uri="{BB962C8B-B14F-4D97-AF65-F5344CB8AC3E}">
        <p14:creationId xmlns:p14="http://schemas.microsoft.com/office/powerpoint/2010/main" val="77885871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6" name="Straight Arrow Connector 25">
            <a:extLst>
              <a:ext uri="{FF2B5EF4-FFF2-40B4-BE49-F238E27FC236}">
                <a16:creationId xmlns:a16="http://schemas.microsoft.com/office/drawing/2014/main" id="{1C37087B-C161-254E-AD87-BACC7E87149B}"/>
              </a:ext>
            </a:extLst>
          </p:cNvPr>
          <p:cNvCxnSpPr>
            <a:cxnSpLocks/>
          </p:cNvCxnSpPr>
          <p:nvPr/>
        </p:nvCxnSpPr>
        <p:spPr>
          <a:xfrm>
            <a:off x="9617187" y="4221172"/>
            <a:ext cx="1614406" cy="0"/>
          </a:xfrm>
          <a:prstGeom prst="straightConnector1">
            <a:avLst/>
          </a:prstGeom>
          <a:ln w="142875">
            <a:tailEnd type="triangle"/>
          </a:ln>
          <a:effectLst/>
        </p:spPr>
        <p:style>
          <a:lnRef idx="2">
            <a:schemeClr val="accent1"/>
          </a:lnRef>
          <a:fillRef idx="0">
            <a:schemeClr val="accent1"/>
          </a:fillRef>
          <a:effectRef idx="1">
            <a:schemeClr val="accent1"/>
          </a:effectRef>
          <a:fontRef idx="minor">
            <a:schemeClr val="tx1"/>
          </a:fontRef>
        </p:style>
      </p:cxnSp>
      <p:pic>
        <p:nvPicPr>
          <p:cNvPr id="27" name="Graphic 26">
            <a:extLst>
              <a:ext uri="{FF2B5EF4-FFF2-40B4-BE49-F238E27FC236}">
                <a16:creationId xmlns:a16="http://schemas.microsoft.com/office/drawing/2014/main" id="{B899E9CB-6373-FB44-9316-133FD0DCE0A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611820" y="3315115"/>
            <a:ext cx="1614406" cy="1614406"/>
          </a:xfrm>
          <a:prstGeom prst="rect">
            <a:avLst/>
          </a:prstGeom>
        </p:spPr>
      </p:pic>
      <p:sp>
        <p:nvSpPr>
          <p:cNvPr id="28" name="TextBox 27">
            <a:extLst>
              <a:ext uri="{FF2B5EF4-FFF2-40B4-BE49-F238E27FC236}">
                <a16:creationId xmlns:a16="http://schemas.microsoft.com/office/drawing/2014/main" id="{253D7F74-BFDC-1148-83ED-3B78D4A21181}"/>
              </a:ext>
            </a:extLst>
          </p:cNvPr>
          <p:cNvSpPr txBox="1"/>
          <p:nvPr/>
        </p:nvSpPr>
        <p:spPr>
          <a:xfrm>
            <a:off x="11611820" y="5166320"/>
            <a:ext cx="2175139" cy="400110"/>
          </a:xfrm>
          <a:prstGeom prst="rect">
            <a:avLst/>
          </a:prstGeom>
          <a:noFill/>
        </p:spPr>
        <p:txBody>
          <a:bodyPr wrap="square" rtlCol="0">
            <a:spAutoFit/>
          </a:bodyPr>
          <a:lstStyle/>
          <a:p>
            <a:r>
              <a:rPr lang="en-US" sz="2000" dirty="0">
                <a:latin typeface="Amazon Ember" panose="020B0603020204020204" pitchFamily="34" charset="0"/>
                <a:ea typeface="Amazon Ember" panose="020B0603020204020204" pitchFamily="34" charset="0"/>
                <a:cs typeface="Amazon Ember" panose="020B0603020204020204" pitchFamily="34" charset="0"/>
              </a:rPr>
              <a:t>Your compute</a:t>
            </a:r>
          </a:p>
        </p:txBody>
      </p:sp>
      <p:pic>
        <p:nvPicPr>
          <p:cNvPr id="29" name="Graphic 28">
            <a:extLst>
              <a:ext uri="{FF2B5EF4-FFF2-40B4-BE49-F238E27FC236}">
                <a16:creationId xmlns:a16="http://schemas.microsoft.com/office/drawing/2014/main" id="{098BC66F-E768-0747-ADA5-4469FC36E3E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895478" y="3495274"/>
            <a:ext cx="1525937" cy="1525937"/>
          </a:xfrm>
          <a:prstGeom prst="rect">
            <a:avLst/>
          </a:prstGeom>
        </p:spPr>
      </p:pic>
      <p:sp>
        <p:nvSpPr>
          <p:cNvPr id="30" name="TextBox 29">
            <a:extLst>
              <a:ext uri="{FF2B5EF4-FFF2-40B4-BE49-F238E27FC236}">
                <a16:creationId xmlns:a16="http://schemas.microsoft.com/office/drawing/2014/main" id="{D21D7771-3549-CB48-B965-C1560AC3B098}"/>
              </a:ext>
            </a:extLst>
          </p:cNvPr>
          <p:cNvSpPr txBox="1"/>
          <p:nvPr/>
        </p:nvSpPr>
        <p:spPr>
          <a:xfrm>
            <a:off x="7907981" y="5166320"/>
            <a:ext cx="2175139" cy="400110"/>
          </a:xfrm>
          <a:prstGeom prst="rect">
            <a:avLst/>
          </a:prstGeom>
          <a:noFill/>
        </p:spPr>
        <p:txBody>
          <a:bodyPr wrap="square" rtlCol="0">
            <a:spAutoFit/>
          </a:bodyPr>
          <a:lstStyle/>
          <a:p>
            <a:r>
              <a:rPr lang="en-US" sz="2000" dirty="0">
                <a:latin typeface="Amazon Ember" panose="020B0603020204020204" pitchFamily="34" charset="0"/>
                <a:ea typeface="Amazon Ember" panose="020B0603020204020204" pitchFamily="34" charset="0"/>
                <a:cs typeface="Amazon Ember" panose="020B0603020204020204" pitchFamily="34" charset="0"/>
              </a:rPr>
              <a:t>Container B</a:t>
            </a:r>
          </a:p>
        </p:txBody>
      </p:sp>
      <p:cxnSp>
        <p:nvCxnSpPr>
          <p:cNvPr id="31" name="Straight Arrow Connector 30">
            <a:extLst>
              <a:ext uri="{FF2B5EF4-FFF2-40B4-BE49-F238E27FC236}">
                <a16:creationId xmlns:a16="http://schemas.microsoft.com/office/drawing/2014/main" id="{1288F5FA-1374-BD4E-912B-1D5FFF927048}"/>
              </a:ext>
            </a:extLst>
          </p:cNvPr>
          <p:cNvCxnSpPr>
            <a:cxnSpLocks/>
          </p:cNvCxnSpPr>
          <p:nvPr/>
        </p:nvCxnSpPr>
        <p:spPr>
          <a:xfrm>
            <a:off x="6054324" y="4258243"/>
            <a:ext cx="1614406" cy="0"/>
          </a:xfrm>
          <a:prstGeom prst="straightConnector1">
            <a:avLst/>
          </a:prstGeom>
          <a:ln w="142875">
            <a:tailEnd type="triangle"/>
          </a:ln>
          <a:effectLst/>
        </p:spPr>
        <p:style>
          <a:lnRef idx="2">
            <a:schemeClr val="accent1"/>
          </a:lnRef>
          <a:fillRef idx="0">
            <a:schemeClr val="accent1"/>
          </a:fillRef>
          <a:effectRef idx="1">
            <a:schemeClr val="accent1"/>
          </a:effectRef>
          <a:fontRef idx="minor">
            <a:schemeClr val="tx1"/>
          </a:fontRef>
        </p:style>
      </p:cxnSp>
      <p:grpSp>
        <p:nvGrpSpPr>
          <p:cNvPr id="34" name="Group 33">
            <a:extLst>
              <a:ext uri="{FF2B5EF4-FFF2-40B4-BE49-F238E27FC236}">
                <a16:creationId xmlns:a16="http://schemas.microsoft.com/office/drawing/2014/main" id="{94F1A0DA-BF1B-9A4B-939A-47D7FF59F62D}"/>
              </a:ext>
            </a:extLst>
          </p:cNvPr>
          <p:cNvGrpSpPr/>
          <p:nvPr/>
        </p:nvGrpSpPr>
        <p:grpSpPr>
          <a:xfrm>
            <a:off x="1055024" y="2775791"/>
            <a:ext cx="1443815" cy="1745071"/>
            <a:chOff x="2449311" y="3145756"/>
            <a:chExt cx="1443815" cy="1745071"/>
          </a:xfrm>
        </p:grpSpPr>
        <p:pic>
          <p:nvPicPr>
            <p:cNvPr id="35" name="Graphic 34">
              <a:extLst>
                <a:ext uri="{FF2B5EF4-FFF2-40B4-BE49-F238E27FC236}">
                  <a16:creationId xmlns:a16="http://schemas.microsoft.com/office/drawing/2014/main" id="{1F3BFD3D-25B2-FC4E-BA77-34C22855CC1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449311" y="3145756"/>
              <a:ext cx="1443815" cy="1443815"/>
            </a:xfrm>
            <a:prstGeom prst="rect">
              <a:avLst/>
            </a:prstGeom>
          </p:spPr>
        </p:pic>
        <p:sp>
          <p:nvSpPr>
            <p:cNvPr id="36" name="TextBox 35">
              <a:extLst>
                <a:ext uri="{FF2B5EF4-FFF2-40B4-BE49-F238E27FC236}">
                  <a16:creationId xmlns:a16="http://schemas.microsoft.com/office/drawing/2014/main" id="{63CD712C-EB46-D440-A149-5DFC92C9DFFB}"/>
                </a:ext>
              </a:extLst>
            </p:cNvPr>
            <p:cNvSpPr txBox="1"/>
            <p:nvPr/>
          </p:nvSpPr>
          <p:spPr>
            <a:xfrm>
              <a:off x="2627520" y="4490717"/>
              <a:ext cx="1087395" cy="400110"/>
            </a:xfrm>
            <a:prstGeom prst="rect">
              <a:avLst/>
            </a:prstGeom>
            <a:noFill/>
          </p:spPr>
          <p:txBody>
            <a:bodyPr wrap="square" rtlCol="0">
              <a:spAutoFit/>
            </a:bodyPr>
            <a:lstStyle/>
            <a:p>
              <a:pPr algn="ctr"/>
              <a:r>
                <a:rPr lang="en-US" sz="2000" dirty="0">
                  <a:latin typeface="Amazon Ember" panose="020B0603020204020204" pitchFamily="34" charset="0"/>
                  <a:ea typeface="Amazon Ember" panose="020B0603020204020204" pitchFamily="34" charset="0"/>
                  <a:cs typeface="Amazon Ember" panose="020B0603020204020204" pitchFamily="34" charset="0"/>
                </a:rPr>
                <a:t>Code</a:t>
              </a:r>
            </a:p>
          </p:txBody>
        </p:sp>
      </p:grpSp>
      <p:grpSp>
        <p:nvGrpSpPr>
          <p:cNvPr id="37" name="Group 36">
            <a:extLst>
              <a:ext uri="{FF2B5EF4-FFF2-40B4-BE49-F238E27FC236}">
                <a16:creationId xmlns:a16="http://schemas.microsoft.com/office/drawing/2014/main" id="{1C6EE47C-CCDF-7C4A-A632-09D2230491EE}"/>
              </a:ext>
            </a:extLst>
          </p:cNvPr>
          <p:cNvGrpSpPr/>
          <p:nvPr/>
        </p:nvGrpSpPr>
        <p:grpSpPr>
          <a:xfrm>
            <a:off x="3237163" y="4789526"/>
            <a:ext cx="2175139" cy="1791742"/>
            <a:chOff x="4305808" y="5665466"/>
            <a:chExt cx="2175139" cy="1791742"/>
          </a:xfrm>
        </p:grpSpPr>
        <p:pic>
          <p:nvPicPr>
            <p:cNvPr id="38" name="Graphic 37">
              <a:extLst>
                <a:ext uri="{FF2B5EF4-FFF2-40B4-BE49-F238E27FC236}">
                  <a16:creationId xmlns:a16="http://schemas.microsoft.com/office/drawing/2014/main" id="{56E26DDD-D3EE-474B-9897-8E7B594359E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855173" y="5665466"/>
              <a:ext cx="1076411" cy="1076411"/>
            </a:xfrm>
            <a:prstGeom prst="rect">
              <a:avLst/>
            </a:prstGeom>
          </p:spPr>
        </p:pic>
        <p:sp>
          <p:nvSpPr>
            <p:cNvPr id="41" name="TextBox 40">
              <a:extLst>
                <a:ext uri="{FF2B5EF4-FFF2-40B4-BE49-F238E27FC236}">
                  <a16:creationId xmlns:a16="http://schemas.microsoft.com/office/drawing/2014/main" id="{3B8BF34A-75FF-214C-9A71-543A8E008426}"/>
                </a:ext>
              </a:extLst>
            </p:cNvPr>
            <p:cNvSpPr txBox="1"/>
            <p:nvPr/>
          </p:nvSpPr>
          <p:spPr>
            <a:xfrm>
              <a:off x="4305808" y="6749322"/>
              <a:ext cx="2175139" cy="707886"/>
            </a:xfrm>
            <a:prstGeom prst="rect">
              <a:avLst/>
            </a:prstGeom>
            <a:noFill/>
          </p:spPr>
          <p:txBody>
            <a:bodyPr wrap="square" rtlCol="0">
              <a:spAutoFit/>
            </a:bodyPr>
            <a:lstStyle/>
            <a:p>
              <a:pPr algn="ctr"/>
              <a:r>
                <a:rPr lang="en-US" sz="2000" dirty="0">
                  <a:latin typeface="Amazon Ember" panose="020B0603020204020204" pitchFamily="34" charset="0"/>
                  <a:ea typeface="Amazon Ember" panose="020B0603020204020204" pitchFamily="34" charset="0"/>
                  <a:cs typeface="Amazon Ember" panose="020B0603020204020204" pitchFamily="34" charset="0"/>
                </a:rPr>
                <a:t>Operating system packages</a:t>
              </a:r>
            </a:p>
          </p:txBody>
        </p:sp>
      </p:grpSp>
      <p:sp>
        <p:nvSpPr>
          <p:cNvPr id="42" name="Rectangle 41">
            <a:extLst>
              <a:ext uri="{FF2B5EF4-FFF2-40B4-BE49-F238E27FC236}">
                <a16:creationId xmlns:a16="http://schemas.microsoft.com/office/drawing/2014/main" id="{02F03A9C-56A7-E444-9D41-61AD17C1E6CA}"/>
              </a:ext>
            </a:extLst>
          </p:cNvPr>
          <p:cNvSpPr/>
          <p:nvPr/>
        </p:nvSpPr>
        <p:spPr>
          <a:xfrm>
            <a:off x="753989" y="2504860"/>
            <a:ext cx="4966348" cy="4339525"/>
          </a:xfrm>
          <a:prstGeom prst="rect">
            <a:avLst/>
          </a:prstGeom>
          <a:noFill/>
          <a:ln w="889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3" name="TextBox 42">
            <a:extLst>
              <a:ext uri="{FF2B5EF4-FFF2-40B4-BE49-F238E27FC236}">
                <a16:creationId xmlns:a16="http://schemas.microsoft.com/office/drawing/2014/main" id="{4A1CCB45-E2AC-8541-8553-34C4BA3D34F7}"/>
              </a:ext>
            </a:extLst>
          </p:cNvPr>
          <p:cNvSpPr txBox="1"/>
          <p:nvPr/>
        </p:nvSpPr>
        <p:spPr>
          <a:xfrm>
            <a:off x="734678" y="2034274"/>
            <a:ext cx="2175139" cy="400110"/>
          </a:xfrm>
          <a:prstGeom prst="rect">
            <a:avLst/>
          </a:prstGeom>
          <a:noFill/>
        </p:spPr>
        <p:txBody>
          <a:bodyPr wrap="square" rtlCol="0">
            <a:spAutoFit/>
          </a:bodyPr>
          <a:lstStyle/>
          <a:p>
            <a:r>
              <a:rPr lang="en-US" sz="2000" dirty="0">
                <a:latin typeface="Amazon Ember" panose="020B0603020204020204" pitchFamily="34" charset="0"/>
                <a:ea typeface="Amazon Ember" panose="020B0603020204020204" pitchFamily="34" charset="0"/>
                <a:cs typeface="Amazon Ember" panose="020B0603020204020204" pitchFamily="34" charset="0"/>
              </a:rPr>
              <a:t>Service B</a:t>
            </a:r>
          </a:p>
        </p:txBody>
      </p:sp>
      <p:pic>
        <p:nvPicPr>
          <p:cNvPr id="50" name="Picture 49">
            <a:extLst>
              <a:ext uri="{FF2B5EF4-FFF2-40B4-BE49-F238E27FC236}">
                <a16:creationId xmlns:a16="http://schemas.microsoft.com/office/drawing/2014/main" id="{492E263F-66AF-004F-9573-9291E1C68422}"/>
              </a:ext>
            </a:extLst>
          </p:cNvPr>
          <p:cNvPicPr>
            <a:picLocks noChangeAspect="1"/>
          </p:cNvPicPr>
          <p:nvPr/>
        </p:nvPicPr>
        <p:blipFill>
          <a:blip r:embed="rId10"/>
          <a:stretch>
            <a:fillRect/>
          </a:stretch>
        </p:blipFill>
        <p:spPr>
          <a:xfrm>
            <a:off x="1273285" y="4898513"/>
            <a:ext cx="1206239" cy="1206239"/>
          </a:xfrm>
          <a:prstGeom prst="rect">
            <a:avLst/>
          </a:prstGeom>
        </p:spPr>
      </p:pic>
      <p:sp>
        <p:nvSpPr>
          <p:cNvPr id="51" name="TextBox 50">
            <a:extLst>
              <a:ext uri="{FF2B5EF4-FFF2-40B4-BE49-F238E27FC236}">
                <a16:creationId xmlns:a16="http://schemas.microsoft.com/office/drawing/2014/main" id="{C733B0FC-034A-2445-95BA-112F3089BE03}"/>
              </a:ext>
            </a:extLst>
          </p:cNvPr>
          <p:cNvSpPr txBox="1"/>
          <p:nvPr/>
        </p:nvSpPr>
        <p:spPr>
          <a:xfrm>
            <a:off x="753989" y="6175228"/>
            <a:ext cx="2175139" cy="400110"/>
          </a:xfrm>
          <a:prstGeom prst="rect">
            <a:avLst/>
          </a:prstGeom>
          <a:noFill/>
        </p:spPr>
        <p:txBody>
          <a:bodyPr wrap="square" rtlCol="0">
            <a:spAutoFit/>
          </a:bodyPr>
          <a:lstStyle/>
          <a:p>
            <a:pPr algn="ctr"/>
            <a:r>
              <a:rPr lang="en-US" sz="2000" dirty="0">
                <a:latin typeface="Amazon Ember" panose="020B0603020204020204" pitchFamily="34" charset="0"/>
                <a:ea typeface="Amazon Ember" panose="020B0603020204020204" pitchFamily="34" charset="0"/>
                <a:cs typeface="Amazon Ember" panose="020B0603020204020204" pitchFamily="34" charset="0"/>
              </a:rPr>
              <a:t>Python: </a:t>
            </a:r>
            <a:r>
              <a:rPr lang="en-US" sz="2000" dirty="0"/>
              <a:t>3.9.6</a:t>
            </a:r>
            <a:endParaRPr lang="en-US" sz="2000" dirty="0">
              <a:latin typeface="Amazon Ember" panose="020B0603020204020204" pitchFamily="34" charset="0"/>
              <a:ea typeface="Amazon Ember" panose="020B0603020204020204" pitchFamily="34" charset="0"/>
              <a:cs typeface="Amazon Ember" panose="020B0603020204020204" pitchFamily="34" charset="0"/>
            </a:endParaRPr>
          </a:p>
        </p:txBody>
      </p:sp>
      <p:pic>
        <p:nvPicPr>
          <p:cNvPr id="56" name="Picture 55">
            <a:extLst>
              <a:ext uri="{FF2B5EF4-FFF2-40B4-BE49-F238E27FC236}">
                <a16:creationId xmlns:a16="http://schemas.microsoft.com/office/drawing/2014/main" id="{467E124E-C0AB-1E45-9995-F2B7BD41D5CD}"/>
              </a:ext>
            </a:extLst>
          </p:cNvPr>
          <p:cNvPicPr>
            <a:picLocks noChangeAspect="1"/>
          </p:cNvPicPr>
          <p:nvPr/>
        </p:nvPicPr>
        <p:blipFill>
          <a:blip r:embed="rId10"/>
          <a:stretch>
            <a:fillRect/>
          </a:stretch>
        </p:blipFill>
        <p:spPr>
          <a:xfrm>
            <a:off x="3656700" y="2848550"/>
            <a:ext cx="1206239" cy="1206239"/>
          </a:xfrm>
          <a:prstGeom prst="rect">
            <a:avLst/>
          </a:prstGeom>
        </p:spPr>
      </p:pic>
      <p:sp>
        <p:nvSpPr>
          <p:cNvPr id="57" name="TextBox 56">
            <a:extLst>
              <a:ext uri="{FF2B5EF4-FFF2-40B4-BE49-F238E27FC236}">
                <a16:creationId xmlns:a16="http://schemas.microsoft.com/office/drawing/2014/main" id="{477095FA-1467-9541-BD7A-A45C523B7964}"/>
              </a:ext>
            </a:extLst>
          </p:cNvPr>
          <p:cNvSpPr txBox="1"/>
          <p:nvPr/>
        </p:nvSpPr>
        <p:spPr>
          <a:xfrm>
            <a:off x="3256478" y="4120752"/>
            <a:ext cx="2175139" cy="400110"/>
          </a:xfrm>
          <a:prstGeom prst="rect">
            <a:avLst/>
          </a:prstGeom>
          <a:noFill/>
        </p:spPr>
        <p:txBody>
          <a:bodyPr wrap="square" rtlCol="0">
            <a:spAutoFit/>
          </a:bodyPr>
          <a:lstStyle/>
          <a:p>
            <a:pPr algn="ctr"/>
            <a:r>
              <a:rPr lang="en-US" sz="2000" dirty="0" err="1">
                <a:latin typeface="Amazon Ember" panose="020B0603020204020204" pitchFamily="34" charset="0"/>
                <a:ea typeface="Amazon Ember" panose="020B0603020204020204" pitchFamily="34" charset="0"/>
                <a:cs typeface="Amazon Ember" panose="020B0603020204020204" pitchFamily="34" charset="0"/>
              </a:rPr>
              <a:t>PyPi</a:t>
            </a:r>
            <a:r>
              <a:rPr lang="en-US" sz="2000" dirty="0">
                <a:latin typeface="Amazon Ember" panose="020B0603020204020204" pitchFamily="34" charset="0"/>
                <a:ea typeface="Amazon Ember" panose="020B0603020204020204" pitchFamily="34" charset="0"/>
                <a:cs typeface="Amazon Ember" panose="020B0603020204020204" pitchFamily="34" charset="0"/>
              </a:rPr>
              <a:t> packages</a:t>
            </a:r>
          </a:p>
        </p:txBody>
      </p:sp>
      <p:sp>
        <p:nvSpPr>
          <p:cNvPr id="58" name="TextBox 57">
            <a:extLst>
              <a:ext uri="{FF2B5EF4-FFF2-40B4-BE49-F238E27FC236}">
                <a16:creationId xmlns:a16="http://schemas.microsoft.com/office/drawing/2014/main" id="{4CB9908D-F991-4140-AD15-9B1905E4BF18}"/>
              </a:ext>
            </a:extLst>
          </p:cNvPr>
          <p:cNvSpPr txBox="1"/>
          <p:nvPr/>
        </p:nvSpPr>
        <p:spPr>
          <a:xfrm>
            <a:off x="524218" y="421308"/>
            <a:ext cx="13581963" cy="1323439"/>
          </a:xfrm>
          <a:prstGeom prst="rect">
            <a:avLst/>
          </a:prstGeom>
          <a:noFill/>
        </p:spPr>
        <p:txBody>
          <a:bodyPr wrap="square" rtlCol="0">
            <a:spAutoFit/>
          </a:bodyPr>
          <a:lstStyle/>
          <a:p>
            <a:pPr algn="l"/>
            <a:r>
              <a:rPr lang="en-US" sz="4000" dirty="0">
                <a:latin typeface="Amazon Ember" panose="020B0603020204020204" pitchFamily="34" charset="0"/>
                <a:ea typeface="Amazon Ember" panose="020B0603020204020204" pitchFamily="34" charset="0"/>
                <a:cs typeface="Amazon Ember" panose="020B0603020204020204" pitchFamily="34" charset="0"/>
              </a:rPr>
              <a:t>Containers turn dependencies into one deployable artifact that works anywhere</a:t>
            </a:r>
          </a:p>
        </p:txBody>
      </p:sp>
    </p:spTree>
    <p:extLst>
      <p:ext uri="{BB962C8B-B14F-4D97-AF65-F5344CB8AC3E}">
        <p14:creationId xmlns:p14="http://schemas.microsoft.com/office/powerpoint/2010/main" val="65131000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E7C2D64B-E168-174A-AA9A-8BD89EE4B72E}"/>
              </a:ext>
            </a:extLst>
          </p:cNvPr>
          <p:cNvSpPr txBox="1"/>
          <p:nvPr/>
        </p:nvSpPr>
        <p:spPr>
          <a:xfrm>
            <a:off x="524218" y="421308"/>
            <a:ext cx="13581963" cy="707886"/>
          </a:xfrm>
          <a:prstGeom prst="rect">
            <a:avLst/>
          </a:prstGeom>
          <a:noFill/>
        </p:spPr>
        <p:txBody>
          <a:bodyPr wrap="square" rtlCol="0">
            <a:spAutoFit/>
          </a:bodyPr>
          <a:lstStyle/>
          <a:p>
            <a:pPr algn="l"/>
            <a:r>
              <a:rPr lang="en-US" sz="4000" dirty="0">
                <a:latin typeface="Amazon Ember" panose="020B0603020204020204" pitchFamily="34" charset="0"/>
                <a:ea typeface="Amazon Ember" panose="020B0603020204020204" pitchFamily="34" charset="0"/>
                <a:cs typeface="Amazon Ember" panose="020B0603020204020204" pitchFamily="34" charset="0"/>
              </a:rPr>
              <a:t>Containers solve </a:t>
            </a:r>
            <a:r>
              <a:rPr lang="en-US" sz="380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cross platform</a:t>
            </a:r>
            <a:r>
              <a:rPr lang="en-US" sz="4000" dirty="0">
                <a:latin typeface="Amazon Ember" panose="020B0603020204020204" pitchFamily="34" charset="0"/>
                <a:ea typeface="Amazon Ember" panose="020B0603020204020204" pitchFamily="34" charset="0"/>
                <a:cs typeface="Amazon Ember" panose="020B0603020204020204" pitchFamily="34" charset="0"/>
              </a:rPr>
              <a:t> build problems as well</a:t>
            </a:r>
          </a:p>
        </p:txBody>
      </p:sp>
      <p:pic>
        <p:nvPicPr>
          <p:cNvPr id="10" name="Graphic 9">
            <a:extLst>
              <a:ext uri="{FF2B5EF4-FFF2-40B4-BE49-F238E27FC236}">
                <a16:creationId xmlns:a16="http://schemas.microsoft.com/office/drawing/2014/main" id="{5FF574C0-D633-1541-8B56-957DE26D768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422051" y="3153603"/>
            <a:ext cx="1565705" cy="1565705"/>
          </a:xfrm>
          <a:prstGeom prst="rect">
            <a:avLst/>
          </a:prstGeom>
        </p:spPr>
      </p:pic>
      <p:grpSp>
        <p:nvGrpSpPr>
          <p:cNvPr id="22" name="Group 21">
            <a:extLst>
              <a:ext uri="{FF2B5EF4-FFF2-40B4-BE49-F238E27FC236}">
                <a16:creationId xmlns:a16="http://schemas.microsoft.com/office/drawing/2014/main" id="{9C298A57-3B0B-6048-9180-0787EE559321}"/>
              </a:ext>
            </a:extLst>
          </p:cNvPr>
          <p:cNvGrpSpPr/>
          <p:nvPr/>
        </p:nvGrpSpPr>
        <p:grpSpPr>
          <a:xfrm>
            <a:off x="1096265" y="2172086"/>
            <a:ext cx="2265410" cy="2280109"/>
            <a:chOff x="1157129" y="1948249"/>
            <a:chExt cx="2265410" cy="2280109"/>
          </a:xfrm>
        </p:grpSpPr>
        <p:pic>
          <p:nvPicPr>
            <p:cNvPr id="6" name="Graphic 5">
              <a:extLst>
                <a:ext uri="{FF2B5EF4-FFF2-40B4-BE49-F238E27FC236}">
                  <a16:creationId xmlns:a16="http://schemas.microsoft.com/office/drawing/2014/main" id="{4BE91549-FE9A-D54B-9B7F-A5AB29BEB82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57129" y="1948249"/>
              <a:ext cx="2080054" cy="2080054"/>
            </a:xfrm>
            <a:prstGeom prst="rect">
              <a:avLst/>
            </a:prstGeom>
          </p:spPr>
        </p:pic>
        <p:sp>
          <p:nvSpPr>
            <p:cNvPr id="14" name="TextBox 13">
              <a:extLst>
                <a:ext uri="{FF2B5EF4-FFF2-40B4-BE49-F238E27FC236}">
                  <a16:creationId xmlns:a16="http://schemas.microsoft.com/office/drawing/2014/main" id="{851160B6-1197-0942-A854-B8777F979195}"/>
                </a:ext>
              </a:extLst>
            </p:cNvPr>
            <p:cNvSpPr txBox="1"/>
            <p:nvPr/>
          </p:nvSpPr>
          <p:spPr>
            <a:xfrm>
              <a:off x="1247400" y="3828248"/>
              <a:ext cx="2175139" cy="400110"/>
            </a:xfrm>
            <a:prstGeom prst="rect">
              <a:avLst/>
            </a:prstGeom>
            <a:noFill/>
          </p:spPr>
          <p:txBody>
            <a:bodyPr wrap="square" rtlCol="0">
              <a:spAutoFit/>
            </a:bodyPr>
            <a:lstStyle/>
            <a:p>
              <a:r>
                <a:rPr lang="en-US" sz="2000" dirty="0">
                  <a:latin typeface="Amazon Ember" panose="020B0603020204020204" pitchFamily="34" charset="0"/>
                  <a:ea typeface="Amazon Ember" panose="020B0603020204020204" pitchFamily="34" charset="0"/>
                  <a:cs typeface="Amazon Ember" panose="020B0603020204020204" pitchFamily="34" charset="0"/>
                </a:rPr>
                <a:t>Laptop (arm64)</a:t>
              </a:r>
            </a:p>
          </p:txBody>
        </p:sp>
      </p:grpSp>
      <p:sp>
        <p:nvSpPr>
          <p:cNvPr id="15" name="TextBox 14">
            <a:extLst>
              <a:ext uri="{FF2B5EF4-FFF2-40B4-BE49-F238E27FC236}">
                <a16:creationId xmlns:a16="http://schemas.microsoft.com/office/drawing/2014/main" id="{ADF6FA89-BAA3-3E45-AE91-634C72960C7A}"/>
              </a:ext>
            </a:extLst>
          </p:cNvPr>
          <p:cNvSpPr txBox="1"/>
          <p:nvPr/>
        </p:nvSpPr>
        <p:spPr>
          <a:xfrm>
            <a:off x="11262841" y="4823536"/>
            <a:ext cx="2175139" cy="400110"/>
          </a:xfrm>
          <a:prstGeom prst="rect">
            <a:avLst/>
          </a:prstGeom>
          <a:noFill/>
        </p:spPr>
        <p:txBody>
          <a:bodyPr wrap="square" rtlCol="0">
            <a:spAutoFit/>
          </a:bodyPr>
          <a:lstStyle/>
          <a:p>
            <a:r>
              <a:rPr lang="en-US" sz="2000" dirty="0">
                <a:latin typeface="Amazon Ember" panose="020B0603020204020204" pitchFamily="34" charset="0"/>
                <a:ea typeface="Amazon Ember" panose="020B0603020204020204" pitchFamily="34" charset="0"/>
                <a:cs typeface="Amazon Ember" panose="020B0603020204020204" pitchFamily="34" charset="0"/>
              </a:rPr>
              <a:t>Server (amd64)</a:t>
            </a:r>
          </a:p>
        </p:txBody>
      </p:sp>
      <p:sp>
        <p:nvSpPr>
          <p:cNvPr id="17" name="Rectangle 16">
            <a:extLst>
              <a:ext uri="{FF2B5EF4-FFF2-40B4-BE49-F238E27FC236}">
                <a16:creationId xmlns:a16="http://schemas.microsoft.com/office/drawing/2014/main" id="{79112C0A-A2B4-C346-827A-103028C7C1FF}"/>
              </a:ext>
            </a:extLst>
          </p:cNvPr>
          <p:cNvSpPr/>
          <p:nvPr/>
        </p:nvSpPr>
        <p:spPr>
          <a:xfrm>
            <a:off x="4226011" y="2598628"/>
            <a:ext cx="5498623" cy="4642432"/>
          </a:xfrm>
          <a:prstGeom prst="rect">
            <a:avLst/>
          </a:prstGeom>
          <a:noFill/>
          <a:ln w="8890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8" name="TextBox 17">
            <a:extLst>
              <a:ext uri="{FF2B5EF4-FFF2-40B4-BE49-F238E27FC236}">
                <a16:creationId xmlns:a16="http://schemas.microsoft.com/office/drawing/2014/main" id="{F1892D80-9F2A-F94C-A6A9-6E7045A78B93}"/>
              </a:ext>
            </a:extLst>
          </p:cNvPr>
          <p:cNvSpPr txBox="1"/>
          <p:nvPr/>
        </p:nvSpPr>
        <p:spPr>
          <a:xfrm>
            <a:off x="5139322" y="2090985"/>
            <a:ext cx="3762805" cy="400110"/>
          </a:xfrm>
          <a:prstGeom prst="rect">
            <a:avLst/>
          </a:prstGeom>
          <a:noFill/>
        </p:spPr>
        <p:txBody>
          <a:bodyPr wrap="square" rtlCol="0">
            <a:spAutoFit/>
          </a:bodyPr>
          <a:lstStyle/>
          <a:p>
            <a:r>
              <a:rPr lang="en-US" sz="2000" dirty="0">
                <a:latin typeface="Amazon Ember" panose="020B0603020204020204" pitchFamily="34" charset="0"/>
                <a:ea typeface="Amazon Ember" panose="020B0603020204020204" pitchFamily="34" charset="0"/>
                <a:cs typeface="Amazon Ember" panose="020B0603020204020204" pitchFamily="34" charset="0"/>
              </a:rPr>
              <a:t>QEMU emulator (</a:t>
            </a:r>
            <a:r>
              <a:rPr lang="en-US" sz="2000" dirty="0" err="1">
                <a:latin typeface="Amazon Ember" panose="020B0603020204020204" pitchFamily="34" charset="0"/>
                <a:ea typeface="Amazon Ember" panose="020B0603020204020204" pitchFamily="34" charset="0"/>
                <a:cs typeface="Amazon Ember" panose="020B0603020204020204" pitchFamily="34" charset="0"/>
              </a:rPr>
              <a:t>linux</a:t>
            </a:r>
            <a:r>
              <a:rPr lang="en-US" sz="2000" dirty="0">
                <a:latin typeface="Amazon Ember" panose="020B0603020204020204" pitchFamily="34" charset="0"/>
                <a:ea typeface="Amazon Ember" panose="020B0603020204020204" pitchFamily="34" charset="0"/>
                <a:cs typeface="Amazon Ember" panose="020B0603020204020204" pitchFamily="34" charset="0"/>
              </a:rPr>
              <a:t>/amd64)</a:t>
            </a:r>
          </a:p>
        </p:txBody>
      </p:sp>
      <p:sp>
        <p:nvSpPr>
          <p:cNvPr id="20" name="TextBox 19">
            <a:extLst>
              <a:ext uri="{FF2B5EF4-FFF2-40B4-BE49-F238E27FC236}">
                <a16:creationId xmlns:a16="http://schemas.microsoft.com/office/drawing/2014/main" id="{F48BBAAD-0B9D-2B46-9EE0-C6A7588701E0}"/>
              </a:ext>
            </a:extLst>
          </p:cNvPr>
          <p:cNvSpPr txBox="1"/>
          <p:nvPr/>
        </p:nvSpPr>
        <p:spPr>
          <a:xfrm>
            <a:off x="5960742" y="4871132"/>
            <a:ext cx="2175139" cy="400110"/>
          </a:xfrm>
          <a:prstGeom prst="rect">
            <a:avLst/>
          </a:prstGeom>
          <a:noFill/>
        </p:spPr>
        <p:txBody>
          <a:bodyPr wrap="square" rtlCol="0">
            <a:spAutoFit/>
          </a:bodyPr>
          <a:lstStyle/>
          <a:p>
            <a:r>
              <a:rPr lang="en-US" sz="2000" dirty="0">
                <a:latin typeface="Amazon Ember" panose="020B0603020204020204" pitchFamily="34" charset="0"/>
                <a:ea typeface="Amazon Ember" panose="020B0603020204020204" pitchFamily="34" charset="0"/>
                <a:cs typeface="Amazon Ember" panose="020B0603020204020204" pitchFamily="34" charset="0"/>
              </a:rPr>
              <a:t>Container Build</a:t>
            </a:r>
          </a:p>
        </p:txBody>
      </p:sp>
      <p:sp>
        <p:nvSpPr>
          <p:cNvPr id="7" name="TextBox 6">
            <a:extLst>
              <a:ext uri="{FF2B5EF4-FFF2-40B4-BE49-F238E27FC236}">
                <a16:creationId xmlns:a16="http://schemas.microsoft.com/office/drawing/2014/main" id="{1CCED302-DE3B-DC4D-B03E-B9C5AC7F23BB}"/>
              </a:ext>
            </a:extLst>
          </p:cNvPr>
          <p:cNvSpPr txBox="1"/>
          <p:nvPr/>
        </p:nvSpPr>
        <p:spPr>
          <a:xfrm>
            <a:off x="524218" y="1276530"/>
            <a:ext cx="7784756" cy="538609"/>
          </a:xfrm>
          <a:prstGeom prst="rect">
            <a:avLst/>
          </a:prstGeom>
          <a:noFill/>
        </p:spPr>
        <p:txBody>
          <a:bodyPr wrap="square" rtlCol="0">
            <a:spAutoFit/>
          </a:bodyPr>
          <a:lstStyle/>
          <a:p>
            <a:pPr algn="l"/>
            <a:r>
              <a:rPr lang="en-US" sz="2900" dirty="0">
                <a:latin typeface="Consolas" panose="020B0609020204030204" pitchFamily="49" charset="0"/>
                <a:ea typeface="Amazon Ember" panose="020B0603020204020204" pitchFamily="34" charset="0"/>
                <a:cs typeface="Consolas" panose="020B0609020204030204" pitchFamily="49" charset="0"/>
              </a:rPr>
              <a:t>docker build --platform </a:t>
            </a:r>
            <a:r>
              <a:rPr lang="en-US" sz="2900" dirty="0" err="1">
                <a:latin typeface="Consolas" panose="020B0609020204030204" pitchFamily="49" charset="0"/>
                <a:ea typeface="Amazon Ember" panose="020B0603020204020204" pitchFamily="34" charset="0"/>
                <a:cs typeface="Consolas" panose="020B0609020204030204" pitchFamily="49" charset="0"/>
              </a:rPr>
              <a:t>linux</a:t>
            </a:r>
            <a:r>
              <a:rPr lang="en-US" sz="2900" dirty="0">
                <a:latin typeface="Consolas" panose="020B0609020204030204" pitchFamily="49" charset="0"/>
                <a:ea typeface="Amazon Ember" panose="020B0603020204020204" pitchFamily="34" charset="0"/>
                <a:cs typeface="Consolas" panose="020B0609020204030204" pitchFamily="49" charset="0"/>
              </a:rPr>
              <a:t>/amd64</a:t>
            </a:r>
          </a:p>
        </p:txBody>
      </p:sp>
      <p:cxnSp>
        <p:nvCxnSpPr>
          <p:cNvPr id="13" name="Straight Arrow Connector 12">
            <a:extLst>
              <a:ext uri="{FF2B5EF4-FFF2-40B4-BE49-F238E27FC236}">
                <a16:creationId xmlns:a16="http://schemas.microsoft.com/office/drawing/2014/main" id="{E2F70131-95E2-9849-B9FF-302EA10EE3D5}"/>
              </a:ext>
            </a:extLst>
          </p:cNvPr>
          <p:cNvCxnSpPr/>
          <p:nvPr/>
        </p:nvCxnSpPr>
        <p:spPr>
          <a:xfrm>
            <a:off x="3583460" y="4028303"/>
            <a:ext cx="2415868" cy="0"/>
          </a:xfrm>
          <a:prstGeom prst="straightConnector1">
            <a:avLst/>
          </a:prstGeom>
          <a:ln w="142875">
            <a:tailEnd type="triangle"/>
          </a:ln>
          <a:effectLst/>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16FB7137-4A6E-224B-98AB-427562BE2BDB}"/>
              </a:ext>
            </a:extLst>
          </p:cNvPr>
          <p:cNvCxnSpPr>
            <a:cxnSpLocks/>
          </p:cNvCxnSpPr>
          <p:nvPr/>
        </p:nvCxnSpPr>
        <p:spPr>
          <a:xfrm>
            <a:off x="7975656" y="4028303"/>
            <a:ext cx="3071285" cy="0"/>
          </a:xfrm>
          <a:prstGeom prst="straightConnector1">
            <a:avLst/>
          </a:prstGeom>
          <a:ln w="142875">
            <a:tailEnd type="triangle"/>
          </a:ln>
          <a:effectLst/>
        </p:spPr>
        <p:style>
          <a:lnRef idx="2">
            <a:schemeClr val="accent1"/>
          </a:lnRef>
          <a:fillRef idx="0">
            <a:schemeClr val="accent1"/>
          </a:fillRef>
          <a:effectRef idx="1">
            <a:schemeClr val="accent1"/>
          </a:effectRef>
          <a:fontRef idx="minor">
            <a:schemeClr val="tx1"/>
          </a:fontRef>
        </p:style>
      </p:cxnSp>
      <p:grpSp>
        <p:nvGrpSpPr>
          <p:cNvPr id="25" name="Group 24">
            <a:extLst>
              <a:ext uri="{FF2B5EF4-FFF2-40B4-BE49-F238E27FC236}">
                <a16:creationId xmlns:a16="http://schemas.microsoft.com/office/drawing/2014/main" id="{E1BD11D7-9110-0845-A125-BC48A4F4E8BD}"/>
              </a:ext>
            </a:extLst>
          </p:cNvPr>
          <p:cNvGrpSpPr/>
          <p:nvPr/>
        </p:nvGrpSpPr>
        <p:grpSpPr>
          <a:xfrm>
            <a:off x="1414384" y="4651930"/>
            <a:ext cx="1443815" cy="1745071"/>
            <a:chOff x="2449311" y="3145756"/>
            <a:chExt cx="1443815" cy="1745071"/>
          </a:xfrm>
        </p:grpSpPr>
        <p:pic>
          <p:nvPicPr>
            <p:cNvPr id="26" name="Graphic 25">
              <a:extLst>
                <a:ext uri="{FF2B5EF4-FFF2-40B4-BE49-F238E27FC236}">
                  <a16:creationId xmlns:a16="http://schemas.microsoft.com/office/drawing/2014/main" id="{4E84B0A9-94CA-BF47-8996-78F565742D9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449311" y="3145756"/>
              <a:ext cx="1443815" cy="1443815"/>
            </a:xfrm>
            <a:prstGeom prst="rect">
              <a:avLst/>
            </a:prstGeom>
          </p:spPr>
        </p:pic>
        <p:sp>
          <p:nvSpPr>
            <p:cNvPr id="27" name="TextBox 26">
              <a:extLst>
                <a:ext uri="{FF2B5EF4-FFF2-40B4-BE49-F238E27FC236}">
                  <a16:creationId xmlns:a16="http://schemas.microsoft.com/office/drawing/2014/main" id="{8A45120B-23C8-264E-969F-BA4E9AECDF8B}"/>
                </a:ext>
              </a:extLst>
            </p:cNvPr>
            <p:cNvSpPr txBox="1"/>
            <p:nvPr/>
          </p:nvSpPr>
          <p:spPr>
            <a:xfrm>
              <a:off x="2627520" y="4490717"/>
              <a:ext cx="1087395" cy="400110"/>
            </a:xfrm>
            <a:prstGeom prst="rect">
              <a:avLst/>
            </a:prstGeom>
            <a:noFill/>
          </p:spPr>
          <p:txBody>
            <a:bodyPr wrap="square" rtlCol="0">
              <a:spAutoFit/>
            </a:bodyPr>
            <a:lstStyle/>
            <a:p>
              <a:pPr algn="ctr"/>
              <a:r>
                <a:rPr lang="en-US" sz="2000" dirty="0">
                  <a:latin typeface="Amazon Ember" panose="020B0603020204020204" pitchFamily="34" charset="0"/>
                  <a:ea typeface="Amazon Ember" panose="020B0603020204020204" pitchFamily="34" charset="0"/>
                  <a:cs typeface="Amazon Ember" panose="020B0603020204020204" pitchFamily="34" charset="0"/>
                </a:rPr>
                <a:t>Code</a:t>
              </a:r>
            </a:p>
          </p:txBody>
        </p:sp>
      </p:grpSp>
      <p:grpSp>
        <p:nvGrpSpPr>
          <p:cNvPr id="28" name="Group 27">
            <a:extLst>
              <a:ext uri="{FF2B5EF4-FFF2-40B4-BE49-F238E27FC236}">
                <a16:creationId xmlns:a16="http://schemas.microsoft.com/office/drawing/2014/main" id="{2A9B7CA0-7140-3C43-85D7-BAA30CDF3DF6}"/>
              </a:ext>
            </a:extLst>
          </p:cNvPr>
          <p:cNvGrpSpPr/>
          <p:nvPr/>
        </p:nvGrpSpPr>
        <p:grpSpPr>
          <a:xfrm>
            <a:off x="7352271" y="5965252"/>
            <a:ext cx="2269214" cy="863497"/>
            <a:chOff x="5015777" y="5630612"/>
            <a:chExt cx="3090946" cy="1176188"/>
          </a:xfrm>
        </p:grpSpPr>
        <p:pic>
          <p:nvPicPr>
            <p:cNvPr id="29" name="Graphic 28">
              <a:extLst>
                <a:ext uri="{FF2B5EF4-FFF2-40B4-BE49-F238E27FC236}">
                  <a16:creationId xmlns:a16="http://schemas.microsoft.com/office/drawing/2014/main" id="{AD2EDFD0-9576-DE43-B0D3-D79154F73FB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015777" y="5730389"/>
              <a:ext cx="1076411" cy="1076411"/>
            </a:xfrm>
            <a:prstGeom prst="rect">
              <a:avLst/>
            </a:prstGeom>
          </p:spPr>
        </p:pic>
        <p:sp>
          <p:nvSpPr>
            <p:cNvPr id="30" name="TextBox 29">
              <a:extLst>
                <a:ext uri="{FF2B5EF4-FFF2-40B4-BE49-F238E27FC236}">
                  <a16:creationId xmlns:a16="http://schemas.microsoft.com/office/drawing/2014/main" id="{CC927BFE-69BF-B44A-8C05-F63C4FDD66F9}"/>
                </a:ext>
              </a:extLst>
            </p:cNvPr>
            <p:cNvSpPr txBox="1"/>
            <p:nvPr/>
          </p:nvSpPr>
          <p:spPr>
            <a:xfrm>
              <a:off x="5931584" y="5630612"/>
              <a:ext cx="2175139" cy="707887"/>
            </a:xfrm>
            <a:prstGeom prst="rect">
              <a:avLst/>
            </a:prstGeom>
            <a:noFill/>
          </p:spPr>
          <p:txBody>
            <a:bodyPr wrap="square" rtlCol="0">
              <a:spAutoFit/>
            </a:bodyPr>
            <a:lstStyle/>
            <a:p>
              <a:pPr algn="ctr"/>
              <a:r>
                <a:rPr lang="en-US" sz="2000" dirty="0">
                  <a:latin typeface="Amazon Ember" panose="020B0603020204020204" pitchFamily="34" charset="0"/>
                  <a:ea typeface="Amazon Ember" panose="020B0603020204020204" pitchFamily="34" charset="0"/>
                  <a:cs typeface="Amazon Ember" panose="020B0603020204020204" pitchFamily="34" charset="0"/>
                </a:rPr>
                <a:t>Operating system packages</a:t>
              </a:r>
            </a:p>
          </p:txBody>
        </p:sp>
      </p:grpSp>
      <p:grpSp>
        <p:nvGrpSpPr>
          <p:cNvPr id="31" name="Group 30">
            <a:extLst>
              <a:ext uri="{FF2B5EF4-FFF2-40B4-BE49-F238E27FC236}">
                <a16:creationId xmlns:a16="http://schemas.microsoft.com/office/drawing/2014/main" id="{7422D467-D171-4147-9F82-8EE60556BBA6}"/>
              </a:ext>
            </a:extLst>
          </p:cNvPr>
          <p:cNvGrpSpPr/>
          <p:nvPr/>
        </p:nvGrpSpPr>
        <p:grpSpPr>
          <a:xfrm>
            <a:off x="4507790" y="5959688"/>
            <a:ext cx="2628665" cy="874626"/>
            <a:chOff x="4170581" y="3254760"/>
            <a:chExt cx="4004688" cy="1332465"/>
          </a:xfrm>
        </p:grpSpPr>
        <p:pic>
          <p:nvPicPr>
            <p:cNvPr id="34" name="Picture 33">
              <a:extLst>
                <a:ext uri="{FF2B5EF4-FFF2-40B4-BE49-F238E27FC236}">
                  <a16:creationId xmlns:a16="http://schemas.microsoft.com/office/drawing/2014/main" id="{FF74661D-2E8C-9545-88BB-5713014619B8}"/>
                </a:ext>
              </a:extLst>
            </p:cNvPr>
            <p:cNvPicPr>
              <a:picLocks noChangeAspect="1"/>
            </p:cNvPicPr>
            <p:nvPr/>
          </p:nvPicPr>
          <p:blipFill>
            <a:blip r:embed="rId10"/>
            <a:stretch>
              <a:fillRect/>
            </a:stretch>
          </p:blipFill>
          <p:spPr>
            <a:xfrm>
              <a:off x="4170581" y="3254760"/>
              <a:ext cx="2175139" cy="1332465"/>
            </a:xfrm>
            <a:prstGeom prst="rect">
              <a:avLst/>
            </a:prstGeom>
          </p:spPr>
        </p:pic>
        <p:sp>
          <p:nvSpPr>
            <p:cNvPr id="35" name="TextBox 34">
              <a:extLst>
                <a:ext uri="{FF2B5EF4-FFF2-40B4-BE49-F238E27FC236}">
                  <a16:creationId xmlns:a16="http://schemas.microsoft.com/office/drawing/2014/main" id="{6603C474-4332-0B42-9A32-263D03B9F2C0}"/>
                </a:ext>
              </a:extLst>
            </p:cNvPr>
            <p:cNvSpPr txBox="1"/>
            <p:nvPr/>
          </p:nvSpPr>
          <p:spPr>
            <a:xfrm>
              <a:off x="6000129" y="3520883"/>
              <a:ext cx="2175140" cy="400110"/>
            </a:xfrm>
            <a:prstGeom prst="rect">
              <a:avLst/>
            </a:prstGeom>
            <a:noFill/>
          </p:spPr>
          <p:txBody>
            <a:bodyPr wrap="square" rtlCol="0">
              <a:spAutoFit/>
            </a:bodyPr>
            <a:lstStyle/>
            <a:p>
              <a:pPr algn="ctr"/>
              <a:r>
                <a:rPr lang="en-US" sz="2000" dirty="0">
                  <a:latin typeface="Amazon Ember" panose="020B0603020204020204" pitchFamily="34" charset="0"/>
                  <a:ea typeface="Amazon Ember" panose="020B0603020204020204" pitchFamily="34" charset="0"/>
                  <a:cs typeface="Amazon Ember" panose="020B0603020204020204" pitchFamily="34" charset="0"/>
                </a:rPr>
                <a:t>Node: 16.6.2</a:t>
              </a:r>
            </a:p>
          </p:txBody>
        </p:sp>
      </p:grpSp>
      <p:pic>
        <p:nvPicPr>
          <p:cNvPr id="36" name="Graphic 35">
            <a:extLst>
              <a:ext uri="{FF2B5EF4-FFF2-40B4-BE49-F238E27FC236}">
                <a16:creationId xmlns:a16="http://schemas.microsoft.com/office/drawing/2014/main" id="{3D37670C-B213-9040-9777-DBD284EB9064}"/>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048289" y="3098101"/>
            <a:ext cx="1699105" cy="1699105"/>
          </a:xfrm>
          <a:prstGeom prst="rect">
            <a:avLst/>
          </a:prstGeom>
        </p:spPr>
      </p:pic>
    </p:spTree>
    <p:extLst>
      <p:ext uri="{BB962C8B-B14F-4D97-AF65-F5344CB8AC3E}">
        <p14:creationId xmlns:p14="http://schemas.microsoft.com/office/powerpoint/2010/main" val="299066193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E7C2D64B-E168-174A-AA9A-8BD89EE4B72E}"/>
              </a:ext>
            </a:extLst>
          </p:cNvPr>
          <p:cNvSpPr txBox="1"/>
          <p:nvPr/>
        </p:nvSpPr>
        <p:spPr>
          <a:xfrm>
            <a:off x="524218" y="421308"/>
            <a:ext cx="13581963" cy="1323439"/>
          </a:xfrm>
          <a:prstGeom prst="rect">
            <a:avLst/>
          </a:prstGeom>
          <a:noFill/>
        </p:spPr>
        <p:txBody>
          <a:bodyPr wrap="square" rtlCol="0">
            <a:spAutoFit/>
          </a:bodyPr>
          <a:lstStyle/>
          <a:p>
            <a:pPr algn="l"/>
            <a:r>
              <a:rPr lang="en-US" sz="380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Container manifests </a:t>
            </a:r>
            <a:r>
              <a:rPr lang="en-US" sz="4000" dirty="0">
                <a:latin typeface="Amazon Ember" panose="020B0603020204020204" pitchFamily="34" charset="0"/>
                <a:ea typeface="Amazon Ember" panose="020B0603020204020204" pitchFamily="34" charset="0"/>
                <a:cs typeface="Amazon Ember" panose="020B0603020204020204" pitchFamily="34" charset="0"/>
              </a:rPr>
              <a:t>let you easily distribute and run software on multiple platform types</a:t>
            </a:r>
          </a:p>
        </p:txBody>
      </p:sp>
      <p:pic>
        <p:nvPicPr>
          <p:cNvPr id="10" name="Graphic 9">
            <a:extLst>
              <a:ext uri="{FF2B5EF4-FFF2-40B4-BE49-F238E27FC236}">
                <a16:creationId xmlns:a16="http://schemas.microsoft.com/office/drawing/2014/main" id="{5FF574C0-D633-1541-8B56-957DE26D768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432613" y="2079538"/>
            <a:ext cx="1565705" cy="1565705"/>
          </a:xfrm>
          <a:prstGeom prst="rect">
            <a:avLst/>
          </a:prstGeom>
        </p:spPr>
      </p:pic>
      <p:sp>
        <p:nvSpPr>
          <p:cNvPr id="15" name="TextBox 14">
            <a:extLst>
              <a:ext uri="{FF2B5EF4-FFF2-40B4-BE49-F238E27FC236}">
                <a16:creationId xmlns:a16="http://schemas.microsoft.com/office/drawing/2014/main" id="{ADF6FA89-BAA3-3E45-AE91-634C72960C7A}"/>
              </a:ext>
            </a:extLst>
          </p:cNvPr>
          <p:cNvSpPr txBox="1"/>
          <p:nvPr/>
        </p:nvSpPr>
        <p:spPr>
          <a:xfrm>
            <a:off x="8880080" y="3724626"/>
            <a:ext cx="2873289" cy="400110"/>
          </a:xfrm>
          <a:prstGeom prst="rect">
            <a:avLst/>
          </a:prstGeom>
          <a:noFill/>
        </p:spPr>
        <p:txBody>
          <a:bodyPr wrap="square" rtlCol="0">
            <a:spAutoFit/>
          </a:bodyPr>
          <a:lstStyle/>
          <a:p>
            <a:r>
              <a:rPr lang="en-US" sz="2000" dirty="0">
                <a:latin typeface="Amazon Ember" panose="020B0603020204020204" pitchFamily="34" charset="0"/>
                <a:ea typeface="Amazon Ember" panose="020B0603020204020204" pitchFamily="34" charset="0"/>
                <a:cs typeface="Amazon Ember" panose="020B0603020204020204" pitchFamily="34" charset="0"/>
              </a:rPr>
              <a:t>Server (</a:t>
            </a:r>
            <a:r>
              <a:rPr lang="en-US" sz="2000" dirty="0" err="1">
                <a:latin typeface="Amazon Ember" panose="020B0603020204020204" pitchFamily="34" charset="0"/>
                <a:ea typeface="Amazon Ember" panose="020B0603020204020204" pitchFamily="34" charset="0"/>
                <a:cs typeface="Amazon Ember" panose="020B0603020204020204" pitchFamily="34" charset="0"/>
              </a:rPr>
              <a:t>linux</a:t>
            </a:r>
            <a:r>
              <a:rPr lang="en-US" sz="2000" dirty="0">
                <a:latin typeface="Amazon Ember" panose="020B0603020204020204" pitchFamily="34" charset="0"/>
                <a:ea typeface="Amazon Ember" panose="020B0603020204020204" pitchFamily="34" charset="0"/>
                <a:cs typeface="Amazon Ember" panose="020B0603020204020204" pitchFamily="34" charset="0"/>
              </a:rPr>
              <a:t>/amd64)</a:t>
            </a:r>
          </a:p>
        </p:txBody>
      </p:sp>
      <p:pic>
        <p:nvPicPr>
          <p:cNvPr id="19" name="Graphic 18">
            <a:extLst>
              <a:ext uri="{FF2B5EF4-FFF2-40B4-BE49-F238E27FC236}">
                <a16:creationId xmlns:a16="http://schemas.microsoft.com/office/drawing/2014/main" id="{300E7647-5C69-F344-9C37-F4D57C176F9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258624" y="3833659"/>
            <a:ext cx="1525937" cy="1525937"/>
          </a:xfrm>
          <a:prstGeom prst="rect">
            <a:avLst/>
          </a:prstGeom>
        </p:spPr>
      </p:pic>
      <p:sp>
        <p:nvSpPr>
          <p:cNvPr id="20" name="TextBox 19">
            <a:extLst>
              <a:ext uri="{FF2B5EF4-FFF2-40B4-BE49-F238E27FC236}">
                <a16:creationId xmlns:a16="http://schemas.microsoft.com/office/drawing/2014/main" id="{F48BBAAD-0B9D-2B46-9EE0-C6A7588701E0}"/>
              </a:ext>
            </a:extLst>
          </p:cNvPr>
          <p:cNvSpPr txBox="1"/>
          <p:nvPr/>
        </p:nvSpPr>
        <p:spPr>
          <a:xfrm>
            <a:off x="1891245" y="5468689"/>
            <a:ext cx="2498727" cy="1323439"/>
          </a:xfrm>
          <a:prstGeom prst="rect">
            <a:avLst/>
          </a:prstGeom>
          <a:noFill/>
        </p:spPr>
        <p:txBody>
          <a:bodyPr wrap="square" rtlCol="0">
            <a:spAutoFit/>
          </a:bodyPr>
          <a:lstStyle/>
          <a:p>
            <a:r>
              <a:rPr lang="en-US" sz="2000" dirty="0">
                <a:latin typeface="Amazon Ember" panose="020B0603020204020204" pitchFamily="34" charset="0"/>
                <a:ea typeface="Amazon Ember" panose="020B0603020204020204" pitchFamily="34" charset="0"/>
                <a:cs typeface="Amazon Ember" panose="020B0603020204020204" pitchFamily="34" charset="0"/>
              </a:rPr>
              <a:t>Container Manifest:</a:t>
            </a:r>
            <a:br>
              <a:rPr lang="en-US" sz="2000" dirty="0">
                <a:latin typeface="Amazon Ember" panose="020B0603020204020204" pitchFamily="34" charset="0"/>
                <a:ea typeface="Amazon Ember" panose="020B0603020204020204" pitchFamily="34" charset="0"/>
                <a:cs typeface="Amazon Ember" panose="020B0603020204020204" pitchFamily="34" charset="0"/>
              </a:rPr>
            </a:br>
            <a:br>
              <a:rPr lang="en-US" sz="2000" dirty="0">
                <a:latin typeface="Amazon Ember" panose="020B0603020204020204" pitchFamily="34" charset="0"/>
                <a:ea typeface="Amazon Ember" panose="020B0603020204020204" pitchFamily="34" charset="0"/>
                <a:cs typeface="Amazon Ember" panose="020B0603020204020204" pitchFamily="34" charset="0"/>
              </a:rPr>
            </a:br>
            <a:r>
              <a:rPr lang="en-US" sz="2000" dirty="0" err="1">
                <a:latin typeface="Amazon Ember" panose="020B0603020204020204" pitchFamily="34" charset="0"/>
                <a:ea typeface="Amazon Ember" panose="020B0603020204020204" pitchFamily="34" charset="0"/>
                <a:cs typeface="Amazon Ember" panose="020B0603020204020204" pitchFamily="34" charset="0"/>
              </a:rPr>
              <a:t>linux</a:t>
            </a:r>
            <a:r>
              <a:rPr lang="en-US" sz="2000" dirty="0">
                <a:latin typeface="Amazon Ember" panose="020B0603020204020204" pitchFamily="34" charset="0"/>
                <a:ea typeface="Amazon Ember" panose="020B0603020204020204" pitchFamily="34" charset="0"/>
                <a:cs typeface="Amazon Ember" panose="020B0603020204020204" pitchFamily="34" charset="0"/>
              </a:rPr>
              <a:t>/amd64</a:t>
            </a:r>
          </a:p>
          <a:p>
            <a:r>
              <a:rPr lang="en-US" sz="2000" dirty="0" err="1">
                <a:latin typeface="Amazon Ember" panose="020B0603020204020204" pitchFamily="34" charset="0"/>
                <a:ea typeface="Amazon Ember" panose="020B0603020204020204" pitchFamily="34" charset="0"/>
                <a:cs typeface="Amazon Ember" panose="020B0603020204020204" pitchFamily="34" charset="0"/>
              </a:rPr>
              <a:t>linux</a:t>
            </a:r>
            <a:r>
              <a:rPr lang="en-US" sz="2000" dirty="0">
                <a:latin typeface="Amazon Ember" panose="020B0603020204020204" pitchFamily="34" charset="0"/>
                <a:ea typeface="Amazon Ember" panose="020B0603020204020204" pitchFamily="34" charset="0"/>
                <a:cs typeface="Amazon Ember" panose="020B0603020204020204" pitchFamily="34" charset="0"/>
              </a:rPr>
              <a:t>/arm64</a:t>
            </a:r>
          </a:p>
        </p:txBody>
      </p:sp>
      <p:sp>
        <p:nvSpPr>
          <p:cNvPr id="7" name="TextBox 6">
            <a:extLst>
              <a:ext uri="{FF2B5EF4-FFF2-40B4-BE49-F238E27FC236}">
                <a16:creationId xmlns:a16="http://schemas.microsoft.com/office/drawing/2014/main" id="{1CCED302-DE3B-DC4D-B03E-B9C5AC7F23BB}"/>
              </a:ext>
            </a:extLst>
          </p:cNvPr>
          <p:cNvSpPr txBox="1"/>
          <p:nvPr/>
        </p:nvSpPr>
        <p:spPr>
          <a:xfrm>
            <a:off x="1305410" y="3052241"/>
            <a:ext cx="7784756" cy="538609"/>
          </a:xfrm>
          <a:prstGeom prst="rect">
            <a:avLst/>
          </a:prstGeom>
          <a:noFill/>
        </p:spPr>
        <p:txBody>
          <a:bodyPr wrap="square" rtlCol="0">
            <a:spAutoFit/>
          </a:bodyPr>
          <a:lstStyle/>
          <a:p>
            <a:pPr algn="l"/>
            <a:r>
              <a:rPr lang="en-US" sz="2900" dirty="0">
                <a:latin typeface="Consolas" panose="020B0609020204030204" pitchFamily="49" charset="0"/>
                <a:ea typeface="Amazon Ember" panose="020B0603020204020204" pitchFamily="34" charset="0"/>
                <a:cs typeface="Consolas" panose="020B0609020204030204" pitchFamily="49" charset="0"/>
              </a:rPr>
              <a:t>docker run </a:t>
            </a:r>
            <a:r>
              <a:rPr lang="en-US" sz="2900" dirty="0" err="1">
                <a:latin typeface="Consolas" panose="020B0609020204030204" pitchFamily="49" charset="0"/>
                <a:ea typeface="Amazon Ember" panose="020B0603020204020204" pitchFamily="34" charset="0"/>
                <a:cs typeface="Consolas" panose="020B0609020204030204" pitchFamily="49" charset="0"/>
              </a:rPr>
              <a:t>nginx</a:t>
            </a:r>
            <a:endParaRPr lang="en-US" sz="2900" dirty="0">
              <a:latin typeface="Consolas" panose="020B0609020204030204" pitchFamily="49" charset="0"/>
              <a:ea typeface="Amazon Ember" panose="020B0603020204020204" pitchFamily="34" charset="0"/>
              <a:cs typeface="Consolas" panose="020B0609020204030204" pitchFamily="49" charset="0"/>
            </a:endParaRPr>
          </a:p>
        </p:txBody>
      </p:sp>
      <p:cxnSp>
        <p:nvCxnSpPr>
          <p:cNvPr id="23" name="Straight Arrow Connector 22">
            <a:extLst>
              <a:ext uri="{FF2B5EF4-FFF2-40B4-BE49-F238E27FC236}">
                <a16:creationId xmlns:a16="http://schemas.microsoft.com/office/drawing/2014/main" id="{16FB7137-4A6E-224B-98AB-427562BE2BDB}"/>
              </a:ext>
            </a:extLst>
          </p:cNvPr>
          <p:cNvCxnSpPr>
            <a:cxnSpLocks/>
          </p:cNvCxnSpPr>
          <p:nvPr/>
        </p:nvCxnSpPr>
        <p:spPr>
          <a:xfrm flipV="1">
            <a:off x="4223698" y="3186017"/>
            <a:ext cx="4611383" cy="1270374"/>
          </a:xfrm>
          <a:prstGeom prst="straightConnector1">
            <a:avLst/>
          </a:prstGeom>
          <a:ln w="142875">
            <a:tailEnd type="triangle"/>
          </a:ln>
          <a:effectLst/>
        </p:spPr>
        <p:style>
          <a:lnRef idx="2">
            <a:schemeClr val="accent1"/>
          </a:lnRef>
          <a:fillRef idx="0">
            <a:schemeClr val="accent1"/>
          </a:fillRef>
          <a:effectRef idx="1">
            <a:schemeClr val="accent1"/>
          </a:effectRef>
          <a:fontRef idx="minor">
            <a:schemeClr val="tx1"/>
          </a:fontRef>
        </p:style>
      </p:cxnSp>
      <p:pic>
        <p:nvPicPr>
          <p:cNvPr id="16" name="Graphic 15">
            <a:extLst>
              <a:ext uri="{FF2B5EF4-FFF2-40B4-BE49-F238E27FC236}">
                <a16:creationId xmlns:a16="http://schemas.microsoft.com/office/drawing/2014/main" id="{A8EA2107-6382-E245-B6CE-C2B0BD0E675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183132" y="4512019"/>
            <a:ext cx="2080054" cy="2080054"/>
          </a:xfrm>
          <a:prstGeom prst="rect">
            <a:avLst/>
          </a:prstGeom>
        </p:spPr>
      </p:pic>
      <p:sp>
        <p:nvSpPr>
          <p:cNvPr id="21" name="TextBox 20">
            <a:extLst>
              <a:ext uri="{FF2B5EF4-FFF2-40B4-BE49-F238E27FC236}">
                <a16:creationId xmlns:a16="http://schemas.microsoft.com/office/drawing/2014/main" id="{5EC1015D-5FDC-FD45-B931-18F155ED8CC2}"/>
              </a:ext>
            </a:extLst>
          </p:cNvPr>
          <p:cNvSpPr txBox="1"/>
          <p:nvPr/>
        </p:nvSpPr>
        <p:spPr>
          <a:xfrm>
            <a:off x="8835081" y="6392018"/>
            <a:ext cx="2873289" cy="400110"/>
          </a:xfrm>
          <a:prstGeom prst="rect">
            <a:avLst/>
          </a:prstGeom>
          <a:noFill/>
        </p:spPr>
        <p:txBody>
          <a:bodyPr wrap="square" rtlCol="0">
            <a:spAutoFit/>
          </a:bodyPr>
          <a:lstStyle/>
          <a:p>
            <a:r>
              <a:rPr lang="en-US" sz="2000" dirty="0">
                <a:latin typeface="Amazon Ember" panose="020B0603020204020204" pitchFamily="34" charset="0"/>
                <a:ea typeface="Amazon Ember" panose="020B0603020204020204" pitchFamily="34" charset="0"/>
                <a:cs typeface="Amazon Ember" panose="020B0603020204020204" pitchFamily="34" charset="0"/>
              </a:rPr>
              <a:t>Laptop (</a:t>
            </a:r>
            <a:r>
              <a:rPr lang="en-US" sz="2000" dirty="0" err="1">
                <a:latin typeface="Amazon Ember" panose="020B0603020204020204" pitchFamily="34" charset="0"/>
                <a:ea typeface="Amazon Ember" panose="020B0603020204020204" pitchFamily="34" charset="0"/>
                <a:cs typeface="Amazon Ember" panose="020B0603020204020204" pitchFamily="34" charset="0"/>
              </a:rPr>
              <a:t>linux</a:t>
            </a:r>
            <a:r>
              <a:rPr lang="en-US" sz="2000" dirty="0">
                <a:latin typeface="Amazon Ember" panose="020B0603020204020204" pitchFamily="34" charset="0"/>
                <a:ea typeface="Amazon Ember" panose="020B0603020204020204" pitchFamily="34" charset="0"/>
                <a:cs typeface="Amazon Ember" panose="020B0603020204020204" pitchFamily="34" charset="0"/>
              </a:rPr>
              <a:t>/arm64)</a:t>
            </a:r>
          </a:p>
        </p:txBody>
      </p:sp>
      <p:cxnSp>
        <p:nvCxnSpPr>
          <p:cNvPr id="22" name="Straight Arrow Connector 21">
            <a:extLst>
              <a:ext uri="{FF2B5EF4-FFF2-40B4-BE49-F238E27FC236}">
                <a16:creationId xmlns:a16="http://schemas.microsoft.com/office/drawing/2014/main" id="{06C71AB5-7D0A-7A4A-8265-25F49970EB80}"/>
              </a:ext>
            </a:extLst>
          </p:cNvPr>
          <p:cNvCxnSpPr>
            <a:cxnSpLocks/>
          </p:cNvCxnSpPr>
          <p:nvPr/>
        </p:nvCxnSpPr>
        <p:spPr>
          <a:xfrm>
            <a:off x="4223698" y="4853537"/>
            <a:ext cx="4611383" cy="698509"/>
          </a:xfrm>
          <a:prstGeom prst="straightConnector1">
            <a:avLst/>
          </a:prstGeom>
          <a:ln w="142875">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1699595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3CA4A-E87A-434D-9BEF-102EAE91BA6D}"/>
              </a:ext>
            </a:extLst>
          </p:cNvPr>
          <p:cNvSpPr>
            <a:spLocks noGrp="1"/>
          </p:cNvSpPr>
          <p:nvPr>
            <p:ph type="title"/>
          </p:nvPr>
        </p:nvSpPr>
        <p:spPr>
          <a:xfrm>
            <a:off x="1623678" y="3232528"/>
            <a:ext cx="12435840" cy="1488168"/>
          </a:xfrm>
        </p:spPr>
        <p:txBody>
          <a:bodyPr/>
          <a:lstStyle/>
          <a:p>
            <a:pPr algn="l"/>
            <a:r>
              <a:rPr lang="en-US" sz="6000" b="1" i="0" dirty="0">
                <a:effectLst/>
                <a:latin typeface="YouTube Sans"/>
              </a:rPr>
              <a:t>Amazon Elastic Container Service (ECS)</a:t>
            </a:r>
          </a:p>
        </p:txBody>
      </p:sp>
    </p:spTree>
    <p:extLst>
      <p:ext uri="{BB962C8B-B14F-4D97-AF65-F5344CB8AC3E}">
        <p14:creationId xmlns:p14="http://schemas.microsoft.com/office/powerpoint/2010/main" val="85577223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nline Media 3" title="Introduction to Amazon Elastic Container Service (ECS) | Amazon Web Services">
            <a:hlinkClick r:id="" action="ppaction://media"/>
            <a:extLst>
              <a:ext uri="{FF2B5EF4-FFF2-40B4-BE49-F238E27FC236}">
                <a16:creationId xmlns:a16="http://schemas.microsoft.com/office/drawing/2014/main" id="{0276985F-C5A9-B4D5-2095-BE21D90E31FF}"/>
              </a:ext>
            </a:extLst>
          </p:cNvPr>
          <p:cNvPicPr>
            <a:picLocks noRot="1" noChangeAspect="1"/>
          </p:cNvPicPr>
          <p:nvPr>
            <a:videoFile r:link="rId1"/>
          </p:nvPr>
        </p:nvPicPr>
        <p:blipFill>
          <a:blip r:embed="rId3"/>
          <a:stretch>
            <a:fillRect/>
          </a:stretch>
        </p:blipFill>
        <p:spPr>
          <a:xfrm>
            <a:off x="1201218" y="660400"/>
            <a:ext cx="12227964" cy="6908800"/>
          </a:xfrm>
          <a:prstGeom prst="rect">
            <a:avLst/>
          </a:prstGeom>
        </p:spPr>
      </p:pic>
    </p:spTree>
    <p:extLst>
      <p:ext uri="{BB962C8B-B14F-4D97-AF65-F5344CB8AC3E}">
        <p14:creationId xmlns:p14="http://schemas.microsoft.com/office/powerpoint/2010/main" val="2604401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658367" y="220678"/>
            <a:ext cx="16217798" cy="827919"/>
          </a:xfrm>
          <a:prstGeom prst="rect">
            <a:avLst/>
          </a:prstGeom>
        </p:spPr>
        <p:txBody>
          <a:bodyPr vert="horz" wrap="square" lIns="0" tIns="15240" rIns="0" bIns="0" rtlCol="0" anchor="t">
            <a:spAutoFit/>
          </a:bodyPr>
          <a:lstStyle/>
          <a:p>
            <a:pPr marL="15240">
              <a:spcBef>
                <a:spcPts val="120"/>
              </a:spcBef>
            </a:pPr>
            <a:r>
              <a:rPr dirty="0">
                <a:solidFill>
                  <a:schemeClr val="tx1"/>
                </a:solidFill>
              </a:rPr>
              <a:t>ECS</a:t>
            </a:r>
            <a:r>
              <a:rPr spc="-210" dirty="0">
                <a:solidFill>
                  <a:schemeClr val="tx1"/>
                </a:solidFill>
              </a:rPr>
              <a:t> </a:t>
            </a:r>
            <a:r>
              <a:rPr spc="-108" dirty="0">
                <a:solidFill>
                  <a:schemeClr val="tx1"/>
                </a:solidFill>
              </a:rPr>
              <a:t>Clusters</a:t>
            </a:r>
            <a:r>
              <a:rPr spc="-198" dirty="0">
                <a:solidFill>
                  <a:schemeClr val="tx1"/>
                </a:solidFill>
              </a:rPr>
              <a:t> </a:t>
            </a:r>
            <a:r>
              <a:rPr spc="-30" dirty="0">
                <a:solidFill>
                  <a:schemeClr val="tx1"/>
                </a:solidFill>
              </a:rPr>
              <a:t>Overview</a:t>
            </a:r>
          </a:p>
        </p:txBody>
      </p:sp>
      <p:sp>
        <p:nvSpPr>
          <p:cNvPr id="4" name="object 4"/>
          <p:cNvSpPr txBox="1"/>
          <p:nvPr/>
        </p:nvSpPr>
        <p:spPr>
          <a:xfrm>
            <a:off x="1100327" y="1598980"/>
            <a:ext cx="10727436" cy="2503506"/>
          </a:xfrm>
          <a:prstGeom prst="rect">
            <a:avLst/>
          </a:prstGeom>
        </p:spPr>
        <p:txBody>
          <a:bodyPr vert="horz" wrap="square" lIns="0" tIns="113538" rIns="0" bIns="0" rtlCol="0">
            <a:spAutoFit/>
          </a:bodyPr>
          <a:lstStyle/>
          <a:p>
            <a:pPr marL="289560" indent="-274320">
              <a:spcBef>
                <a:spcPts val="894"/>
              </a:spcBef>
              <a:buFont typeface="Arial"/>
              <a:buChar char="•"/>
              <a:tabLst>
                <a:tab pos="289560" algn="l"/>
              </a:tabLst>
            </a:pPr>
            <a:r>
              <a:rPr sz="3360" dirty="0">
                <a:latin typeface="Gill Sans MT"/>
                <a:cs typeface="Gill Sans MT"/>
              </a:rPr>
              <a:t>ECS</a:t>
            </a:r>
            <a:r>
              <a:rPr sz="3360" spc="-156" dirty="0">
                <a:latin typeface="Gill Sans MT"/>
                <a:cs typeface="Gill Sans MT"/>
              </a:rPr>
              <a:t> </a:t>
            </a:r>
            <a:r>
              <a:rPr sz="3360" spc="-66" dirty="0">
                <a:latin typeface="Gill Sans MT"/>
                <a:cs typeface="Gill Sans MT"/>
              </a:rPr>
              <a:t>Clusters</a:t>
            </a:r>
            <a:r>
              <a:rPr sz="3360" spc="-156" dirty="0">
                <a:latin typeface="Gill Sans MT"/>
                <a:cs typeface="Gill Sans MT"/>
              </a:rPr>
              <a:t> </a:t>
            </a:r>
            <a:r>
              <a:rPr sz="3360" dirty="0">
                <a:latin typeface="Gill Sans MT"/>
                <a:cs typeface="Gill Sans MT"/>
              </a:rPr>
              <a:t>are</a:t>
            </a:r>
            <a:r>
              <a:rPr sz="3360" spc="-150" dirty="0">
                <a:latin typeface="Gill Sans MT"/>
                <a:cs typeface="Gill Sans MT"/>
              </a:rPr>
              <a:t> </a:t>
            </a:r>
            <a:r>
              <a:rPr sz="3360" spc="-42" dirty="0">
                <a:latin typeface="Gill Sans MT"/>
                <a:cs typeface="Gill Sans MT"/>
              </a:rPr>
              <a:t>logical</a:t>
            </a:r>
            <a:r>
              <a:rPr sz="3360" spc="-156" dirty="0">
                <a:latin typeface="Gill Sans MT"/>
                <a:cs typeface="Gill Sans MT"/>
              </a:rPr>
              <a:t> </a:t>
            </a:r>
            <a:r>
              <a:rPr sz="3360" spc="-30" dirty="0">
                <a:latin typeface="Gill Sans MT"/>
                <a:cs typeface="Gill Sans MT"/>
              </a:rPr>
              <a:t>grouping</a:t>
            </a:r>
            <a:r>
              <a:rPr sz="3360" spc="-144" dirty="0">
                <a:latin typeface="Gill Sans MT"/>
                <a:cs typeface="Gill Sans MT"/>
              </a:rPr>
              <a:t> </a:t>
            </a:r>
            <a:r>
              <a:rPr sz="3360" dirty="0">
                <a:latin typeface="Gill Sans MT"/>
                <a:cs typeface="Gill Sans MT"/>
              </a:rPr>
              <a:t>of</a:t>
            </a:r>
            <a:r>
              <a:rPr sz="3360" spc="-150" dirty="0">
                <a:latin typeface="Gill Sans MT"/>
                <a:cs typeface="Gill Sans MT"/>
              </a:rPr>
              <a:t> </a:t>
            </a:r>
            <a:r>
              <a:rPr sz="3360" dirty="0">
                <a:latin typeface="Gill Sans MT"/>
                <a:cs typeface="Gill Sans MT"/>
              </a:rPr>
              <a:t>EC2</a:t>
            </a:r>
            <a:r>
              <a:rPr sz="3360" spc="-150" dirty="0">
                <a:latin typeface="Gill Sans MT"/>
                <a:cs typeface="Gill Sans MT"/>
              </a:rPr>
              <a:t> </a:t>
            </a:r>
            <a:r>
              <a:rPr sz="3360" spc="-12" dirty="0">
                <a:latin typeface="Gill Sans MT"/>
                <a:cs typeface="Gill Sans MT"/>
              </a:rPr>
              <a:t>instances</a:t>
            </a:r>
            <a:endParaRPr sz="3360" dirty="0">
              <a:latin typeface="Gill Sans MT"/>
              <a:cs typeface="Gill Sans MT"/>
            </a:endParaRPr>
          </a:p>
          <a:p>
            <a:pPr marL="289560" indent="-274320">
              <a:spcBef>
                <a:spcPts val="780"/>
              </a:spcBef>
              <a:buFont typeface="Arial"/>
              <a:buChar char="•"/>
              <a:tabLst>
                <a:tab pos="289560" algn="l"/>
              </a:tabLst>
            </a:pPr>
            <a:r>
              <a:rPr sz="3360" dirty="0">
                <a:latin typeface="Gill Sans MT"/>
                <a:cs typeface="Gill Sans MT"/>
              </a:rPr>
              <a:t>EC2</a:t>
            </a:r>
            <a:r>
              <a:rPr sz="3360" spc="-144" dirty="0">
                <a:latin typeface="Gill Sans MT"/>
                <a:cs typeface="Gill Sans MT"/>
              </a:rPr>
              <a:t> </a:t>
            </a:r>
            <a:r>
              <a:rPr sz="3360" spc="-48" dirty="0">
                <a:latin typeface="Gill Sans MT"/>
                <a:cs typeface="Gill Sans MT"/>
              </a:rPr>
              <a:t>instances</a:t>
            </a:r>
            <a:r>
              <a:rPr sz="3360" spc="-144" dirty="0">
                <a:latin typeface="Gill Sans MT"/>
                <a:cs typeface="Gill Sans MT"/>
              </a:rPr>
              <a:t> </a:t>
            </a:r>
            <a:r>
              <a:rPr sz="3360" dirty="0">
                <a:latin typeface="Gill Sans MT"/>
                <a:cs typeface="Gill Sans MT"/>
              </a:rPr>
              <a:t>run</a:t>
            </a:r>
            <a:r>
              <a:rPr sz="3360" spc="-137" dirty="0">
                <a:latin typeface="Gill Sans MT"/>
                <a:cs typeface="Gill Sans MT"/>
              </a:rPr>
              <a:t> </a:t>
            </a:r>
            <a:r>
              <a:rPr sz="3360" dirty="0">
                <a:latin typeface="Gill Sans MT"/>
                <a:cs typeface="Gill Sans MT"/>
              </a:rPr>
              <a:t>the</a:t>
            </a:r>
            <a:r>
              <a:rPr sz="3360" spc="-144" dirty="0">
                <a:latin typeface="Gill Sans MT"/>
                <a:cs typeface="Gill Sans MT"/>
              </a:rPr>
              <a:t> </a:t>
            </a:r>
            <a:r>
              <a:rPr sz="3360" dirty="0">
                <a:latin typeface="Gill Sans MT"/>
                <a:cs typeface="Gill Sans MT"/>
              </a:rPr>
              <a:t>ECS</a:t>
            </a:r>
            <a:r>
              <a:rPr sz="3360" spc="-137" dirty="0">
                <a:latin typeface="Gill Sans MT"/>
                <a:cs typeface="Gill Sans MT"/>
              </a:rPr>
              <a:t> </a:t>
            </a:r>
            <a:r>
              <a:rPr sz="3360" dirty="0">
                <a:latin typeface="Gill Sans MT"/>
                <a:cs typeface="Gill Sans MT"/>
              </a:rPr>
              <a:t>agent</a:t>
            </a:r>
            <a:r>
              <a:rPr sz="3360" spc="-132" dirty="0">
                <a:latin typeface="Gill Sans MT"/>
                <a:cs typeface="Gill Sans MT"/>
              </a:rPr>
              <a:t> </a:t>
            </a:r>
            <a:r>
              <a:rPr sz="3360" spc="-66" dirty="0">
                <a:latin typeface="Gill Sans MT"/>
                <a:cs typeface="Gill Sans MT"/>
              </a:rPr>
              <a:t>(Docker</a:t>
            </a:r>
            <a:r>
              <a:rPr sz="3360" spc="-137" dirty="0">
                <a:latin typeface="Gill Sans MT"/>
                <a:cs typeface="Gill Sans MT"/>
              </a:rPr>
              <a:t> </a:t>
            </a:r>
            <a:r>
              <a:rPr sz="3360" spc="-12" dirty="0">
                <a:latin typeface="Gill Sans MT"/>
                <a:cs typeface="Gill Sans MT"/>
              </a:rPr>
              <a:t>container)</a:t>
            </a:r>
            <a:endParaRPr sz="3360" dirty="0">
              <a:latin typeface="Gill Sans MT"/>
              <a:cs typeface="Gill Sans MT"/>
            </a:endParaRPr>
          </a:p>
          <a:p>
            <a:pPr marL="289560" indent="-274320">
              <a:spcBef>
                <a:spcPts val="894"/>
              </a:spcBef>
              <a:buFont typeface="Arial"/>
              <a:buChar char="•"/>
              <a:tabLst>
                <a:tab pos="289560" algn="l"/>
              </a:tabLst>
            </a:pPr>
            <a:r>
              <a:rPr sz="3360" dirty="0">
                <a:latin typeface="Gill Sans MT"/>
                <a:cs typeface="Gill Sans MT"/>
              </a:rPr>
              <a:t>The</a:t>
            </a:r>
            <a:r>
              <a:rPr sz="3360" spc="-162" dirty="0">
                <a:latin typeface="Gill Sans MT"/>
                <a:cs typeface="Gill Sans MT"/>
              </a:rPr>
              <a:t> </a:t>
            </a:r>
            <a:r>
              <a:rPr sz="3360" dirty="0">
                <a:latin typeface="Gill Sans MT"/>
                <a:cs typeface="Gill Sans MT"/>
              </a:rPr>
              <a:t>ECS</a:t>
            </a:r>
            <a:r>
              <a:rPr sz="3360" spc="-156" dirty="0">
                <a:latin typeface="Gill Sans MT"/>
                <a:cs typeface="Gill Sans MT"/>
              </a:rPr>
              <a:t> </a:t>
            </a:r>
            <a:r>
              <a:rPr sz="3360" spc="-12" dirty="0">
                <a:latin typeface="Gill Sans MT"/>
                <a:cs typeface="Gill Sans MT"/>
              </a:rPr>
              <a:t>agents</a:t>
            </a:r>
            <a:r>
              <a:rPr sz="3360" spc="-156" dirty="0">
                <a:latin typeface="Gill Sans MT"/>
                <a:cs typeface="Gill Sans MT"/>
              </a:rPr>
              <a:t> </a:t>
            </a:r>
            <a:r>
              <a:rPr sz="3360" spc="-72" dirty="0">
                <a:latin typeface="Gill Sans MT"/>
                <a:cs typeface="Gill Sans MT"/>
              </a:rPr>
              <a:t>registers</a:t>
            </a:r>
            <a:r>
              <a:rPr sz="3360" spc="-162" dirty="0">
                <a:latin typeface="Gill Sans MT"/>
                <a:cs typeface="Gill Sans MT"/>
              </a:rPr>
              <a:t> </a:t>
            </a:r>
            <a:r>
              <a:rPr sz="3360" dirty="0">
                <a:latin typeface="Gill Sans MT"/>
                <a:cs typeface="Gill Sans MT"/>
              </a:rPr>
              <a:t>the</a:t>
            </a:r>
            <a:r>
              <a:rPr sz="3360" spc="-156" dirty="0">
                <a:latin typeface="Gill Sans MT"/>
                <a:cs typeface="Gill Sans MT"/>
              </a:rPr>
              <a:t> </a:t>
            </a:r>
            <a:r>
              <a:rPr sz="3360" spc="-42" dirty="0">
                <a:latin typeface="Gill Sans MT"/>
                <a:cs typeface="Gill Sans MT"/>
              </a:rPr>
              <a:t>instance</a:t>
            </a:r>
            <a:r>
              <a:rPr sz="3360" spc="-156" dirty="0">
                <a:latin typeface="Gill Sans MT"/>
                <a:cs typeface="Gill Sans MT"/>
              </a:rPr>
              <a:t> </a:t>
            </a:r>
            <a:r>
              <a:rPr sz="3360" dirty="0">
                <a:latin typeface="Gill Sans MT"/>
                <a:cs typeface="Gill Sans MT"/>
              </a:rPr>
              <a:t>to</a:t>
            </a:r>
            <a:r>
              <a:rPr sz="3360" spc="-162" dirty="0">
                <a:latin typeface="Gill Sans MT"/>
                <a:cs typeface="Gill Sans MT"/>
              </a:rPr>
              <a:t> </a:t>
            </a:r>
            <a:r>
              <a:rPr sz="3360" dirty="0">
                <a:latin typeface="Gill Sans MT"/>
                <a:cs typeface="Gill Sans MT"/>
              </a:rPr>
              <a:t>the</a:t>
            </a:r>
            <a:r>
              <a:rPr sz="3360" spc="-156" dirty="0">
                <a:latin typeface="Gill Sans MT"/>
                <a:cs typeface="Gill Sans MT"/>
              </a:rPr>
              <a:t> </a:t>
            </a:r>
            <a:r>
              <a:rPr sz="3360" dirty="0">
                <a:latin typeface="Gill Sans MT"/>
                <a:cs typeface="Gill Sans MT"/>
              </a:rPr>
              <a:t>ECS</a:t>
            </a:r>
            <a:r>
              <a:rPr sz="3360" spc="-156" dirty="0">
                <a:latin typeface="Gill Sans MT"/>
                <a:cs typeface="Gill Sans MT"/>
              </a:rPr>
              <a:t> </a:t>
            </a:r>
            <a:r>
              <a:rPr sz="3360" spc="-12" dirty="0">
                <a:latin typeface="Gill Sans MT"/>
                <a:cs typeface="Gill Sans MT"/>
              </a:rPr>
              <a:t>cluster</a:t>
            </a:r>
            <a:endParaRPr sz="3360" dirty="0">
              <a:latin typeface="Gill Sans MT"/>
              <a:cs typeface="Gill Sans MT"/>
            </a:endParaRPr>
          </a:p>
          <a:p>
            <a:pPr marL="289560" indent="-274320">
              <a:spcBef>
                <a:spcPts val="774"/>
              </a:spcBef>
              <a:buFont typeface="Arial"/>
              <a:buChar char="•"/>
              <a:tabLst>
                <a:tab pos="289560" algn="l"/>
              </a:tabLst>
            </a:pPr>
            <a:r>
              <a:rPr sz="3360" dirty="0">
                <a:latin typeface="Gill Sans MT"/>
                <a:cs typeface="Gill Sans MT"/>
              </a:rPr>
              <a:t>The</a:t>
            </a:r>
            <a:r>
              <a:rPr sz="3360" spc="-228" dirty="0">
                <a:latin typeface="Gill Sans MT"/>
                <a:cs typeface="Gill Sans MT"/>
              </a:rPr>
              <a:t> </a:t>
            </a:r>
            <a:r>
              <a:rPr sz="3360" dirty="0">
                <a:latin typeface="Gill Sans MT"/>
                <a:cs typeface="Gill Sans MT"/>
              </a:rPr>
              <a:t>EC2</a:t>
            </a:r>
            <a:r>
              <a:rPr sz="3360" spc="-90" dirty="0">
                <a:latin typeface="Gill Sans MT"/>
                <a:cs typeface="Gill Sans MT"/>
              </a:rPr>
              <a:t> </a:t>
            </a:r>
            <a:r>
              <a:rPr sz="3360" spc="-48" dirty="0">
                <a:latin typeface="Gill Sans MT"/>
                <a:cs typeface="Gill Sans MT"/>
              </a:rPr>
              <a:t>instances</a:t>
            </a:r>
            <a:r>
              <a:rPr sz="3360" spc="-102" dirty="0">
                <a:latin typeface="Gill Sans MT"/>
                <a:cs typeface="Gill Sans MT"/>
              </a:rPr>
              <a:t> </a:t>
            </a:r>
            <a:r>
              <a:rPr sz="3360" dirty="0">
                <a:latin typeface="Gill Sans MT"/>
                <a:cs typeface="Gill Sans MT"/>
              </a:rPr>
              <a:t>run</a:t>
            </a:r>
            <a:r>
              <a:rPr sz="3360" spc="-90" dirty="0">
                <a:latin typeface="Gill Sans MT"/>
                <a:cs typeface="Gill Sans MT"/>
              </a:rPr>
              <a:t> </a:t>
            </a:r>
            <a:r>
              <a:rPr sz="3360" dirty="0">
                <a:latin typeface="Gill Sans MT"/>
                <a:cs typeface="Gill Sans MT"/>
              </a:rPr>
              <a:t>a</a:t>
            </a:r>
            <a:r>
              <a:rPr sz="3360" spc="-84" dirty="0">
                <a:latin typeface="Gill Sans MT"/>
                <a:cs typeface="Gill Sans MT"/>
              </a:rPr>
              <a:t> </a:t>
            </a:r>
            <a:r>
              <a:rPr sz="3360" spc="-66" dirty="0">
                <a:latin typeface="Gill Sans MT"/>
                <a:cs typeface="Gill Sans MT"/>
              </a:rPr>
              <a:t>special</a:t>
            </a:r>
            <a:r>
              <a:rPr sz="3360" spc="-210" dirty="0">
                <a:latin typeface="Gill Sans MT"/>
                <a:cs typeface="Gill Sans MT"/>
              </a:rPr>
              <a:t> </a:t>
            </a:r>
            <a:r>
              <a:rPr sz="3360" spc="-84" dirty="0">
                <a:latin typeface="Gill Sans MT"/>
                <a:cs typeface="Gill Sans MT"/>
              </a:rPr>
              <a:t>AMI,</a:t>
            </a:r>
            <a:r>
              <a:rPr sz="3360" spc="-270" dirty="0">
                <a:latin typeface="Gill Sans MT"/>
                <a:cs typeface="Gill Sans MT"/>
              </a:rPr>
              <a:t> </a:t>
            </a:r>
            <a:r>
              <a:rPr sz="3360" dirty="0">
                <a:latin typeface="Gill Sans MT"/>
                <a:cs typeface="Gill Sans MT"/>
              </a:rPr>
              <a:t>made</a:t>
            </a:r>
            <a:r>
              <a:rPr sz="3360" spc="-102" dirty="0">
                <a:latin typeface="Gill Sans MT"/>
                <a:cs typeface="Gill Sans MT"/>
              </a:rPr>
              <a:t> </a:t>
            </a:r>
            <a:r>
              <a:rPr sz="3360" spc="-66" dirty="0">
                <a:latin typeface="Gill Sans MT"/>
                <a:cs typeface="Gill Sans MT"/>
              </a:rPr>
              <a:t>specifically</a:t>
            </a:r>
            <a:r>
              <a:rPr sz="3360" spc="-96" dirty="0">
                <a:latin typeface="Gill Sans MT"/>
                <a:cs typeface="Gill Sans MT"/>
              </a:rPr>
              <a:t> </a:t>
            </a:r>
            <a:r>
              <a:rPr sz="3360" spc="-48" dirty="0">
                <a:latin typeface="Gill Sans MT"/>
                <a:cs typeface="Gill Sans MT"/>
              </a:rPr>
              <a:t>for</a:t>
            </a:r>
            <a:r>
              <a:rPr sz="3360" spc="-84" dirty="0">
                <a:latin typeface="Gill Sans MT"/>
                <a:cs typeface="Gill Sans MT"/>
              </a:rPr>
              <a:t> </a:t>
            </a:r>
            <a:r>
              <a:rPr sz="3360" spc="-30" dirty="0">
                <a:latin typeface="Gill Sans MT"/>
                <a:cs typeface="Gill Sans MT"/>
              </a:rPr>
              <a:t>ECS</a:t>
            </a:r>
            <a:endParaRPr sz="3360" dirty="0">
              <a:latin typeface="Gill Sans MT"/>
              <a:cs typeface="Gill Sans MT"/>
            </a:endParaRPr>
          </a:p>
        </p:txBody>
      </p:sp>
      <p:grpSp>
        <p:nvGrpSpPr>
          <p:cNvPr id="5" name="object 5"/>
          <p:cNvGrpSpPr/>
          <p:nvPr/>
        </p:nvGrpSpPr>
        <p:grpSpPr>
          <a:xfrm>
            <a:off x="4219646" y="4232055"/>
            <a:ext cx="2156460" cy="2999994"/>
            <a:chOff x="3516372" y="3526712"/>
            <a:chExt cx="1797050" cy="2499995"/>
          </a:xfrm>
        </p:grpSpPr>
        <p:sp>
          <p:nvSpPr>
            <p:cNvPr id="6" name="object 6"/>
            <p:cNvSpPr/>
            <p:nvPr/>
          </p:nvSpPr>
          <p:spPr>
            <a:xfrm>
              <a:off x="3522722" y="3533062"/>
              <a:ext cx="1784350" cy="2487295"/>
            </a:xfrm>
            <a:custGeom>
              <a:avLst/>
              <a:gdLst/>
              <a:ahLst/>
              <a:cxnLst/>
              <a:rect l="l" t="t" r="r" b="b"/>
              <a:pathLst>
                <a:path w="1784350" h="2487295">
                  <a:moveTo>
                    <a:pt x="1783988" y="0"/>
                  </a:moveTo>
                  <a:lnTo>
                    <a:pt x="0" y="0"/>
                  </a:lnTo>
                  <a:lnTo>
                    <a:pt x="0" y="2486808"/>
                  </a:lnTo>
                  <a:lnTo>
                    <a:pt x="1783988" y="2486808"/>
                  </a:lnTo>
                  <a:lnTo>
                    <a:pt x="1783988" y="0"/>
                  </a:lnTo>
                  <a:close/>
                </a:path>
              </a:pathLst>
            </a:custGeom>
            <a:solidFill>
              <a:srgbClr val="F69802"/>
            </a:solidFill>
          </p:spPr>
          <p:txBody>
            <a:bodyPr wrap="square" lIns="0" tIns="0" rIns="0" bIns="0" rtlCol="0"/>
            <a:lstStyle/>
            <a:p>
              <a:endParaRPr sz="3456"/>
            </a:p>
          </p:txBody>
        </p:sp>
        <p:sp>
          <p:nvSpPr>
            <p:cNvPr id="7" name="object 7"/>
            <p:cNvSpPr/>
            <p:nvPr/>
          </p:nvSpPr>
          <p:spPr>
            <a:xfrm>
              <a:off x="3522722" y="3533062"/>
              <a:ext cx="1784350" cy="2487295"/>
            </a:xfrm>
            <a:custGeom>
              <a:avLst/>
              <a:gdLst/>
              <a:ahLst/>
              <a:cxnLst/>
              <a:rect l="l" t="t" r="r" b="b"/>
              <a:pathLst>
                <a:path w="1784350" h="2487295">
                  <a:moveTo>
                    <a:pt x="0" y="0"/>
                  </a:moveTo>
                  <a:lnTo>
                    <a:pt x="1783989" y="0"/>
                  </a:lnTo>
                  <a:lnTo>
                    <a:pt x="1783989" y="2486808"/>
                  </a:lnTo>
                  <a:lnTo>
                    <a:pt x="0" y="2486808"/>
                  </a:lnTo>
                  <a:lnTo>
                    <a:pt x="0" y="0"/>
                  </a:lnTo>
                  <a:close/>
                </a:path>
              </a:pathLst>
            </a:custGeom>
            <a:ln w="12700">
              <a:solidFill>
                <a:srgbClr val="B56E01"/>
              </a:solidFill>
            </a:ln>
          </p:spPr>
          <p:txBody>
            <a:bodyPr wrap="square" lIns="0" tIns="0" rIns="0" bIns="0" rtlCol="0"/>
            <a:lstStyle/>
            <a:p>
              <a:endParaRPr sz="3456"/>
            </a:p>
          </p:txBody>
        </p:sp>
      </p:grpSp>
      <p:sp>
        <p:nvSpPr>
          <p:cNvPr id="8" name="object 8"/>
          <p:cNvSpPr txBox="1"/>
          <p:nvPr/>
        </p:nvSpPr>
        <p:spPr>
          <a:xfrm>
            <a:off x="4571968" y="6809841"/>
            <a:ext cx="1452372" cy="347788"/>
          </a:xfrm>
          <a:prstGeom prst="rect">
            <a:avLst/>
          </a:prstGeom>
        </p:spPr>
        <p:txBody>
          <a:bodyPr vert="horz" wrap="square" lIns="0" tIns="15240" rIns="0" bIns="0" rtlCol="0">
            <a:spAutoFit/>
          </a:bodyPr>
          <a:lstStyle/>
          <a:p>
            <a:pPr marL="15240">
              <a:spcBef>
                <a:spcPts val="120"/>
              </a:spcBef>
            </a:pPr>
            <a:r>
              <a:rPr sz="2160" b="1" dirty="0">
                <a:latin typeface="Calibri"/>
                <a:cs typeface="Calibri"/>
              </a:rPr>
              <a:t>EC2</a:t>
            </a:r>
            <a:r>
              <a:rPr sz="2160" b="1" spc="-36" dirty="0">
                <a:latin typeface="Calibri"/>
                <a:cs typeface="Calibri"/>
              </a:rPr>
              <a:t> </a:t>
            </a:r>
            <a:r>
              <a:rPr sz="2160" b="1" spc="-12" dirty="0">
                <a:latin typeface="Calibri"/>
                <a:cs typeface="Calibri"/>
              </a:rPr>
              <a:t>instance</a:t>
            </a:r>
            <a:endParaRPr sz="2160">
              <a:latin typeface="Calibri"/>
              <a:cs typeface="Calibri"/>
            </a:endParaRPr>
          </a:p>
        </p:txBody>
      </p:sp>
      <p:grpSp>
        <p:nvGrpSpPr>
          <p:cNvPr id="9" name="object 9"/>
          <p:cNvGrpSpPr/>
          <p:nvPr/>
        </p:nvGrpSpPr>
        <p:grpSpPr>
          <a:xfrm>
            <a:off x="4286513" y="4450146"/>
            <a:ext cx="2081784" cy="2188464"/>
            <a:chOff x="3572094" y="3708455"/>
            <a:chExt cx="1734820" cy="1823720"/>
          </a:xfrm>
        </p:grpSpPr>
        <p:sp>
          <p:nvSpPr>
            <p:cNvPr id="10" name="object 10"/>
            <p:cNvSpPr/>
            <p:nvPr/>
          </p:nvSpPr>
          <p:spPr>
            <a:xfrm>
              <a:off x="3751334" y="3714805"/>
              <a:ext cx="1327150" cy="1811020"/>
            </a:xfrm>
            <a:custGeom>
              <a:avLst/>
              <a:gdLst/>
              <a:ahLst/>
              <a:cxnLst/>
              <a:rect l="l" t="t" r="r" b="b"/>
              <a:pathLst>
                <a:path w="1327150" h="1811020">
                  <a:moveTo>
                    <a:pt x="1326776" y="0"/>
                  </a:moveTo>
                  <a:lnTo>
                    <a:pt x="0" y="0"/>
                  </a:lnTo>
                  <a:lnTo>
                    <a:pt x="0" y="1810871"/>
                  </a:lnTo>
                  <a:lnTo>
                    <a:pt x="1326776" y="1810871"/>
                  </a:lnTo>
                  <a:lnTo>
                    <a:pt x="1326776" y="0"/>
                  </a:lnTo>
                  <a:close/>
                </a:path>
              </a:pathLst>
            </a:custGeom>
            <a:solidFill>
              <a:srgbClr val="FFFFFF"/>
            </a:solidFill>
          </p:spPr>
          <p:txBody>
            <a:bodyPr wrap="square" lIns="0" tIns="0" rIns="0" bIns="0" rtlCol="0"/>
            <a:lstStyle/>
            <a:p>
              <a:endParaRPr sz="3456"/>
            </a:p>
          </p:txBody>
        </p:sp>
        <p:sp>
          <p:nvSpPr>
            <p:cNvPr id="11" name="object 11"/>
            <p:cNvSpPr/>
            <p:nvPr/>
          </p:nvSpPr>
          <p:spPr>
            <a:xfrm>
              <a:off x="3751334" y="3714805"/>
              <a:ext cx="1327150" cy="1811020"/>
            </a:xfrm>
            <a:custGeom>
              <a:avLst/>
              <a:gdLst/>
              <a:ahLst/>
              <a:cxnLst/>
              <a:rect l="l" t="t" r="r" b="b"/>
              <a:pathLst>
                <a:path w="1327150" h="1811020">
                  <a:moveTo>
                    <a:pt x="0" y="0"/>
                  </a:moveTo>
                  <a:lnTo>
                    <a:pt x="1326777" y="0"/>
                  </a:lnTo>
                  <a:lnTo>
                    <a:pt x="1326777" y="1810871"/>
                  </a:lnTo>
                  <a:lnTo>
                    <a:pt x="0" y="1810871"/>
                  </a:lnTo>
                  <a:lnTo>
                    <a:pt x="0" y="0"/>
                  </a:lnTo>
                  <a:close/>
                </a:path>
              </a:pathLst>
            </a:custGeom>
            <a:ln w="12700">
              <a:solidFill>
                <a:srgbClr val="F69802"/>
              </a:solidFill>
            </a:ln>
          </p:spPr>
          <p:txBody>
            <a:bodyPr wrap="square" lIns="0" tIns="0" rIns="0" bIns="0" rtlCol="0"/>
            <a:lstStyle/>
            <a:p>
              <a:endParaRPr sz="3456"/>
            </a:p>
          </p:txBody>
        </p:sp>
        <p:pic>
          <p:nvPicPr>
            <p:cNvPr id="12" name="object 12"/>
            <p:cNvPicPr/>
            <p:nvPr/>
          </p:nvPicPr>
          <p:blipFill>
            <a:blip r:embed="rId2" cstate="print"/>
            <a:stretch>
              <a:fillRect/>
            </a:stretch>
          </p:blipFill>
          <p:spPr>
            <a:xfrm>
              <a:off x="3572094" y="4384685"/>
              <a:ext cx="1734615" cy="952733"/>
            </a:xfrm>
            <a:prstGeom prst="rect">
              <a:avLst/>
            </a:prstGeom>
          </p:spPr>
        </p:pic>
      </p:grpSp>
      <p:sp>
        <p:nvSpPr>
          <p:cNvPr id="13" name="object 13"/>
          <p:cNvSpPr txBox="1"/>
          <p:nvPr/>
        </p:nvSpPr>
        <p:spPr>
          <a:xfrm>
            <a:off x="4715047" y="4838395"/>
            <a:ext cx="1152906" cy="347788"/>
          </a:xfrm>
          <a:prstGeom prst="rect">
            <a:avLst/>
          </a:prstGeom>
        </p:spPr>
        <p:txBody>
          <a:bodyPr vert="horz" wrap="square" lIns="0" tIns="15240" rIns="0" bIns="0" rtlCol="0">
            <a:spAutoFit/>
          </a:bodyPr>
          <a:lstStyle/>
          <a:p>
            <a:pPr marL="15240">
              <a:spcBef>
                <a:spcPts val="120"/>
              </a:spcBef>
            </a:pPr>
            <a:r>
              <a:rPr sz="2160" dirty="0">
                <a:latin typeface="Calibri"/>
                <a:cs typeface="Calibri"/>
              </a:rPr>
              <a:t>ECS</a:t>
            </a:r>
            <a:r>
              <a:rPr sz="2160" spc="-30" dirty="0">
                <a:latin typeface="Calibri"/>
                <a:cs typeface="Calibri"/>
              </a:rPr>
              <a:t> </a:t>
            </a:r>
            <a:r>
              <a:rPr sz="2160" spc="-12" dirty="0">
                <a:latin typeface="Calibri"/>
                <a:cs typeface="Calibri"/>
              </a:rPr>
              <a:t>Agent</a:t>
            </a:r>
            <a:endParaRPr sz="2160">
              <a:latin typeface="Calibri"/>
              <a:cs typeface="Calibri"/>
            </a:endParaRPr>
          </a:p>
        </p:txBody>
      </p:sp>
      <p:grpSp>
        <p:nvGrpSpPr>
          <p:cNvPr id="14" name="object 14"/>
          <p:cNvGrpSpPr/>
          <p:nvPr/>
        </p:nvGrpSpPr>
        <p:grpSpPr>
          <a:xfrm>
            <a:off x="6093733" y="4814113"/>
            <a:ext cx="3456432" cy="1181862"/>
            <a:chOff x="5078111" y="4011760"/>
            <a:chExt cx="2880360" cy="984885"/>
          </a:xfrm>
        </p:grpSpPr>
        <p:pic>
          <p:nvPicPr>
            <p:cNvPr id="15" name="object 15"/>
            <p:cNvPicPr/>
            <p:nvPr/>
          </p:nvPicPr>
          <p:blipFill>
            <a:blip r:embed="rId3" cstate="print"/>
            <a:stretch>
              <a:fillRect/>
            </a:stretch>
          </p:blipFill>
          <p:spPr>
            <a:xfrm>
              <a:off x="6908508" y="4011760"/>
              <a:ext cx="1049966" cy="984341"/>
            </a:xfrm>
            <a:prstGeom prst="rect">
              <a:avLst/>
            </a:prstGeom>
          </p:spPr>
        </p:pic>
        <p:sp>
          <p:nvSpPr>
            <p:cNvPr id="16" name="object 16"/>
            <p:cNvSpPr/>
            <p:nvPr/>
          </p:nvSpPr>
          <p:spPr>
            <a:xfrm>
              <a:off x="5078111" y="4465832"/>
              <a:ext cx="1830705" cy="76200"/>
            </a:xfrm>
            <a:custGeom>
              <a:avLst/>
              <a:gdLst/>
              <a:ahLst/>
              <a:cxnLst/>
              <a:rect l="l" t="t" r="r" b="b"/>
              <a:pathLst>
                <a:path w="1830704" h="76200">
                  <a:moveTo>
                    <a:pt x="1754197" y="41274"/>
                  </a:moveTo>
                  <a:lnTo>
                    <a:pt x="1754197" y="76200"/>
                  </a:lnTo>
                  <a:lnTo>
                    <a:pt x="1824047" y="41275"/>
                  </a:lnTo>
                  <a:lnTo>
                    <a:pt x="1754197" y="41274"/>
                  </a:lnTo>
                  <a:close/>
                </a:path>
                <a:path w="1830704" h="76200">
                  <a:moveTo>
                    <a:pt x="1754197" y="34924"/>
                  </a:moveTo>
                  <a:lnTo>
                    <a:pt x="1754197" y="41274"/>
                  </a:lnTo>
                  <a:lnTo>
                    <a:pt x="1766900" y="41275"/>
                  </a:lnTo>
                  <a:lnTo>
                    <a:pt x="1766900" y="34925"/>
                  </a:lnTo>
                  <a:lnTo>
                    <a:pt x="1754197" y="34924"/>
                  </a:lnTo>
                  <a:close/>
                </a:path>
                <a:path w="1830704" h="76200">
                  <a:moveTo>
                    <a:pt x="1754197" y="0"/>
                  </a:moveTo>
                  <a:lnTo>
                    <a:pt x="1754197" y="34924"/>
                  </a:lnTo>
                  <a:lnTo>
                    <a:pt x="1766900" y="34925"/>
                  </a:lnTo>
                  <a:lnTo>
                    <a:pt x="1766900" y="41275"/>
                  </a:lnTo>
                  <a:lnTo>
                    <a:pt x="1824050" y="41273"/>
                  </a:lnTo>
                  <a:lnTo>
                    <a:pt x="1830397" y="38100"/>
                  </a:lnTo>
                  <a:lnTo>
                    <a:pt x="1754197" y="0"/>
                  </a:lnTo>
                  <a:close/>
                </a:path>
                <a:path w="1830704" h="76200">
                  <a:moveTo>
                    <a:pt x="0" y="34923"/>
                  </a:moveTo>
                  <a:lnTo>
                    <a:pt x="0" y="41273"/>
                  </a:lnTo>
                  <a:lnTo>
                    <a:pt x="1754197" y="41274"/>
                  </a:lnTo>
                  <a:lnTo>
                    <a:pt x="1754197" y="34924"/>
                  </a:lnTo>
                  <a:lnTo>
                    <a:pt x="0" y="34923"/>
                  </a:lnTo>
                  <a:close/>
                </a:path>
              </a:pathLst>
            </a:custGeom>
            <a:solidFill>
              <a:srgbClr val="444949"/>
            </a:solidFill>
          </p:spPr>
          <p:txBody>
            <a:bodyPr wrap="square" lIns="0" tIns="0" rIns="0" bIns="0" rtlCol="0"/>
            <a:lstStyle/>
            <a:p>
              <a:endParaRPr sz="3456"/>
            </a:p>
          </p:txBody>
        </p:sp>
      </p:grpSp>
      <p:sp>
        <p:nvSpPr>
          <p:cNvPr id="17" name="object 17"/>
          <p:cNvSpPr txBox="1"/>
          <p:nvPr/>
        </p:nvSpPr>
        <p:spPr>
          <a:xfrm>
            <a:off x="8414640" y="6044185"/>
            <a:ext cx="1011173" cy="273921"/>
          </a:xfrm>
          <a:prstGeom prst="rect">
            <a:avLst/>
          </a:prstGeom>
        </p:spPr>
        <p:txBody>
          <a:bodyPr vert="horz" wrap="square" lIns="0" tIns="15240" rIns="0" bIns="0" rtlCol="0">
            <a:spAutoFit/>
          </a:bodyPr>
          <a:lstStyle/>
          <a:p>
            <a:pPr marL="15240">
              <a:spcBef>
                <a:spcPts val="120"/>
              </a:spcBef>
            </a:pPr>
            <a:r>
              <a:rPr sz="1680" b="1" dirty="0">
                <a:latin typeface="Calibri"/>
                <a:cs typeface="Calibri"/>
              </a:rPr>
              <a:t>ECS</a:t>
            </a:r>
            <a:r>
              <a:rPr sz="1680" b="1" spc="-36" dirty="0">
                <a:latin typeface="Calibri"/>
                <a:cs typeface="Calibri"/>
              </a:rPr>
              <a:t> </a:t>
            </a:r>
            <a:r>
              <a:rPr sz="1680" b="1" spc="-12" dirty="0">
                <a:latin typeface="Calibri"/>
                <a:cs typeface="Calibri"/>
              </a:rPr>
              <a:t>Cluster</a:t>
            </a:r>
            <a:endParaRPr sz="1680">
              <a:latin typeface="Calibri"/>
              <a:cs typeface="Calibri"/>
            </a:endParaRPr>
          </a:p>
        </p:txBody>
      </p:sp>
      <p:sp>
        <p:nvSpPr>
          <p:cNvPr id="18" name="object 18"/>
          <p:cNvSpPr txBox="1"/>
          <p:nvPr/>
        </p:nvSpPr>
        <p:spPr>
          <a:xfrm>
            <a:off x="6979070" y="4984700"/>
            <a:ext cx="877062" cy="347788"/>
          </a:xfrm>
          <a:prstGeom prst="rect">
            <a:avLst/>
          </a:prstGeom>
        </p:spPr>
        <p:txBody>
          <a:bodyPr vert="horz" wrap="square" lIns="0" tIns="15240" rIns="0" bIns="0" rtlCol="0">
            <a:spAutoFit/>
          </a:bodyPr>
          <a:lstStyle/>
          <a:p>
            <a:pPr marL="15240">
              <a:spcBef>
                <a:spcPts val="120"/>
              </a:spcBef>
            </a:pPr>
            <a:r>
              <a:rPr sz="2160" spc="-12" dirty="0">
                <a:latin typeface="Calibri"/>
                <a:cs typeface="Calibri"/>
              </a:rPr>
              <a:t>register</a:t>
            </a:r>
            <a:endParaRPr sz="2160">
              <a:latin typeface="Calibri"/>
              <a:cs typeface="Calibri"/>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1100327" y="440740"/>
            <a:ext cx="5323332" cy="827919"/>
          </a:xfrm>
          <a:prstGeom prst="rect">
            <a:avLst/>
          </a:prstGeom>
        </p:spPr>
        <p:txBody>
          <a:bodyPr vert="horz" wrap="square" lIns="0" tIns="15240" rIns="0" bIns="0" rtlCol="0" anchor="t">
            <a:spAutoFit/>
          </a:bodyPr>
          <a:lstStyle/>
          <a:p>
            <a:pPr marL="15240">
              <a:spcBef>
                <a:spcPts val="120"/>
              </a:spcBef>
            </a:pPr>
            <a:r>
              <a:rPr spc="-72" dirty="0">
                <a:solidFill>
                  <a:schemeClr val="tx1"/>
                </a:solidFill>
              </a:rPr>
              <a:t>ECS</a:t>
            </a:r>
            <a:r>
              <a:rPr spc="-744" dirty="0">
                <a:solidFill>
                  <a:schemeClr val="tx1"/>
                </a:solidFill>
              </a:rPr>
              <a:t> </a:t>
            </a:r>
            <a:r>
              <a:rPr spc="-882" dirty="0">
                <a:solidFill>
                  <a:schemeClr val="tx1"/>
                </a:solidFill>
              </a:rPr>
              <a:t>T</a:t>
            </a:r>
            <a:r>
              <a:rPr lang="th-TH" spc="-882" dirty="0">
                <a:solidFill>
                  <a:schemeClr val="tx1"/>
                </a:solidFill>
              </a:rPr>
              <a:t> </a:t>
            </a:r>
            <a:r>
              <a:rPr spc="-150" dirty="0">
                <a:solidFill>
                  <a:schemeClr val="tx1"/>
                </a:solidFill>
              </a:rPr>
              <a:t>a</a:t>
            </a:r>
            <a:r>
              <a:rPr spc="-137" dirty="0">
                <a:solidFill>
                  <a:schemeClr val="tx1"/>
                </a:solidFill>
              </a:rPr>
              <a:t>s</a:t>
            </a:r>
            <a:r>
              <a:rPr spc="-144" dirty="0">
                <a:solidFill>
                  <a:schemeClr val="tx1"/>
                </a:solidFill>
              </a:rPr>
              <a:t>k</a:t>
            </a:r>
            <a:r>
              <a:rPr spc="12" dirty="0">
                <a:solidFill>
                  <a:schemeClr val="tx1"/>
                </a:solidFill>
              </a:rPr>
              <a:t> </a:t>
            </a:r>
            <a:r>
              <a:rPr spc="-102" dirty="0">
                <a:solidFill>
                  <a:schemeClr val="tx1"/>
                </a:solidFill>
              </a:rPr>
              <a:t>Definitions</a:t>
            </a:r>
          </a:p>
        </p:txBody>
      </p:sp>
      <p:sp>
        <p:nvSpPr>
          <p:cNvPr id="4" name="object 4"/>
          <p:cNvSpPr txBox="1"/>
          <p:nvPr/>
        </p:nvSpPr>
        <p:spPr>
          <a:xfrm>
            <a:off x="1100327" y="1653844"/>
            <a:ext cx="6634734" cy="4973477"/>
          </a:xfrm>
          <a:prstGeom prst="rect">
            <a:avLst/>
          </a:prstGeom>
        </p:spPr>
        <p:txBody>
          <a:bodyPr vert="horz" wrap="square" lIns="0" tIns="115062" rIns="0" bIns="0" rtlCol="0">
            <a:spAutoFit/>
          </a:bodyPr>
          <a:lstStyle/>
          <a:p>
            <a:pPr marL="289560" marR="195072" indent="-274320">
              <a:lnSpc>
                <a:spcPct val="80400"/>
              </a:lnSpc>
              <a:spcBef>
                <a:spcPts val="906"/>
              </a:spcBef>
              <a:buFont typeface="Arial"/>
              <a:buChar char="•"/>
              <a:tabLst>
                <a:tab pos="289560" algn="l"/>
              </a:tabLst>
            </a:pPr>
            <a:r>
              <a:rPr sz="3360" spc="-180" dirty="0">
                <a:latin typeface="Gill Sans MT"/>
                <a:cs typeface="Gill Sans MT"/>
              </a:rPr>
              <a:t>Tasks</a:t>
            </a:r>
            <a:r>
              <a:rPr sz="3360" spc="-54" dirty="0">
                <a:latin typeface="Gill Sans MT"/>
                <a:cs typeface="Gill Sans MT"/>
              </a:rPr>
              <a:t> </a:t>
            </a:r>
            <a:r>
              <a:rPr sz="3360" spc="-60" dirty="0">
                <a:latin typeface="Gill Sans MT"/>
                <a:cs typeface="Gill Sans MT"/>
              </a:rPr>
              <a:t>definitions</a:t>
            </a:r>
            <a:r>
              <a:rPr sz="3360" spc="-174" dirty="0">
                <a:latin typeface="Gill Sans MT"/>
                <a:cs typeface="Gill Sans MT"/>
              </a:rPr>
              <a:t> </a:t>
            </a:r>
            <a:r>
              <a:rPr sz="3360" dirty="0">
                <a:latin typeface="Gill Sans MT"/>
                <a:cs typeface="Gill Sans MT"/>
              </a:rPr>
              <a:t>are</a:t>
            </a:r>
            <a:r>
              <a:rPr sz="3360" spc="-234" dirty="0">
                <a:latin typeface="Gill Sans MT"/>
                <a:cs typeface="Gill Sans MT"/>
              </a:rPr>
              <a:t> </a:t>
            </a:r>
            <a:r>
              <a:rPr sz="3360" dirty="0">
                <a:latin typeface="Gill Sans MT"/>
                <a:cs typeface="Gill Sans MT"/>
              </a:rPr>
              <a:t>metadata</a:t>
            </a:r>
            <a:r>
              <a:rPr sz="3360" spc="-150" dirty="0">
                <a:latin typeface="Gill Sans MT"/>
                <a:cs typeface="Gill Sans MT"/>
              </a:rPr>
              <a:t> </a:t>
            </a:r>
            <a:r>
              <a:rPr sz="3360" spc="-30" dirty="0">
                <a:latin typeface="Gill Sans MT"/>
                <a:cs typeface="Gill Sans MT"/>
              </a:rPr>
              <a:t>in </a:t>
            </a:r>
            <a:r>
              <a:rPr sz="4950" baseline="1010" dirty="0">
                <a:latin typeface="Gill Sans MT"/>
                <a:cs typeface="Gill Sans MT"/>
              </a:rPr>
              <a:t>JSON</a:t>
            </a:r>
            <a:r>
              <a:rPr sz="4950" spc="-180" baseline="1010" dirty="0">
                <a:latin typeface="Gill Sans MT"/>
                <a:cs typeface="Gill Sans MT"/>
              </a:rPr>
              <a:t> </a:t>
            </a:r>
            <a:r>
              <a:rPr sz="4950" baseline="1010" dirty="0">
                <a:latin typeface="Gill Sans MT"/>
                <a:cs typeface="Gill Sans MT"/>
              </a:rPr>
              <a:t>form</a:t>
            </a:r>
            <a:r>
              <a:rPr sz="4950" spc="-170" baseline="1010" dirty="0">
                <a:latin typeface="Gill Sans MT"/>
                <a:cs typeface="Gill Sans MT"/>
              </a:rPr>
              <a:t> </a:t>
            </a:r>
            <a:r>
              <a:rPr sz="3360" dirty="0">
                <a:latin typeface="Gill Sans MT"/>
                <a:cs typeface="Gill Sans MT"/>
              </a:rPr>
              <a:t>to</a:t>
            </a:r>
            <a:r>
              <a:rPr sz="3360" spc="-137" dirty="0">
                <a:latin typeface="Gill Sans MT"/>
                <a:cs typeface="Gill Sans MT"/>
              </a:rPr>
              <a:t> </a:t>
            </a:r>
            <a:r>
              <a:rPr sz="3360" spc="-48" dirty="0">
                <a:latin typeface="Gill Sans MT"/>
                <a:cs typeface="Gill Sans MT"/>
              </a:rPr>
              <a:t>tell</a:t>
            </a:r>
            <a:r>
              <a:rPr sz="3360" spc="-132" dirty="0">
                <a:latin typeface="Gill Sans MT"/>
                <a:cs typeface="Gill Sans MT"/>
              </a:rPr>
              <a:t> </a:t>
            </a:r>
            <a:r>
              <a:rPr sz="3360" dirty="0">
                <a:latin typeface="Gill Sans MT"/>
                <a:cs typeface="Gill Sans MT"/>
              </a:rPr>
              <a:t>ECS</a:t>
            </a:r>
            <a:r>
              <a:rPr sz="3360" spc="-137" dirty="0">
                <a:latin typeface="Gill Sans MT"/>
                <a:cs typeface="Gill Sans MT"/>
              </a:rPr>
              <a:t> </a:t>
            </a:r>
            <a:r>
              <a:rPr sz="3360" dirty="0">
                <a:latin typeface="Gill Sans MT"/>
                <a:cs typeface="Gill Sans MT"/>
              </a:rPr>
              <a:t>how</a:t>
            </a:r>
            <a:r>
              <a:rPr sz="3360" spc="-126" dirty="0">
                <a:latin typeface="Gill Sans MT"/>
                <a:cs typeface="Gill Sans MT"/>
              </a:rPr>
              <a:t> </a:t>
            </a:r>
            <a:r>
              <a:rPr sz="3360" dirty="0">
                <a:latin typeface="Gill Sans MT"/>
                <a:cs typeface="Gill Sans MT"/>
              </a:rPr>
              <a:t>to</a:t>
            </a:r>
            <a:r>
              <a:rPr sz="3360" spc="-144" dirty="0">
                <a:latin typeface="Gill Sans MT"/>
                <a:cs typeface="Gill Sans MT"/>
              </a:rPr>
              <a:t> </a:t>
            </a:r>
            <a:r>
              <a:rPr sz="3360" dirty="0">
                <a:latin typeface="Gill Sans MT"/>
                <a:cs typeface="Gill Sans MT"/>
              </a:rPr>
              <a:t>run</a:t>
            </a:r>
            <a:r>
              <a:rPr sz="3360" spc="-132" dirty="0">
                <a:latin typeface="Gill Sans MT"/>
                <a:cs typeface="Gill Sans MT"/>
              </a:rPr>
              <a:t> </a:t>
            </a:r>
            <a:r>
              <a:rPr sz="3360" spc="-60" dirty="0">
                <a:latin typeface="Gill Sans MT"/>
                <a:cs typeface="Gill Sans MT"/>
              </a:rPr>
              <a:t>a </a:t>
            </a:r>
            <a:r>
              <a:rPr sz="3360" spc="-84" dirty="0">
                <a:latin typeface="Gill Sans MT"/>
                <a:cs typeface="Gill Sans MT"/>
              </a:rPr>
              <a:t>Docker</a:t>
            </a:r>
            <a:r>
              <a:rPr sz="3360" spc="-108" dirty="0">
                <a:latin typeface="Gill Sans MT"/>
                <a:cs typeface="Gill Sans MT"/>
              </a:rPr>
              <a:t> </a:t>
            </a:r>
            <a:r>
              <a:rPr sz="3360" spc="-12" dirty="0">
                <a:latin typeface="Gill Sans MT"/>
                <a:cs typeface="Gill Sans MT"/>
              </a:rPr>
              <a:t>Container</a:t>
            </a:r>
            <a:endParaRPr sz="3360">
              <a:latin typeface="Gill Sans MT"/>
              <a:cs typeface="Gill Sans MT"/>
            </a:endParaRPr>
          </a:p>
          <a:p>
            <a:pPr marL="289560" indent="-274320">
              <a:lnSpc>
                <a:spcPts val="3995"/>
              </a:lnSpc>
              <a:spcBef>
                <a:spcPts val="408"/>
              </a:spcBef>
              <a:buFont typeface="Arial"/>
              <a:buChar char="•"/>
              <a:tabLst>
                <a:tab pos="289560" algn="l"/>
              </a:tabLst>
            </a:pPr>
            <a:r>
              <a:rPr sz="3360" spc="-24" dirty="0">
                <a:latin typeface="Gill Sans MT"/>
                <a:cs typeface="Gill Sans MT"/>
              </a:rPr>
              <a:t>It</a:t>
            </a:r>
            <a:r>
              <a:rPr sz="3360" spc="-156" dirty="0">
                <a:latin typeface="Gill Sans MT"/>
                <a:cs typeface="Gill Sans MT"/>
              </a:rPr>
              <a:t> </a:t>
            </a:r>
            <a:r>
              <a:rPr sz="3360" spc="-48" dirty="0">
                <a:latin typeface="Gill Sans MT"/>
                <a:cs typeface="Gill Sans MT"/>
              </a:rPr>
              <a:t>contains</a:t>
            </a:r>
            <a:r>
              <a:rPr sz="3360" spc="-162" dirty="0">
                <a:latin typeface="Gill Sans MT"/>
                <a:cs typeface="Gill Sans MT"/>
              </a:rPr>
              <a:t> </a:t>
            </a:r>
            <a:r>
              <a:rPr sz="3360" spc="-48" dirty="0">
                <a:latin typeface="Gill Sans MT"/>
                <a:cs typeface="Gill Sans MT"/>
              </a:rPr>
              <a:t>crucial</a:t>
            </a:r>
            <a:r>
              <a:rPr sz="3360" spc="-156" dirty="0">
                <a:latin typeface="Gill Sans MT"/>
                <a:cs typeface="Gill Sans MT"/>
              </a:rPr>
              <a:t> </a:t>
            </a:r>
            <a:r>
              <a:rPr sz="3360" spc="-54" dirty="0">
                <a:latin typeface="Gill Sans MT"/>
                <a:cs typeface="Gill Sans MT"/>
              </a:rPr>
              <a:t>information</a:t>
            </a:r>
            <a:r>
              <a:rPr sz="3360" spc="-156" dirty="0">
                <a:latin typeface="Gill Sans MT"/>
                <a:cs typeface="Gill Sans MT"/>
              </a:rPr>
              <a:t> </a:t>
            </a:r>
            <a:r>
              <a:rPr sz="3360" spc="-42" dirty="0">
                <a:latin typeface="Gill Sans MT"/>
                <a:cs typeface="Gill Sans MT"/>
              </a:rPr>
              <a:t>around:</a:t>
            </a:r>
            <a:endParaRPr sz="3360">
              <a:latin typeface="Gill Sans MT"/>
              <a:cs typeface="Gill Sans MT"/>
            </a:endParaRPr>
          </a:p>
          <a:p>
            <a:pPr marL="838200" lvl="1" indent="-274320">
              <a:lnSpc>
                <a:spcPts val="3378"/>
              </a:lnSpc>
              <a:buFont typeface="Arial"/>
              <a:buChar char="•"/>
              <a:tabLst>
                <a:tab pos="838200" algn="l"/>
              </a:tabLst>
            </a:pPr>
            <a:r>
              <a:rPr dirty="0">
                <a:latin typeface="Gill Sans MT"/>
                <a:cs typeface="Gill Sans MT"/>
              </a:rPr>
              <a:t>Image</a:t>
            </a:r>
            <a:r>
              <a:rPr spc="-162" dirty="0">
                <a:latin typeface="Gill Sans MT"/>
                <a:cs typeface="Gill Sans MT"/>
              </a:rPr>
              <a:t> </a:t>
            </a:r>
            <a:r>
              <a:rPr spc="-24" dirty="0">
                <a:latin typeface="Gill Sans MT"/>
                <a:cs typeface="Gill Sans MT"/>
              </a:rPr>
              <a:t>Name</a:t>
            </a:r>
            <a:endParaRPr>
              <a:latin typeface="Gill Sans MT"/>
              <a:cs typeface="Gill Sans MT"/>
            </a:endParaRPr>
          </a:p>
          <a:p>
            <a:pPr marL="838200" lvl="1" indent="-274320">
              <a:lnSpc>
                <a:spcPts val="3354"/>
              </a:lnSpc>
              <a:buFont typeface="Arial"/>
              <a:buChar char="•"/>
              <a:tabLst>
                <a:tab pos="838200" algn="l"/>
              </a:tabLst>
            </a:pPr>
            <a:r>
              <a:rPr spc="-24" dirty="0">
                <a:latin typeface="Gill Sans MT"/>
                <a:cs typeface="Gill Sans MT"/>
              </a:rPr>
              <a:t>Port</a:t>
            </a:r>
            <a:r>
              <a:rPr spc="-114" dirty="0">
                <a:latin typeface="Gill Sans MT"/>
                <a:cs typeface="Gill Sans MT"/>
              </a:rPr>
              <a:t> </a:t>
            </a:r>
            <a:r>
              <a:rPr spc="-36" dirty="0">
                <a:latin typeface="Gill Sans MT"/>
                <a:cs typeface="Gill Sans MT"/>
              </a:rPr>
              <a:t>Binding</a:t>
            </a:r>
            <a:r>
              <a:rPr spc="-108" dirty="0">
                <a:latin typeface="Gill Sans MT"/>
                <a:cs typeface="Gill Sans MT"/>
              </a:rPr>
              <a:t> </a:t>
            </a:r>
            <a:r>
              <a:rPr spc="-54" dirty="0">
                <a:latin typeface="Gill Sans MT"/>
                <a:cs typeface="Gill Sans MT"/>
              </a:rPr>
              <a:t>for</a:t>
            </a:r>
            <a:r>
              <a:rPr spc="-108" dirty="0">
                <a:latin typeface="Gill Sans MT"/>
                <a:cs typeface="Gill Sans MT"/>
              </a:rPr>
              <a:t> </a:t>
            </a:r>
            <a:r>
              <a:rPr spc="-54" dirty="0">
                <a:latin typeface="Gill Sans MT"/>
                <a:cs typeface="Gill Sans MT"/>
              </a:rPr>
              <a:t>Container</a:t>
            </a:r>
            <a:r>
              <a:rPr spc="-108" dirty="0">
                <a:latin typeface="Gill Sans MT"/>
                <a:cs typeface="Gill Sans MT"/>
              </a:rPr>
              <a:t> </a:t>
            </a:r>
            <a:r>
              <a:rPr dirty="0">
                <a:latin typeface="Gill Sans MT"/>
                <a:cs typeface="Gill Sans MT"/>
              </a:rPr>
              <a:t>and</a:t>
            </a:r>
            <a:r>
              <a:rPr spc="-108" dirty="0">
                <a:latin typeface="Gill Sans MT"/>
                <a:cs typeface="Gill Sans MT"/>
              </a:rPr>
              <a:t> </a:t>
            </a:r>
            <a:r>
              <a:rPr spc="-24" dirty="0">
                <a:latin typeface="Gill Sans MT"/>
                <a:cs typeface="Gill Sans MT"/>
              </a:rPr>
              <a:t>Host</a:t>
            </a:r>
            <a:endParaRPr>
              <a:latin typeface="Gill Sans MT"/>
              <a:cs typeface="Gill Sans MT"/>
            </a:endParaRPr>
          </a:p>
          <a:p>
            <a:pPr marL="838200" lvl="1" indent="-274320">
              <a:lnSpc>
                <a:spcPts val="3354"/>
              </a:lnSpc>
              <a:buFont typeface="Arial"/>
              <a:buChar char="•"/>
              <a:tabLst>
                <a:tab pos="838200" algn="l"/>
              </a:tabLst>
            </a:pPr>
            <a:r>
              <a:rPr dirty="0">
                <a:latin typeface="Gill Sans MT"/>
                <a:cs typeface="Gill Sans MT"/>
              </a:rPr>
              <a:t>Memory</a:t>
            </a:r>
            <a:r>
              <a:rPr spc="-120" dirty="0">
                <a:latin typeface="Gill Sans MT"/>
                <a:cs typeface="Gill Sans MT"/>
              </a:rPr>
              <a:t> </a:t>
            </a:r>
            <a:r>
              <a:rPr dirty="0">
                <a:latin typeface="Gill Sans MT"/>
                <a:cs typeface="Gill Sans MT"/>
              </a:rPr>
              <a:t>and</a:t>
            </a:r>
            <a:r>
              <a:rPr spc="-114" dirty="0">
                <a:latin typeface="Gill Sans MT"/>
                <a:cs typeface="Gill Sans MT"/>
              </a:rPr>
              <a:t> </a:t>
            </a:r>
            <a:r>
              <a:rPr dirty="0">
                <a:latin typeface="Gill Sans MT"/>
                <a:cs typeface="Gill Sans MT"/>
              </a:rPr>
              <a:t>CPU</a:t>
            </a:r>
            <a:r>
              <a:rPr spc="-108" dirty="0">
                <a:latin typeface="Gill Sans MT"/>
                <a:cs typeface="Gill Sans MT"/>
              </a:rPr>
              <a:t> </a:t>
            </a:r>
            <a:r>
              <a:rPr spc="-12" dirty="0">
                <a:latin typeface="Gill Sans MT"/>
                <a:cs typeface="Gill Sans MT"/>
              </a:rPr>
              <a:t>required</a:t>
            </a:r>
            <a:endParaRPr>
              <a:latin typeface="Gill Sans MT"/>
              <a:cs typeface="Gill Sans MT"/>
            </a:endParaRPr>
          </a:p>
          <a:p>
            <a:pPr marL="838200" lvl="1" indent="-274320">
              <a:lnSpc>
                <a:spcPts val="3372"/>
              </a:lnSpc>
              <a:buFont typeface="Arial"/>
              <a:buChar char="•"/>
              <a:tabLst>
                <a:tab pos="838200" algn="l"/>
              </a:tabLst>
            </a:pPr>
            <a:r>
              <a:rPr spc="-48" dirty="0">
                <a:latin typeface="Gill Sans MT"/>
                <a:cs typeface="Gill Sans MT"/>
              </a:rPr>
              <a:t>Environment</a:t>
            </a:r>
            <a:r>
              <a:rPr spc="-132" dirty="0">
                <a:latin typeface="Gill Sans MT"/>
                <a:cs typeface="Gill Sans MT"/>
              </a:rPr>
              <a:t> </a:t>
            </a:r>
            <a:r>
              <a:rPr spc="-12" dirty="0">
                <a:latin typeface="Gill Sans MT"/>
                <a:cs typeface="Gill Sans MT"/>
              </a:rPr>
              <a:t>variables</a:t>
            </a:r>
            <a:endParaRPr>
              <a:latin typeface="Gill Sans MT"/>
              <a:cs typeface="Gill Sans MT"/>
            </a:endParaRPr>
          </a:p>
          <a:p>
            <a:pPr marL="838200" lvl="1" indent="-274320">
              <a:lnSpc>
                <a:spcPts val="3354"/>
              </a:lnSpc>
              <a:buFont typeface="Arial"/>
              <a:buChar char="•"/>
              <a:tabLst>
                <a:tab pos="838200" algn="l"/>
              </a:tabLst>
            </a:pPr>
            <a:r>
              <a:rPr spc="-54" dirty="0">
                <a:latin typeface="Gill Sans MT"/>
                <a:cs typeface="Gill Sans MT"/>
              </a:rPr>
              <a:t>Networking</a:t>
            </a:r>
            <a:r>
              <a:rPr spc="-126" dirty="0">
                <a:latin typeface="Gill Sans MT"/>
                <a:cs typeface="Gill Sans MT"/>
              </a:rPr>
              <a:t> </a:t>
            </a:r>
            <a:r>
              <a:rPr spc="-12" dirty="0">
                <a:latin typeface="Gill Sans MT"/>
                <a:cs typeface="Gill Sans MT"/>
              </a:rPr>
              <a:t>information</a:t>
            </a:r>
            <a:endParaRPr>
              <a:latin typeface="Gill Sans MT"/>
              <a:cs typeface="Gill Sans MT"/>
            </a:endParaRPr>
          </a:p>
          <a:p>
            <a:pPr marL="838200" lvl="1" indent="-274320">
              <a:lnSpc>
                <a:spcPts val="3354"/>
              </a:lnSpc>
              <a:buFont typeface="Arial"/>
              <a:buChar char="•"/>
              <a:tabLst>
                <a:tab pos="838200" algn="l"/>
              </a:tabLst>
            </a:pPr>
            <a:r>
              <a:rPr dirty="0">
                <a:latin typeface="Gill Sans MT"/>
                <a:cs typeface="Gill Sans MT"/>
              </a:rPr>
              <a:t>IAM</a:t>
            </a:r>
            <a:r>
              <a:rPr spc="-156" dirty="0">
                <a:latin typeface="Gill Sans MT"/>
                <a:cs typeface="Gill Sans MT"/>
              </a:rPr>
              <a:t> </a:t>
            </a:r>
            <a:r>
              <a:rPr spc="-24" dirty="0">
                <a:latin typeface="Gill Sans MT"/>
                <a:cs typeface="Gill Sans MT"/>
              </a:rPr>
              <a:t>Role</a:t>
            </a:r>
            <a:endParaRPr>
              <a:latin typeface="Gill Sans MT"/>
              <a:cs typeface="Gill Sans MT"/>
            </a:endParaRPr>
          </a:p>
          <a:p>
            <a:pPr marL="838200" lvl="1" indent="-274320">
              <a:lnSpc>
                <a:spcPts val="3414"/>
              </a:lnSpc>
              <a:buFont typeface="Arial"/>
              <a:buChar char="•"/>
              <a:tabLst>
                <a:tab pos="838200" algn="l"/>
              </a:tabLst>
            </a:pPr>
            <a:r>
              <a:rPr spc="-24" dirty="0">
                <a:latin typeface="Gill Sans MT"/>
                <a:cs typeface="Gill Sans MT"/>
              </a:rPr>
              <a:t>Logging</a:t>
            </a:r>
            <a:r>
              <a:rPr spc="-96" dirty="0">
                <a:latin typeface="Gill Sans MT"/>
                <a:cs typeface="Gill Sans MT"/>
              </a:rPr>
              <a:t> </a:t>
            </a:r>
            <a:r>
              <a:rPr spc="-54" dirty="0">
                <a:latin typeface="Gill Sans MT"/>
                <a:cs typeface="Gill Sans MT"/>
              </a:rPr>
              <a:t>configuration</a:t>
            </a:r>
            <a:r>
              <a:rPr spc="-90" dirty="0">
                <a:latin typeface="Gill Sans MT"/>
                <a:cs typeface="Gill Sans MT"/>
              </a:rPr>
              <a:t> </a:t>
            </a:r>
            <a:r>
              <a:rPr dirty="0">
                <a:latin typeface="Gill Sans MT"/>
                <a:cs typeface="Gill Sans MT"/>
              </a:rPr>
              <a:t>(ex</a:t>
            </a:r>
            <a:r>
              <a:rPr spc="-90" dirty="0">
                <a:latin typeface="Gill Sans MT"/>
                <a:cs typeface="Gill Sans MT"/>
              </a:rPr>
              <a:t> </a:t>
            </a:r>
            <a:r>
              <a:rPr spc="-12" dirty="0">
                <a:latin typeface="Gill Sans MT"/>
                <a:cs typeface="Gill Sans MT"/>
              </a:rPr>
              <a:t>CloudWatch)</a:t>
            </a:r>
            <a:endParaRPr>
              <a:latin typeface="Gill Sans MT"/>
              <a:cs typeface="Gill Sans MT"/>
            </a:endParaRPr>
          </a:p>
        </p:txBody>
      </p:sp>
      <p:grpSp>
        <p:nvGrpSpPr>
          <p:cNvPr id="5" name="object 5"/>
          <p:cNvGrpSpPr/>
          <p:nvPr/>
        </p:nvGrpSpPr>
        <p:grpSpPr>
          <a:xfrm>
            <a:off x="10381294" y="984152"/>
            <a:ext cx="2182367" cy="5996178"/>
            <a:chOff x="8651078" y="820126"/>
            <a:chExt cx="1818639" cy="4996815"/>
          </a:xfrm>
        </p:grpSpPr>
        <p:sp>
          <p:nvSpPr>
            <p:cNvPr id="6" name="object 6"/>
            <p:cNvSpPr/>
            <p:nvPr/>
          </p:nvSpPr>
          <p:spPr>
            <a:xfrm>
              <a:off x="8657428" y="826476"/>
              <a:ext cx="1805939" cy="4984115"/>
            </a:xfrm>
            <a:custGeom>
              <a:avLst/>
              <a:gdLst/>
              <a:ahLst/>
              <a:cxnLst/>
              <a:rect l="l" t="t" r="r" b="b"/>
              <a:pathLst>
                <a:path w="1805940" h="4984115">
                  <a:moveTo>
                    <a:pt x="1805416" y="0"/>
                  </a:moveTo>
                  <a:lnTo>
                    <a:pt x="0" y="0"/>
                  </a:lnTo>
                  <a:lnTo>
                    <a:pt x="0" y="4983965"/>
                  </a:lnTo>
                  <a:lnTo>
                    <a:pt x="1805416" y="4983965"/>
                  </a:lnTo>
                  <a:lnTo>
                    <a:pt x="1805416" y="0"/>
                  </a:lnTo>
                  <a:close/>
                </a:path>
              </a:pathLst>
            </a:custGeom>
            <a:solidFill>
              <a:srgbClr val="F69802"/>
            </a:solidFill>
          </p:spPr>
          <p:txBody>
            <a:bodyPr wrap="square" lIns="0" tIns="0" rIns="0" bIns="0" rtlCol="0"/>
            <a:lstStyle/>
            <a:p>
              <a:endParaRPr sz="3456"/>
            </a:p>
          </p:txBody>
        </p:sp>
        <p:sp>
          <p:nvSpPr>
            <p:cNvPr id="7" name="object 7"/>
            <p:cNvSpPr/>
            <p:nvPr/>
          </p:nvSpPr>
          <p:spPr>
            <a:xfrm>
              <a:off x="8657428" y="826476"/>
              <a:ext cx="1805939" cy="4984115"/>
            </a:xfrm>
            <a:custGeom>
              <a:avLst/>
              <a:gdLst/>
              <a:ahLst/>
              <a:cxnLst/>
              <a:rect l="l" t="t" r="r" b="b"/>
              <a:pathLst>
                <a:path w="1805940" h="4984115">
                  <a:moveTo>
                    <a:pt x="0" y="0"/>
                  </a:moveTo>
                  <a:lnTo>
                    <a:pt x="1805417" y="0"/>
                  </a:lnTo>
                  <a:lnTo>
                    <a:pt x="1805417" y="4983965"/>
                  </a:lnTo>
                  <a:lnTo>
                    <a:pt x="0" y="4983965"/>
                  </a:lnTo>
                  <a:lnTo>
                    <a:pt x="0" y="0"/>
                  </a:lnTo>
                  <a:close/>
                </a:path>
              </a:pathLst>
            </a:custGeom>
            <a:ln w="12700">
              <a:solidFill>
                <a:srgbClr val="B56E01"/>
              </a:solidFill>
            </a:ln>
          </p:spPr>
          <p:txBody>
            <a:bodyPr wrap="square" lIns="0" tIns="0" rIns="0" bIns="0" rtlCol="0"/>
            <a:lstStyle/>
            <a:p>
              <a:endParaRPr sz="3456"/>
            </a:p>
          </p:txBody>
        </p:sp>
      </p:grpSp>
      <p:sp>
        <p:nvSpPr>
          <p:cNvPr id="8" name="object 8"/>
          <p:cNvSpPr txBox="1"/>
          <p:nvPr/>
        </p:nvSpPr>
        <p:spPr>
          <a:xfrm>
            <a:off x="10746473" y="6557467"/>
            <a:ext cx="1452372" cy="347788"/>
          </a:xfrm>
          <a:prstGeom prst="rect">
            <a:avLst/>
          </a:prstGeom>
        </p:spPr>
        <p:txBody>
          <a:bodyPr vert="horz" wrap="square" lIns="0" tIns="15240" rIns="0" bIns="0" rtlCol="0">
            <a:spAutoFit/>
          </a:bodyPr>
          <a:lstStyle/>
          <a:p>
            <a:pPr marL="15240">
              <a:spcBef>
                <a:spcPts val="120"/>
              </a:spcBef>
            </a:pPr>
            <a:r>
              <a:rPr sz="2160" b="1" dirty="0">
                <a:latin typeface="Calibri"/>
                <a:cs typeface="Calibri"/>
              </a:rPr>
              <a:t>EC2</a:t>
            </a:r>
            <a:r>
              <a:rPr sz="2160" b="1" spc="-36" dirty="0">
                <a:latin typeface="Calibri"/>
                <a:cs typeface="Calibri"/>
              </a:rPr>
              <a:t> </a:t>
            </a:r>
            <a:r>
              <a:rPr sz="2160" b="1" spc="-12" dirty="0">
                <a:latin typeface="Calibri"/>
                <a:cs typeface="Calibri"/>
              </a:rPr>
              <a:t>instance</a:t>
            </a:r>
            <a:endParaRPr sz="2160">
              <a:latin typeface="Calibri"/>
              <a:cs typeface="Calibri"/>
            </a:endParaRPr>
          </a:p>
        </p:txBody>
      </p:sp>
      <p:grpSp>
        <p:nvGrpSpPr>
          <p:cNvPr id="9" name="object 9"/>
          <p:cNvGrpSpPr/>
          <p:nvPr/>
        </p:nvGrpSpPr>
        <p:grpSpPr>
          <a:xfrm>
            <a:off x="10655629" y="4198831"/>
            <a:ext cx="1607820" cy="2188464"/>
            <a:chOff x="8879691" y="3499026"/>
            <a:chExt cx="1339850" cy="1823720"/>
          </a:xfrm>
        </p:grpSpPr>
        <p:sp>
          <p:nvSpPr>
            <p:cNvPr id="10" name="object 10"/>
            <p:cNvSpPr/>
            <p:nvPr/>
          </p:nvSpPr>
          <p:spPr>
            <a:xfrm>
              <a:off x="8886041" y="3505376"/>
              <a:ext cx="1327150" cy="1811020"/>
            </a:xfrm>
            <a:custGeom>
              <a:avLst/>
              <a:gdLst/>
              <a:ahLst/>
              <a:cxnLst/>
              <a:rect l="l" t="t" r="r" b="b"/>
              <a:pathLst>
                <a:path w="1327150" h="1811020">
                  <a:moveTo>
                    <a:pt x="1326777" y="0"/>
                  </a:moveTo>
                  <a:lnTo>
                    <a:pt x="0" y="0"/>
                  </a:lnTo>
                  <a:lnTo>
                    <a:pt x="0" y="1810871"/>
                  </a:lnTo>
                  <a:lnTo>
                    <a:pt x="1326777" y="1810871"/>
                  </a:lnTo>
                  <a:lnTo>
                    <a:pt x="1326777" y="0"/>
                  </a:lnTo>
                  <a:close/>
                </a:path>
              </a:pathLst>
            </a:custGeom>
            <a:solidFill>
              <a:srgbClr val="FFFFFF"/>
            </a:solidFill>
          </p:spPr>
          <p:txBody>
            <a:bodyPr wrap="square" lIns="0" tIns="0" rIns="0" bIns="0" rtlCol="0"/>
            <a:lstStyle/>
            <a:p>
              <a:endParaRPr sz="3456"/>
            </a:p>
          </p:txBody>
        </p:sp>
        <p:sp>
          <p:nvSpPr>
            <p:cNvPr id="11" name="object 11"/>
            <p:cNvSpPr/>
            <p:nvPr/>
          </p:nvSpPr>
          <p:spPr>
            <a:xfrm>
              <a:off x="8886041" y="3505376"/>
              <a:ext cx="1327150" cy="1811020"/>
            </a:xfrm>
            <a:custGeom>
              <a:avLst/>
              <a:gdLst/>
              <a:ahLst/>
              <a:cxnLst/>
              <a:rect l="l" t="t" r="r" b="b"/>
              <a:pathLst>
                <a:path w="1327150" h="1811020">
                  <a:moveTo>
                    <a:pt x="0" y="0"/>
                  </a:moveTo>
                  <a:lnTo>
                    <a:pt x="1326777" y="0"/>
                  </a:lnTo>
                  <a:lnTo>
                    <a:pt x="1326777" y="1810871"/>
                  </a:lnTo>
                  <a:lnTo>
                    <a:pt x="0" y="1810871"/>
                  </a:lnTo>
                  <a:lnTo>
                    <a:pt x="0" y="0"/>
                  </a:lnTo>
                  <a:close/>
                </a:path>
              </a:pathLst>
            </a:custGeom>
            <a:ln w="12700">
              <a:solidFill>
                <a:srgbClr val="F69802"/>
              </a:solidFill>
            </a:ln>
          </p:spPr>
          <p:txBody>
            <a:bodyPr wrap="square" lIns="0" tIns="0" rIns="0" bIns="0" rtlCol="0"/>
            <a:lstStyle/>
            <a:p>
              <a:endParaRPr sz="3456"/>
            </a:p>
          </p:txBody>
        </p:sp>
        <p:pic>
          <p:nvPicPr>
            <p:cNvPr id="12" name="object 12"/>
            <p:cNvPicPr/>
            <p:nvPr/>
          </p:nvPicPr>
          <p:blipFill>
            <a:blip r:embed="rId2" cstate="print"/>
            <a:stretch>
              <a:fillRect/>
            </a:stretch>
          </p:blipFill>
          <p:spPr>
            <a:xfrm>
              <a:off x="8947939" y="4175255"/>
              <a:ext cx="1202965" cy="952733"/>
            </a:xfrm>
            <a:prstGeom prst="rect">
              <a:avLst/>
            </a:prstGeom>
          </p:spPr>
        </p:pic>
      </p:grpSp>
      <p:sp>
        <p:nvSpPr>
          <p:cNvPr id="13" name="object 13"/>
          <p:cNvSpPr txBox="1"/>
          <p:nvPr/>
        </p:nvSpPr>
        <p:spPr>
          <a:xfrm>
            <a:off x="10663249" y="4206451"/>
            <a:ext cx="1592580" cy="751744"/>
          </a:xfrm>
          <a:prstGeom prst="rect">
            <a:avLst/>
          </a:prstGeom>
        </p:spPr>
        <p:txBody>
          <a:bodyPr vert="horz" wrap="square" lIns="0" tIns="3810" rIns="0" bIns="0" rtlCol="0">
            <a:spAutoFit/>
          </a:bodyPr>
          <a:lstStyle/>
          <a:p>
            <a:pPr>
              <a:spcBef>
                <a:spcPts val="30"/>
              </a:spcBef>
            </a:pPr>
            <a:endParaRPr sz="2700">
              <a:latin typeface="Times New Roman"/>
              <a:cs typeface="Times New Roman"/>
            </a:endParaRPr>
          </a:p>
          <a:p>
            <a:pPr marL="257555"/>
            <a:r>
              <a:rPr sz="2160" dirty="0">
                <a:latin typeface="Calibri"/>
                <a:cs typeface="Calibri"/>
              </a:rPr>
              <a:t>ECS</a:t>
            </a:r>
            <a:r>
              <a:rPr sz="2160" spc="-30" dirty="0">
                <a:latin typeface="Calibri"/>
                <a:cs typeface="Calibri"/>
              </a:rPr>
              <a:t> </a:t>
            </a:r>
            <a:r>
              <a:rPr sz="2160" spc="-12" dirty="0">
                <a:latin typeface="Calibri"/>
                <a:cs typeface="Calibri"/>
              </a:rPr>
              <a:t>Agent</a:t>
            </a:r>
            <a:endParaRPr sz="2160">
              <a:latin typeface="Calibri"/>
              <a:cs typeface="Calibri"/>
            </a:endParaRPr>
          </a:p>
        </p:txBody>
      </p:sp>
      <p:grpSp>
        <p:nvGrpSpPr>
          <p:cNvPr id="14" name="object 14"/>
          <p:cNvGrpSpPr/>
          <p:nvPr/>
        </p:nvGrpSpPr>
        <p:grpSpPr>
          <a:xfrm>
            <a:off x="10655629" y="1648852"/>
            <a:ext cx="1607820" cy="2395727"/>
            <a:chOff x="8879691" y="1374043"/>
            <a:chExt cx="1339850" cy="1996439"/>
          </a:xfrm>
        </p:grpSpPr>
        <p:sp>
          <p:nvSpPr>
            <p:cNvPr id="15" name="object 15"/>
            <p:cNvSpPr/>
            <p:nvPr/>
          </p:nvSpPr>
          <p:spPr>
            <a:xfrm>
              <a:off x="8886041" y="1380393"/>
              <a:ext cx="1327150" cy="1983739"/>
            </a:xfrm>
            <a:custGeom>
              <a:avLst/>
              <a:gdLst/>
              <a:ahLst/>
              <a:cxnLst/>
              <a:rect l="l" t="t" r="r" b="b"/>
              <a:pathLst>
                <a:path w="1327150" h="1983739">
                  <a:moveTo>
                    <a:pt x="1326777" y="0"/>
                  </a:moveTo>
                  <a:lnTo>
                    <a:pt x="0" y="0"/>
                  </a:lnTo>
                  <a:lnTo>
                    <a:pt x="0" y="1983557"/>
                  </a:lnTo>
                  <a:lnTo>
                    <a:pt x="1326777" y="1983557"/>
                  </a:lnTo>
                  <a:lnTo>
                    <a:pt x="1326777" y="0"/>
                  </a:lnTo>
                  <a:close/>
                </a:path>
              </a:pathLst>
            </a:custGeom>
            <a:solidFill>
              <a:srgbClr val="FFFFFF"/>
            </a:solidFill>
          </p:spPr>
          <p:txBody>
            <a:bodyPr wrap="square" lIns="0" tIns="0" rIns="0" bIns="0" rtlCol="0"/>
            <a:lstStyle/>
            <a:p>
              <a:endParaRPr sz="3456"/>
            </a:p>
          </p:txBody>
        </p:sp>
        <p:sp>
          <p:nvSpPr>
            <p:cNvPr id="16" name="object 16"/>
            <p:cNvSpPr/>
            <p:nvPr/>
          </p:nvSpPr>
          <p:spPr>
            <a:xfrm>
              <a:off x="8886041" y="1380393"/>
              <a:ext cx="1327150" cy="1983739"/>
            </a:xfrm>
            <a:custGeom>
              <a:avLst/>
              <a:gdLst/>
              <a:ahLst/>
              <a:cxnLst/>
              <a:rect l="l" t="t" r="r" b="b"/>
              <a:pathLst>
                <a:path w="1327150" h="1983739">
                  <a:moveTo>
                    <a:pt x="0" y="0"/>
                  </a:moveTo>
                  <a:lnTo>
                    <a:pt x="1326777" y="0"/>
                  </a:lnTo>
                  <a:lnTo>
                    <a:pt x="1326777" y="1983558"/>
                  </a:lnTo>
                  <a:lnTo>
                    <a:pt x="0" y="1983558"/>
                  </a:lnTo>
                  <a:lnTo>
                    <a:pt x="0" y="0"/>
                  </a:lnTo>
                  <a:close/>
                </a:path>
              </a:pathLst>
            </a:custGeom>
            <a:ln w="12700">
              <a:solidFill>
                <a:srgbClr val="F69802"/>
              </a:solidFill>
            </a:ln>
          </p:spPr>
          <p:txBody>
            <a:bodyPr wrap="square" lIns="0" tIns="0" rIns="0" bIns="0" rtlCol="0"/>
            <a:lstStyle/>
            <a:p>
              <a:endParaRPr sz="3456"/>
            </a:p>
          </p:txBody>
        </p:sp>
        <p:pic>
          <p:nvPicPr>
            <p:cNvPr id="17" name="object 17"/>
            <p:cNvPicPr/>
            <p:nvPr/>
          </p:nvPicPr>
          <p:blipFill>
            <a:blip r:embed="rId2" cstate="print"/>
            <a:stretch>
              <a:fillRect/>
            </a:stretch>
          </p:blipFill>
          <p:spPr>
            <a:xfrm>
              <a:off x="8947939" y="2222958"/>
              <a:ext cx="1202965" cy="952733"/>
            </a:xfrm>
            <a:prstGeom prst="rect">
              <a:avLst/>
            </a:prstGeom>
          </p:spPr>
        </p:pic>
      </p:grpSp>
      <p:sp>
        <p:nvSpPr>
          <p:cNvPr id="18" name="object 18"/>
          <p:cNvSpPr txBox="1"/>
          <p:nvPr/>
        </p:nvSpPr>
        <p:spPr>
          <a:xfrm>
            <a:off x="11385587" y="1934262"/>
            <a:ext cx="640842" cy="347788"/>
          </a:xfrm>
          <a:prstGeom prst="rect">
            <a:avLst/>
          </a:prstGeom>
        </p:spPr>
        <p:txBody>
          <a:bodyPr vert="horz" wrap="square" lIns="0" tIns="15240" rIns="0" bIns="0" rtlCol="0">
            <a:spAutoFit/>
          </a:bodyPr>
          <a:lstStyle/>
          <a:p>
            <a:pPr marL="15240">
              <a:spcBef>
                <a:spcPts val="120"/>
              </a:spcBef>
            </a:pPr>
            <a:r>
              <a:rPr sz="2160" spc="-12" dirty="0">
                <a:latin typeface="Calibri"/>
                <a:cs typeface="Calibri"/>
              </a:rPr>
              <a:t>httpd</a:t>
            </a:r>
            <a:endParaRPr sz="2160">
              <a:latin typeface="Calibri"/>
              <a:cs typeface="Calibri"/>
            </a:endParaRPr>
          </a:p>
        </p:txBody>
      </p:sp>
      <p:grpSp>
        <p:nvGrpSpPr>
          <p:cNvPr id="19" name="object 19"/>
          <p:cNvGrpSpPr/>
          <p:nvPr/>
        </p:nvGrpSpPr>
        <p:grpSpPr>
          <a:xfrm>
            <a:off x="10679298" y="1648852"/>
            <a:ext cx="1423416" cy="972312"/>
            <a:chOff x="8899415" y="1374043"/>
            <a:chExt cx="1186180" cy="810260"/>
          </a:xfrm>
        </p:grpSpPr>
        <p:pic>
          <p:nvPicPr>
            <p:cNvPr id="20" name="object 20"/>
            <p:cNvPicPr/>
            <p:nvPr/>
          </p:nvPicPr>
          <p:blipFill>
            <a:blip r:embed="rId3" cstate="print"/>
            <a:stretch>
              <a:fillRect/>
            </a:stretch>
          </p:blipFill>
          <p:spPr>
            <a:xfrm>
              <a:off x="8899415" y="1813066"/>
              <a:ext cx="1185706" cy="370741"/>
            </a:xfrm>
            <a:prstGeom prst="rect">
              <a:avLst/>
            </a:prstGeom>
          </p:spPr>
        </p:pic>
        <p:sp>
          <p:nvSpPr>
            <p:cNvPr id="21" name="object 21"/>
            <p:cNvSpPr/>
            <p:nvPr/>
          </p:nvSpPr>
          <p:spPr>
            <a:xfrm>
              <a:off x="9205545" y="1380393"/>
              <a:ext cx="721360" cy="210820"/>
            </a:xfrm>
            <a:custGeom>
              <a:avLst/>
              <a:gdLst/>
              <a:ahLst/>
              <a:cxnLst/>
              <a:rect l="l" t="t" r="r" b="b"/>
              <a:pathLst>
                <a:path w="721359" h="210819">
                  <a:moveTo>
                    <a:pt x="0" y="0"/>
                  </a:moveTo>
                  <a:lnTo>
                    <a:pt x="720969" y="0"/>
                  </a:lnTo>
                  <a:lnTo>
                    <a:pt x="720969" y="210699"/>
                  </a:lnTo>
                  <a:lnTo>
                    <a:pt x="0" y="210699"/>
                  </a:lnTo>
                  <a:lnTo>
                    <a:pt x="0" y="0"/>
                  </a:lnTo>
                  <a:close/>
                </a:path>
              </a:pathLst>
            </a:custGeom>
            <a:ln w="12700">
              <a:solidFill>
                <a:srgbClr val="507E32"/>
              </a:solidFill>
            </a:ln>
          </p:spPr>
          <p:txBody>
            <a:bodyPr wrap="square" lIns="0" tIns="0" rIns="0" bIns="0" rtlCol="0"/>
            <a:lstStyle/>
            <a:p>
              <a:endParaRPr sz="3456"/>
            </a:p>
          </p:txBody>
        </p:sp>
      </p:grpSp>
      <p:sp>
        <p:nvSpPr>
          <p:cNvPr id="22" name="object 22"/>
          <p:cNvSpPr txBox="1"/>
          <p:nvPr/>
        </p:nvSpPr>
        <p:spPr>
          <a:xfrm>
            <a:off x="11054274" y="1664092"/>
            <a:ext cx="850392" cy="255839"/>
          </a:xfrm>
          <a:prstGeom prst="rect">
            <a:avLst/>
          </a:prstGeom>
          <a:solidFill>
            <a:srgbClr val="70AD47"/>
          </a:solidFill>
        </p:spPr>
        <p:txBody>
          <a:bodyPr vert="horz" wrap="square" lIns="0" tIns="0" rIns="0" bIns="0" rtlCol="0">
            <a:spAutoFit/>
          </a:bodyPr>
          <a:lstStyle/>
          <a:p>
            <a:pPr algn="ctr">
              <a:lnSpc>
                <a:spcPts val="1872"/>
              </a:lnSpc>
            </a:pPr>
            <a:r>
              <a:rPr sz="2160" spc="-30" dirty="0">
                <a:latin typeface="Calibri"/>
                <a:cs typeface="Calibri"/>
              </a:rPr>
              <a:t>80</a:t>
            </a:r>
            <a:endParaRPr sz="2160">
              <a:latin typeface="Calibri"/>
              <a:cs typeface="Calibri"/>
            </a:endParaRPr>
          </a:p>
        </p:txBody>
      </p:sp>
      <p:sp>
        <p:nvSpPr>
          <p:cNvPr id="23" name="object 23"/>
          <p:cNvSpPr txBox="1"/>
          <p:nvPr/>
        </p:nvSpPr>
        <p:spPr>
          <a:xfrm>
            <a:off x="10875127" y="1407045"/>
            <a:ext cx="1227582" cy="265457"/>
          </a:xfrm>
          <a:prstGeom prst="rect">
            <a:avLst/>
          </a:prstGeom>
          <a:solidFill>
            <a:srgbClr val="444949"/>
          </a:solidFill>
          <a:ln w="12700">
            <a:solidFill>
              <a:srgbClr val="2F3333"/>
            </a:solidFill>
          </a:ln>
        </p:spPr>
        <p:txBody>
          <a:bodyPr vert="horz" wrap="square" lIns="0" tIns="0" rIns="0" bIns="0" rtlCol="0">
            <a:spAutoFit/>
          </a:bodyPr>
          <a:lstStyle/>
          <a:p>
            <a:pPr marL="335280">
              <a:lnSpc>
                <a:spcPts val="1962"/>
              </a:lnSpc>
            </a:pPr>
            <a:r>
              <a:rPr sz="2160" spc="-24" dirty="0">
                <a:latin typeface="Calibri"/>
                <a:cs typeface="Calibri"/>
              </a:rPr>
              <a:t>8080</a:t>
            </a:r>
            <a:endParaRPr sz="2160">
              <a:latin typeface="Calibri"/>
              <a:cs typeface="Calibri"/>
            </a:endParaRPr>
          </a:p>
        </p:txBody>
      </p:sp>
      <p:sp>
        <p:nvSpPr>
          <p:cNvPr id="24" name="object 24"/>
          <p:cNvSpPr/>
          <p:nvPr/>
        </p:nvSpPr>
        <p:spPr>
          <a:xfrm>
            <a:off x="11442909" y="622508"/>
            <a:ext cx="2182367" cy="1206246"/>
          </a:xfrm>
          <a:custGeom>
            <a:avLst/>
            <a:gdLst/>
            <a:ahLst/>
            <a:cxnLst/>
            <a:rect l="l" t="t" r="r" b="b"/>
            <a:pathLst>
              <a:path w="1818640" h="1005205">
                <a:moveTo>
                  <a:pt x="76200" y="577583"/>
                </a:moveTo>
                <a:lnTo>
                  <a:pt x="41275" y="577583"/>
                </a:lnTo>
                <a:lnTo>
                  <a:pt x="41275" y="0"/>
                </a:lnTo>
                <a:lnTo>
                  <a:pt x="34925" y="0"/>
                </a:lnTo>
                <a:lnTo>
                  <a:pt x="34925" y="577583"/>
                </a:lnTo>
                <a:lnTo>
                  <a:pt x="0" y="577583"/>
                </a:lnTo>
                <a:lnTo>
                  <a:pt x="38100" y="653783"/>
                </a:lnTo>
                <a:lnTo>
                  <a:pt x="69850" y="590283"/>
                </a:lnTo>
                <a:lnTo>
                  <a:pt x="76200" y="577583"/>
                </a:lnTo>
                <a:close/>
              </a:path>
              <a:path w="1818640" h="1005205">
                <a:moveTo>
                  <a:pt x="1818043" y="963815"/>
                </a:moveTo>
                <a:lnTo>
                  <a:pt x="513943" y="963815"/>
                </a:lnTo>
                <a:lnTo>
                  <a:pt x="513943" y="928890"/>
                </a:lnTo>
                <a:lnTo>
                  <a:pt x="437743" y="966990"/>
                </a:lnTo>
                <a:lnTo>
                  <a:pt x="513943" y="1005090"/>
                </a:lnTo>
                <a:lnTo>
                  <a:pt x="513943" y="970165"/>
                </a:lnTo>
                <a:lnTo>
                  <a:pt x="1818043" y="970165"/>
                </a:lnTo>
                <a:lnTo>
                  <a:pt x="1818043" y="963815"/>
                </a:lnTo>
                <a:close/>
              </a:path>
            </a:pathLst>
          </a:custGeom>
          <a:solidFill>
            <a:srgbClr val="444949"/>
          </a:solidFill>
        </p:spPr>
        <p:txBody>
          <a:bodyPr wrap="square" lIns="0" tIns="0" rIns="0" bIns="0" rtlCol="0"/>
          <a:lstStyle/>
          <a:p>
            <a:endParaRPr sz="3456"/>
          </a:p>
        </p:txBody>
      </p:sp>
      <p:sp>
        <p:nvSpPr>
          <p:cNvPr id="25" name="object 25"/>
          <p:cNvSpPr txBox="1"/>
          <p:nvPr/>
        </p:nvSpPr>
        <p:spPr>
          <a:xfrm>
            <a:off x="11653621" y="478536"/>
            <a:ext cx="622554" cy="347788"/>
          </a:xfrm>
          <a:prstGeom prst="rect">
            <a:avLst/>
          </a:prstGeom>
        </p:spPr>
        <p:txBody>
          <a:bodyPr vert="horz" wrap="square" lIns="0" tIns="15240" rIns="0" bIns="0" rtlCol="0">
            <a:spAutoFit/>
          </a:bodyPr>
          <a:lstStyle/>
          <a:p>
            <a:pPr marL="15240">
              <a:spcBef>
                <a:spcPts val="120"/>
              </a:spcBef>
            </a:pPr>
            <a:r>
              <a:rPr sz="2160" spc="-30" dirty="0">
                <a:latin typeface="Calibri"/>
                <a:cs typeface="Calibri"/>
              </a:rPr>
              <a:t>www</a:t>
            </a:r>
            <a:endParaRPr sz="2160">
              <a:latin typeface="Calibri"/>
              <a:cs typeface="Calibri"/>
            </a:endParaRPr>
          </a:p>
        </p:txBody>
      </p:sp>
      <p:sp>
        <p:nvSpPr>
          <p:cNvPr id="26" name="object 26"/>
          <p:cNvSpPr txBox="1"/>
          <p:nvPr/>
        </p:nvSpPr>
        <p:spPr>
          <a:xfrm>
            <a:off x="12890872" y="1791614"/>
            <a:ext cx="1663446" cy="347788"/>
          </a:xfrm>
          <a:prstGeom prst="rect">
            <a:avLst/>
          </a:prstGeom>
        </p:spPr>
        <p:txBody>
          <a:bodyPr vert="horz" wrap="square" lIns="0" tIns="15240" rIns="0" bIns="0" rtlCol="0">
            <a:spAutoFit/>
          </a:bodyPr>
          <a:lstStyle/>
          <a:p>
            <a:pPr marL="15240">
              <a:spcBef>
                <a:spcPts val="120"/>
              </a:spcBef>
            </a:pPr>
            <a:r>
              <a:rPr sz="2160" dirty="0">
                <a:latin typeface="Calibri"/>
                <a:cs typeface="Calibri"/>
              </a:rPr>
              <a:t>Container</a:t>
            </a:r>
            <a:r>
              <a:rPr sz="2160" spc="-78" dirty="0">
                <a:latin typeface="Calibri"/>
                <a:cs typeface="Calibri"/>
              </a:rPr>
              <a:t> </a:t>
            </a:r>
            <a:r>
              <a:rPr sz="2160" spc="-24" dirty="0">
                <a:latin typeface="Calibri"/>
                <a:cs typeface="Calibri"/>
              </a:rPr>
              <a:t>port</a:t>
            </a:r>
            <a:endParaRPr sz="2160">
              <a:latin typeface="Calibri"/>
              <a:cs typeface="Calibri"/>
            </a:endParaRPr>
          </a:p>
        </p:txBody>
      </p:sp>
      <p:sp>
        <p:nvSpPr>
          <p:cNvPr id="27" name="object 27"/>
          <p:cNvSpPr/>
          <p:nvPr/>
        </p:nvSpPr>
        <p:spPr>
          <a:xfrm>
            <a:off x="12135733" y="1478833"/>
            <a:ext cx="1488948" cy="91440"/>
          </a:xfrm>
          <a:custGeom>
            <a:avLst/>
            <a:gdLst/>
            <a:ahLst/>
            <a:cxnLst/>
            <a:rect l="l" t="t" r="r" b="b"/>
            <a:pathLst>
              <a:path w="1240790" h="76200">
                <a:moveTo>
                  <a:pt x="76395" y="0"/>
                </a:moveTo>
                <a:lnTo>
                  <a:pt x="0" y="37706"/>
                </a:lnTo>
                <a:lnTo>
                  <a:pt x="76003" y="76198"/>
                </a:lnTo>
                <a:lnTo>
                  <a:pt x="76183" y="41274"/>
                </a:lnTo>
                <a:lnTo>
                  <a:pt x="63483" y="41208"/>
                </a:lnTo>
                <a:lnTo>
                  <a:pt x="63516" y="34858"/>
                </a:lnTo>
                <a:lnTo>
                  <a:pt x="76216" y="34858"/>
                </a:lnTo>
                <a:lnTo>
                  <a:pt x="76395" y="0"/>
                </a:lnTo>
                <a:close/>
              </a:path>
              <a:path w="1240790" h="76200">
                <a:moveTo>
                  <a:pt x="76215" y="34924"/>
                </a:moveTo>
                <a:lnTo>
                  <a:pt x="76183" y="41274"/>
                </a:lnTo>
                <a:lnTo>
                  <a:pt x="1240671" y="47279"/>
                </a:lnTo>
                <a:lnTo>
                  <a:pt x="1240704" y="40929"/>
                </a:lnTo>
                <a:lnTo>
                  <a:pt x="76215" y="34924"/>
                </a:lnTo>
                <a:close/>
              </a:path>
              <a:path w="1240790" h="76200">
                <a:moveTo>
                  <a:pt x="63516" y="34858"/>
                </a:moveTo>
                <a:lnTo>
                  <a:pt x="63483" y="41208"/>
                </a:lnTo>
                <a:lnTo>
                  <a:pt x="76183" y="41274"/>
                </a:lnTo>
                <a:lnTo>
                  <a:pt x="76215" y="34924"/>
                </a:lnTo>
                <a:lnTo>
                  <a:pt x="63516" y="34858"/>
                </a:lnTo>
                <a:close/>
              </a:path>
              <a:path w="1240790" h="76200">
                <a:moveTo>
                  <a:pt x="76216" y="34858"/>
                </a:moveTo>
                <a:lnTo>
                  <a:pt x="63516" y="34858"/>
                </a:lnTo>
                <a:lnTo>
                  <a:pt x="76215" y="34924"/>
                </a:lnTo>
                <a:close/>
              </a:path>
            </a:pathLst>
          </a:custGeom>
          <a:solidFill>
            <a:srgbClr val="444949"/>
          </a:solidFill>
        </p:spPr>
        <p:txBody>
          <a:bodyPr wrap="square" lIns="0" tIns="0" rIns="0" bIns="0" rtlCol="0"/>
          <a:lstStyle/>
          <a:p>
            <a:endParaRPr sz="3456"/>
          </a:p>
        </p:txBody>
      </p:sp>
      <p:sp>
        <p:nvSpPr>
          <p:cNvPr id="28" name="object 28"/>
          <p:cNvSpPr txBox="1"/>
          <p:nvPr/>
        </p:nvSpPr>
        <p:spPr>
          <a:xfrm>
            <a:off x="12890872" y="1082041"/>
            <a:ext cx="1082040" cy="347788"/>
          </a:xfrm>
          <a:prstGeom prst="rect">
            <a:avLst/>
          </a:prstGeom>
        </p:spPr>
        <p:txBody>
          <a:bodyPr vert="horz" wrap="square" lIns="0" tIns="15240" rIns="0" bIns="0" rtlCol="0">
            <a:spAutoFit/>
          </a:bodyPr>
          <a:lstStyle/>
          <a:p>
            <a:pPr marL="15240">
              <a:spcBef>
                <a:spcPts val="120"/>
              </a:spcBef>
            </a:pPr>
            <a:r>
              <a:rPr sz="2160" dirty="0">
                <a:latin typeface="Calibri"/>
                <a:cs typeface="Calibri"/>
              </a:rPr>
              <a:t>Host</a:t>
            </a:r>
            <a:r>
              <a:rPr sz="2160" spc="-30" dirty="0">
                <a:latin typeface="Calibri"/>
                <a:cs typeface="Calibri"/>
              </a:rPr>
              <a:t> </a:t>
            </a:r>
            <a:r>
              <a:rPr sz="2160" spc="-24" dirty="0">
                <a:latin typeface="Calibri"/>
                <a:cs typeface="Calibri"/>
              </a:rPr>
              <a:t>port</a:t>
            </a:r>
            <a:endParaRPr sz="2160">
              <a:latin typeface="Calibri"/>
              <a:cs typeface="Calibri"/>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658367" y="220678"/>
            <a:ext cx="16217798" cy="827919"/>
          </a:xfrm>
          <a:prstGeom prst="rect">
            <a:avLst/>
          </a:prstGeom>
        </p:spPr>
        <p:txBody>
          <a:bodyPr vert="horz" wrap="square" lIns="0" tIns="15240" rIns="0" bIns="0" rtlCol="0" anchor="t">
            <a:spAutoFit/>
          </a:bodyPr>
          <a:lstStyle/>
          <a:p>
            <a:pPr marL="15240">
              <a:spcBef>
                <a:spcPts val="120"/>
              </a:spcBef>
            </a:pPr>
            <a:r>
              <a:rPr dirty="0">
                <a:solidFill>
                  <a:schemeClr val="tx1"/>
                </a:solidFill>
              </a:rPr>
              <a:t>ECS</a:t>
            </a:r>
            <a:r>
              <a:rPr spc="-198" dirty="0">
                <a:solidFill>
                  <a:schemeClr val="tx1"/>
                </a:solidFill>
              </a:rPr>
              <a:t> </a:t>
            </a:r>
            <a:r>
              <a:rPr spc="-30" dirty="0">
                <a:solidFill>
                  <a:schemeClr val="tx1"/>
                </a:solidFill>
              </a:rPr>
              <a:t>Service</a:t>
            </a:r>
          </a:p>
        </p:txBody>
      </p:sp>
      <p:sp>
        <p:nvSpPr>
          <p:cNvPr id="4" name="object 4"/>
          <p:cNvSpPr txBox="1"/>
          <p:nvPr/>
        </p:nvSpPr>
        <p:spPr>
          <a:xfrm>
            <a:off x="1100327" y="1697735"/>
            <a:ext cx="12349734" cy="3962110"/>
          </a:xfrm>
          <a:prstGeom prst="rect">
            <a:avLst/>
          </a:prstGeom>
        </p:spPr>
        <p:txBody>
          <a:bodyPr vert="horz" wrap="square" lIns="0" tIns="76200" rIns="0" bIns="0" rtlCol="0">
            <a:spAutoFit/>
          </a:bodyPr>
          <a:lstStyle/>
          <a:p>
            <a:pPr marL="289560" marR="788670" indent="-274320">
              <a:lnSpc>
                <a:spcPts val="3600"/>
              </a:lnSpc>
              <a:spcBef>
                <a:spcPts val="600"/>
              </a:spcBef>
              <a:buFont typeface="Arial"/>
              <a:buChar char="•"/>
              <a:tabLst>
                <a:tab pos="289560" algn="l"/>
              </a:tabLst>
            </a:pPr>
            <a:r>
              <a:rPr sz="3360" dirty="0">
                <a:latin typeface="Gill Sans MT"/>
                <a:cs typeface="Gill Sans MT"/>
              </a:rPr>
              <a:t>ECS</a:t>
            </a:r>
            <a:r>
              <a:rPr sz="3360" spc="-156" dirty="0">
                <a:latin typeface="Gill Sans MT"/>
                <a:cs typeface="Gill Sans MT"/>
              </a:rPr>
              <a:t> </a:t>
            </a:r>
            <a:r>
              <a:rPr sz="3360" spc="-12" dirty="0">
                <a:latin typeface="Gill Sans MT"/>
                <a:cs typeface="Gill Sans MT"/>
              </a:rPr>
              <a:t>Services</a:t>
            </a:r>
            <a:r>
              <a:rPr sz="3360" spc="-156" dirty="0">
                <a:latin typeface="Gill Sans MT"/>
                <a:cs typeface="Gill Sans MT"/>
              </a:rPr>
              <a:t> </a:t>
            </a:r>
            <a:r>
              <a:rPr sz="3360" dirty="0">
                <a:latin typeface="Gill Sans MT"/>
                <a:cs typeface="Gill Sans MT"/>
              </a:rPr>
              <a:t>help</a:t>
            </a:r>
            <a:r>
              <a:rPr sz="3360" spc="-150" dirty="0">
                <a:latin typeface="Gill Sans MT"/>
                <a:cs typeface="Gill Sans MT"/>
              </a:rPr>
              <a:t> </a:t>
            </a:r>
            <a:r>
              <a:rPr sz="3360" spc="-12" dirty="0">
                <a:latin typeface="Gill Sans MT"/>
                <a:cs typeface="Gill Sans MT"/>
              </a:rPr>
              <a:t>define</a:t>
            </a:r>
            <a:r>
              <a:rPr sz="3360" spc="-162" dirty="0">
                <a:latin typeface="Gill Sans MT"/>
                <a:cs typeface="Gill Sans MT"/>
              </a:rPr>
              <a:t> </a:t>
            </a:r>
            <a:r>
              <a:rPr sz="3360" dirty="0">
                <a:latin typeface="Gill Sans MT"/>
                <a:cs typeface="Gill Sans MT"/>
              </a:rPr>
              <a:t>how</a:t>
            </a:r>
            <a:r>
              <a:rPr sz="3360" spc="-150" dirty="0">
                <a:latin typeface="Gill Sans MT"/>
                <a:cs typeface="Gill Sans MT"/>
              </a:rPr>
              <a:t> </a:t>
            </a:r>
            <a:r>
              <a:rPr sz="3360" dirty="0">
                <a:latin typeface="Gill Sans MT"/>
                <a:cs typeface="Gill Sans MT"/>
              </a:rPr>
              <a:t>many</a:t>
            </a:r>
            <a:r>
              <a:rPr sz="3360" spc="-156" dirty="0">
                <a:latin typeface="Gill Sans MT"/>
                <a:cs typeface="Gill Sans MT"/>
              </a:rPr>
              <a:t> </a:t>
            </a:r>
            <a:r>
              <a:rPr sz="3360" spc="-72" dirty="0">
                <a:latin typeface="Gill Sans MT"/>
                <a:cs typeface="Gill Sans MT"/>
              </a:rPr>
              <a:t>tasks</a:t>
            </a:r>
            <a:r>
              <a:rPr sz="3360" spc="-156" dirty="0">
                <a:latin typeface="Gill Sans MT"/>
                <a:cs typeface="Gill Sans MT"/>
              </a:rPr>
              <a:t> </a:t>
            </a:r>
            <a:r>
              <a:rPr sz="3360" spc="-30" dirty="0">
                <a:latin typeface="Gill Sans MT"/>
                <a:cs typeface="Gill Sans MT"/>
              </a:rPr>
              <a:t>should</a:t>
            </a:r>
            <a:r>
              <a:rPr sz="3360" spc="-150" dirty="0">
                <a:latin typeface="Gill Sans MT"/>
                <a:cs typeface="Gill Sans MT"/>
              </a:rPr>
              <a:t> </a:t>
            </a:r>
            <a:r>
              <a:rPr sz="3360" dirty="0">
                <a:latin typeface="Gill Sans MT"/>
                <a:cs typeface="Gill Sans MT"/>
              </a:rPr>
              <a:t>run</a:t>
            </a:r>
            <a:r>
              <a:rPr sz="3360" spc="-156" dirty="0">
                <a:latin typeface="Gill Sans MT"/>
                <a:cs typeface="Gill Sans MT"/>
              </a:rPr>
              <a:t> </a:t>
            </a:r>
            <a:r>
              <a:rPr sz="3360" dirty="0">
                <a:latin typeface="Gill Sans MT"/>
                <a:cs typeface="Gill Sans MT"/>
              </a:rPr>
              <a:t>and</a:t>
            </a:r>
            <a:r>
              <a:rPr sz="3360" spc="-162" dirty="0">
                <a:latin typeface="Gill Sans MT"/>
                <a:cs typeface="Gill Sans MT"/>
              </a:rPr>
              <a:t> </a:t>
            </a:r>
            <a:r>
              <a:rPr sz="3360" dirty="0">
                <a:latin typeface="Gill Sans MT"/>
                <a:cs typeface="Gill Sans MT"/>
              </a:rPr>
              <a:t>how</a:t>
            </a:r>
            <a:r>
              <a:rPr sz="3360" spc="-144" dirty="0">
                <a:latin typeface="Gill Sans MT"/>
                <a:cs typeface="Gill Sans MT"/>
              </a:rPr>
              <a:t> </a:t>
            </a:r>
            <a:r>
              <a:rPr sz="3360" spc="-24" dirty="0">
                <a:latin typeface="Gill Sans MT"/>
                <a:cs typeface="Gill Sans MT"/>
              </a:rPr>
              <a:t>they </a:t>
            </a:r>
            <a:r>
              <a:rPr sz="3360" spc="-30" dirty="0">
                <a:latin typeface="Gill Sans MT"/>
                <a:cs typeface="Gill Sans MT"/>
              </a:rPr>
              <a:t>should</a:t>
            </a:r>
            <a:r>
              <a:rPr sz="3360" spc="-102" dirty="0">
                <a:latin typeface="Gill Sans MT"/>
                <a:cs typeface="Gill Sans MT"/>
              </a:rPr>
              <a:t> </a:t>
            </a:r>
            <a:r>
              <a:rPr sz="3360" dirty="0">
                <a:latin typeface="Gill Sans MT"/>
                <a:cs typeface="Gill Sans MT"/>
              </a:rPr>
              <a:t>be</a:t>
            </a:r>
            <a:r>
              <a:rPr sz="3360" spc="-102" dirty="0">
                <a:latin typeface="Gill Sans MT"/>
                <a:cs typeface="Gill Sans MT"/>
              </a:rPr>
              <a:t> </a:t>
            </a:r>
            <a:r>
              <a:rPr sz="3360" spc="-30" dirty="0">
                <a:latin typeface="Gill Sans MT"/>
                <a:cs typeface="Gill Sans MT"/>
              </a:rPr>
              <a:t>run</a:t>
            </a:r>
            <a:endParaRPr sz="3360" dirty="0">
              <a:latin typeface="Gill Sans MT"/>
              <a:cs typeface="Gill Sans MT"/>
            </a:endParaRPr>
          </a:p>
          <a:p>
            <a:pPr marL="289560" marR="6096" indent="-274320">
              <a:lnSpc>
                <a:spcPts val="3600"/>
              </a:lnSpc>
              <a:spcBef>
                <a:spcPts val="1326"/>
              </a:spcBef>
              <a:buFont typeface="Arial"/>
              <a:buChar char="•"/>
              <a:tabLst>
                <a:tab pos="289560" algn="l"/>
              </a:tabLst>
            </a:pPr>
            <a:r>
              <a:rPr sz="3360" spc="-24" dirty="0">
                <a:latin typeface="Gill Sans MT"/>
                <a:cs typeface="Gill Sans MT"/>
              </a:rPr>
              <a:t>They</a:t>
            </a:r>
            <a:r>
              <a:rPr sz="3360" spc="-198" dirty="0">
                <a:latin typeface="Gill Sans MT"/>
                <a:cs typeface="Gill Sans MT"/>
              </a:rPr>
              <a:t> </a:t>
            </a:r>
            <a:r>
              <a:rPr sz="3360" spc="-42" dirty="0">
                <a:latin typeface="Gill Sans MT"/>
                <a:cs typeface="Gill Sans MT"/>
              </a:rPr>
              <a:t>ensure</a:t>
            </a:r>
            <a:r>
              <a:rPr sz="3360" spc="-168" dirty="0">
                <a:latin typeface="Gill Sans MT"/>
                <a:cs typeface="Gill Sans MT"/>
              </a:rPr>
              <a:t> </a:t>
            </a:r>
            <a:r>
              <a:rPr sz="3360" spc="-12" dirty="0">
                <a:latin typeface="Gill Sans MT"/>
                <a:cs typeface="Gill Sans MT"/>
              </a:rPr>
              <a:t>that</a:t>
            </a:r>
            <a:r>
              <a:rPr sz="3360" spc="-156" dirty="0">
                <a:latin typeface="Gill Sans MT"/>
                <a:cs typeface="Gill Sans MT"/>
              </a:rPr>
              <a:t> </a:t>
            </a:r>
            <a:r>
              <a:rPr sz="3360" dirty="0">
                <a:latin typeface="Gill Sans MT"/>
                <a:cs typeface="Gill Sans MT"/>
              </a:rPr>
              <a:t>the</a:t>
            </a:r>
            <a:r>
              <a:rPr sz="3360" spc="-162" dirty="0">
                <a:latin typeface="Gill Sans MT"/>
                <a:cs typeface="Gill Sans MT"/>
              </a:rPr>
              <a:t> </a:t>
            </a:r>
            <a:r>
              <a:rPr sz="3360" spc="-24" dirty="0">
                <a:latin typeface="Gill Sans MT"/>
                <a:cs typeface="Gill Sans MT"/>
              </a:rPr>
              <a:t>number</a:t>
            </a:r>
            <a:r>
              <a:rPr sz="3360" spc="-162" dirty="0">
                <a:latin typeface="Gill Sans MT"/>
                <a:cs typeface="Gill Sans MT"/>
              </a:rPr>
              <a:t> </a:t>
            </a:r>
            <a:r>
              <a:rPr sz="3360" dirty="0">
                <a:latin typeface="Gill Sans MT"/>
                <a:cs typeface="Gill Sans MT"/>
              </a:rPr>
              <a:t>of</a:t>
            </a:r>
            <a:r>
              <a:rPr sz="3360" spc="-156" dirty="0">
                <a:latin typeface="Gill Sans MT"/>
                <a:cs typeface="Gill Sans MT"/>
              </a:rPr>
              <a:t> </a:t>
            </a:r>
            <a:r>
              <a:rPr sz="3360" spc="-78" dirty="0">
                <a:latin typeface="Gill Sans MT"/>
                <a:cs typeface="Gill Sans MT"/>
              </a:rPr>
              <a:t>tasks</a:t>
            </a:r>
            <a:r>
              <a:rPr sz="3360" spc="-156" dirty="0">
                <a:latin typeface="Gill Sans MT"/>
                <a:cs typeface="Gill Sans MT"/>
              </a:rPr>
              <a:t> </a:t>
            </a:r>
            <a:r>
              <a:rPr sz="3360" spc="-42" dirty="0">
                <a:latin typeface="Gill Sans MT"/>
                <a:cs typeface="Gill Sans MT"/>
              </a:rPr>
              <a:t>desired</a:t>
            </a:r>
            <a:r>
              <a:rPr sz="3360" spc="-168" dirty="0">
                <a:latin typeface="Gill Sans MT"/>
                <a:cs typeface="Gill Sans MT"/>
              </a:rPr>
              <a:t> </a:t>
            </a:r>
            <a:r>
              <a:rPr sz="3360" dirty="0">
                <a:latin typeface="Gill Sans MT"/>
                <a:cs typeface="Gill Sans MT"/>
              </a:rPr>
              <a:t>is</a:t>
            </a:r>
            <a:r>
              <a:rPr sz="3360" spc="-168" dirty="0">
                <a:latin typeface="Gill Sans MT"/>
                <a:cs typeface="Gill Sans MT"/>
              </a:rPr>
              <a:t> </a:t>
            </a:r>
            <a:r>
              <a:rPr sz="3360" spc="-24" dirty="0">
                <a:latin typeface="Gill Sans MT"/>
                <a:cs typeface="Gill Sans MT"/>
              </a:rPr>
              <a:t>running</a:t>
            </a:r>
            <a:r>
              <a:rPr sz="3360" spc="-156" dirty="0">
                <a:latin typeface="Gill Sans MT"/>
                <a:cs typeface="Gill Sans MT"/>
              </a:rPr>
              <a:t> </a:t>
            </a:r>
            <a:r>
              <a:rPr sz="3360" spc="-84" dirty="0">
                <a:latin typeface="Gill Sans MT"/>
                <a:cs typeface="Gill Sans MT"/>
              </a:rPr>
              <a:t>across</a:t>
            </a:r>
            <a:r>
              <a:rPr sz="3360" spc="-150" dirty="0">
                <a:latin typeface="Gill Sans MT"/>
                <a:cs typeface="Gill Sans MT"/>
              </a:rPr>
              <a:t> </a:t>
            </a:r>
            <a:r>
              <a:rPr sz="3360" spc="-42" dirty="0">
                <a:latin typeface="Gill Sans MT"/>
                <a:cs typeface="Gill Sans MT"/>
              </a:rPr>
              <a:t>our</a:t>
            </a:r>
            <a:r>
              <a:rPr sz="3360" spc="-162" dirty="0">
                <a:latin typeface="Gill Sans MT"/>
                <a:cs typeface="Gill Sans MT"/>
              </a:rPr>
              <a:t> </a:t>
            </a:r>
            <a:r>
              <a:rPr sz="3360" spc="-12" dirty="0">
                <a:latin typeface="Gill Sans MT"/>
                <a:cs typeface="Gill Sans MT"/>
              </a:rPr>
              <a:t>fleet </a:t>
            </a:r>
            <a:r>
              <a:rPr sz="3360" dirty="0">
                <a:latin typeface="Gill Sans MT"/>
                <a:cs typeface="Gill Sans MT"/>
              </a:rPr>
              <a:t>of</a:t>
            </a:r>
            <a:r>
              <a:rPr sz="3360" spc="-120" dirty="0">
                <a:latin typeface="Gill Sans MT"/>
                <a:cs typeface="Gill Sans MT"/>
              </a:rPr>
              <a:t> </a:t>
            </a:r>
            <a:r>
              <a:rPr sz="3360" dirty="0">
                <a:latin typeface="Gill Sans MT"/>
                <a:cs typeface="Gill Sans MT"/>
              </a:rPr>
              <a:t>EC2</a:t>
            </a:r>
            <a:r>
              <a:rPr sz="3360" spc="-120" dirty="0">
                <a:latin typeface="Gill Sans MT"/>
                <a:cs typeface="Gill Sans MT"/>
              </a:rPr>
              <a:t> </a:t>
            </a:r>
            <a:r>
              <a:rPr sz="3360" spc="-12" dirty="0">
                <a:latin typeface="Gill Sans MT"/>
                <a:cs typeface="Gill Sans MT"/>
              </a:rPr>
              <a:t>instances.</a:t>
            </a:r>
            <a:endParaRPr sz="3360" dirty="0">
              <a:latin typeface="Gill Sans MT"/>
              <a:cs typeface="Gill Sans MT"/>
            </a:endParaRPr>
          </a:p>
          <a:p>
            <a:pPr marL="289560" indent="-274320">
              <a:spcBef>
                <a:spcPts val="726"/>
              </a:spcBef>
              <a:buFont typeface="Arial"/>
              <a:buChar char="•"/>
              <a:tabLst>
                <a:tab pos="289560" algn="l"/>
              </a:tabLst>
            </a:pPr>
            <a:r>
              <a:rPr sz="3360" spc="-24" dirty="0">
                <a:latin typeface="Gill Sans MT"/>
                <a:cs typeface="Gill Sans MT"/>
              </a:rPr>
              <a:t>They</a:t>
            </a:r>
            <a:r>
              <a:rPr sz="3360" spc="-210" dirty="0">
                <a:latin typeface="Gill Sans MT"/>
                <a:cs typeface="Gill Sans MT"/>
              </a:rPr>
              <a:t> </a:t>
            </a:r>
            <a:r>
              <a:rPr sz="3360" dirty="0">
                <a:latin typeface="Gill Sans MT"/>
                <a:cs typeface="Gill Sans MT"/>
              </a:rPr>
              <a:t>can</a:t>
            </a:r>
            <a:r>
              <a:rPr sz="3360" spc="-126" dirty="0">
                <a:latin typeface="Gill Sans MT"/>
                <a:cs typeface="Gill Sans MT"/>
              </a:rPr>
              <a:t> </a:t>
            </a:r>
            <a:r>
              <a:rPr sz="3360" dirty="0">
                <a:latin typeface="Gill Sans MT"/>
                <a:cs typeface="Gill Sans MT"/>
              </a:rPr>
              <a:t>be</a:t>
            </a:r>
            <a:r>
              <a:rPr sz="3360" spc="-137" dirty="0">
                <a:latin typeface="Gill Sans MT"/>
                <a:cs typeface="Gill Sans MT"/>
              </a:rPr>
              <a:t> </a:t>
            </a:r>
            <a:r>
              <a:rPr sz="3360" spc="-54" dirty="0">
                <a:latin typeface="Gill Sans MT"/>
                <a:cs typeface="Gill Sans MT"/>
              </a:rPr>
              <a:t>linked</a:t>
            </a:r>
            <a:r>
              <a:rPr sz="3360" spc="-132" dirty="0">
                <a:latin typeface="Gill Sans MT"/>
                <a:cs typeface="Gill Sans MT"/>
              </a:rPr>
              <a:t> </a:t>
            </a:r>
            <a:r>
              <a:rPr sz="3360" dirty="0">
                <a:latin typeface="Gill Sans MT"/>
                <a:cs typeface="Gill Sans MT"/>
              </a:rPr>
              <a:t>to</a:t>
            </a:r>
            <a:r>
              <a:rPr sz="3360" spc="-132" dirty="0">
                <a:latin typeface="Gill Sans MT"/>
                <a:cs typeface="Gill Sans MT"/>
              </a:rPr>
              <a:t> </a:t>
            </a:r>
            <a:r>
              <a:rPr sz="3360" spc="-12" dirty="0">
                <a:latin typeface="Gill Sans MT"/>
                <a:cs typeface="Gill Sans MT"/>
              </a:rPr>
              <a:t>ELB</a:t>
            </a:r>
            <a:r>
              <a:rPr sz="3360" spc="-132" dirty="0">
                <a:latin typeface="Gill Sans MT"/>
                <a:cs typeface="Gill Sans MT"/>
              </a:rPr>
              <a:t> </a:t>
            </a:r>
            <a:r>
              <a:rPr sz="3360" dirty="0">
                <a:latin typeface="Gill Sans MT"/>
                <a:cs typeface="Gill Sans MT"/>
              </a:rPr>
              <a:t>/</a:t>
            </a:r>
            <a:r>
              <a:rPr sz="3360" spc="-126" dirty="0">
                <a:latin typeface="Gill Sans MT"/>
                <a:cs typeface="Gill Sans MT"/>
              </a:rPr>
              <a:t> </a:t>
            </a:r>
            <a:r>
              <a:rPr sz="3360" spc="-24" dirty="0">
                <a:latin typeface="Gill Sans MT"/>
                <a:cs typeface="Gill Sans MT"/>
              </a:rPr>
              <a:t>NLB</a:t>
            </a:r>
            <a:r>
              <a:rPr sz="3360" spc="-126" dirty="0">
                <a:latin typeface="Gill Sans MT"/>
                <a:cs typeface="Gill Sans MT"/>
              </a:rPr>
              <a:t> </a:t>
            </a:r>
            <a:r>
              <a:rPr sz="3360" dirty="0">
                <a:latin typeface="Gill Sans MT"/>
                <a:cs typeface="Gill Sans MT"/>
              </a:rPr>
              <a:t>/</a:t>
            </a:r>
            <a:r>
              <a:rPr sz="3360" spc="-234" dirty="0">
                <a:latin typeface="Gill Sans MT"/>
                <a:cs typeface="Gill Sans MT"/>
              </a:rPr>
              <a:t> </a:t>
            </a:r>
            <a:r>
              <a:rPr sz="3360" dirty="0">
                <a:latin typeface="Gill Sans MT"/>
                <a:cs typeface="Gill Sans MT"/>
              </a:rPr>
              <a:t>ALB</a:t>
            </a:r>
            <a:r>
              <a:rPr sz="3360" spc="-132" dirty="0">
                <a:latin typeface="Gill Sans MT"/>
                <a:cs typeface="Gill Sans MT"/>
              </a:rPr>
              <a:t> </a:t>
            </a:r>
            <a:r>
              <a:rPr sz="3360" dirty="0">
                <a:latin typeface="Gill Sans MT"/>
                <a:cs typeface="Gill Sans MT"/>
              </a:rPr>
              <a:t>if</a:t>
            </a:r>
            <a:r>
              <a:rPr sz="3360" spc="-126" dirty="0">
                <a:latin typeface="Gill Sans MT"/>
                <a:cs typeface="Gill Sans MT"/>
              </a:rPr>
              <a:t> </a:t>
            </a:r>
            <a:r>
              <a:rPr sz="3360" spc="-12" dirty="0">
                <a:latin typeface="Gill Sans MT"/>
                <a:cs typeface="Gill Sans MT"/>
              </a:rPr>
              <a:t>needed</a:t>
            </a:r>
            <a:endParaRPr sz="3360" dirty="0">
              <a:latin typeface="Gill Sans MT"/>
              <a:cs typeface="Gill Sans MT"/>
            </a:endParaRPr>
          </a:p>
          <a:p>
            <a:pPr>
              <a:spcBef>
                <a:spcPts val="36"/>
              </a:spcBef>
              <a:buClr>
                <a:srgbClr val="444949"/>
              </a:buClr>
              <a:buFont typeface="Arial"/>
              <a:buChar char="•"/>
            </a:pPr>
            <a:endParaRPr sz="4860" dirty="0">
              <a:latin typeface="Gill Sans MT"/>
              <a:cs typeface="Gill Sans MT"/>
            </a:endParaRPr>
          </a:p>
          <a:p>
            <a:pPr marL="289560" indent="-274320">
              <a:buFont typeface="Arial"/>
              <a:buChar char="•"/>
              <a:tabLst>
                <a:tab pos="289560" algn="l"/>
              </a:tabLst>
            </a:pPr>
            <a:r>
              <a:rPr sz="3360" spc="-96" dirty="0">
                <a:latin typeface="Gill Sans MT"/>
                <a:cs typeface="Gill Sans MT"/>
              </a:rPr>
              <a:t>Let’s</a:t>
            </a:r>
            <a:r>
              <a:rPr sz="3360" spc="-137" dirty="0">
                <a:latin typeface="Gill Sans MT"/>
                <a:cs typeface="Gill Sans MT"/>
              </a:rPr>
              <a:t> </a:t>
            </a:r>
            <a:r>
              <a:rPr sz="3360" dirty="0">
                <a:latin typeface="Gill Sans MT"/>
                <a:cs typeface="Gill Sans MT"/>
              </a:rPr>
              <a:t>make</a:t>
            </a:r>
            <a:r>
              <a:rPr sz="3360" spc="-198" dirty="0">
                <a:latin typeface="Gill Sans MT"/>
                <a:cs typeface="Gill Sans MT"/>
              </a:rPr>
              <a:t> </a:t>
            </a:r>
            <a:r>
              <a:rPr sz="3360" spc="-42" dirty="0">
                <a:latin typeface="Gill Sans MT"/>
                <a:cs typeface="Gill Sans MT"/>
              </a:rPr>
              <a:t>our</a:t>
            </a:r>
            <a:r>
              <a:rPr sz="3360" spc="-156" dirty="0">
                <a:latin typeface="Gill Sans MT"/>
                <a:cs typeface="Gill Sans MT"/>
              </a:rPr>
              <a:t> </a:t>
            </a:r>
            <a:r>
              <a:rPr sz="3360" spc="-78" dirty="0">
                <a:latin typeface="Gill Sans MT"/>
                <a:cs typeface="Gill Sans MT"/>
              </a:rPr>
              <a:t>first</a:t>
            </a:r>
            <a:r>
              <a:rPr sz="3360" spc="-156" dirty="0">
                <a:latin typeface="Gill Sans MT"/>
                <a:cs typeface="Gill Sans MT"/>
              </a:rPr>
              <a:t> </a:t>
            </a:r>
            <a:r>
              <a:rPr sz="3360" spc="-12" dirty="0">
                <a:latin typeface="Gill Sans MT"/>
                <a:cs typeface="Gill Sans MT"/>
              </a:rPr>
              <a:t>service!</a:t>
            </a:r>
            <a:endParaRPr sz="3360" dirty="0">
              <a:latin typeface="Gill Sans MT"/>
              <a:cs typeface="Gill Sans MT"/>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658367" y="220678"/>
            <a:ext cx="16217798" cy="827919"/>
          </a:xfrm>
          <a:prstGeom prst="rect">
            <a:avLst/>
          </a:prstGeom>
        </p:spPr>
        <p:txBody>
          <a:bodyPr vert="horz" wrap="square" lIns="0" tIns="15240" rIns="0" bIns="0" rtlCol="0" anchor="t">
            <a:spAutoFit/>
          </a:bodyPr>
          <a:lstStyle/>
          <a:p>
            <a:pPr marL="15240">
              <a:spcBef>
                <a:spcPts val="120"/>
              </a:spcBef>
            </a:pPr>
            <a:r>
              <a:rPr dirty="0">
                <a:solidFill>
                  <a:schemeClr val="tx1"/>
                </a:solidFill>
              </a:rPr>
              <a:t>ECS</a:t>
            </a:r>
            <a:r>
              <a:rPr spc="-270" dirty="0">
                <a:solidFill>
                  <a:schemeClr val="tx1"/>
                </a:solidFill>
              </a:rPr>
              <a:t> </a:t>
            </a:r>
            <a:r>
              <a:rPr dirty="0">
                <a:solidFill>
                  <a:schemeClr val="tx1"/>
                </a:solidFill>
              </a:rPr>
              <a:t>Service</a:t>
            </a:r>
            <a:r>
              <a:rPr spc="-258" dirty="0">
                <a:solidFill>
                  <a:schemeClr val="tx1"/>
                </a:solidFill>
              </a:rPr>
              <a:t> </a:t>
            </a:r>
            <a:r>
              <a:rPr spc="-42" dirty="0">
                <a:solidFill>
                  <a:schemeClr val="tx1"/>
                </a:solidFill>
              </a:rPr>
              <a:t>with</a:t>
            </a:r>
            <a:r>
              <a:rPr spc="-252" dirty="0">
                <a:solidFill>
                  <a:schemeClr val="tx1"/>
                </a:solidFill>
              </a:rPr>
              <a:t> </a:t>
            </a:r>
            <a:r>
              <a:rPr dirty="0">
                <a:solidFill>
                  <a:schemeClr val="tx1"/>
                </a:solidFill>
              </a:rPr>
              <a:t>Load</a:t>
            </a:r>
            <a:r>
              <a:rPr spc="-270" dirty="0">
                <a:solidFill>
                  <a:schemeClr val="tx1"/>
                </a:solidFill>
              </a:rPr>
              <a:t> </a:t>
            </a:r>
            <a:r>
              <a:rPr spc="-72" dirty="0">
                <a:solidFill>
                  <a:schemeClr val="tx1"/>
                </a:solidFill>
              </a:rPr>
              <a:t>Balancer</a:t>
            </a:r>
          </a:p>
        </p:txBody>
      </p:sp>
      <p:grpSp>
        <p:nvGrpSpPr>
          <p:cNvPr id="4" name="object 4"/>
          <p:cNvGrpSpPr/>
          <p:nvPr/>
        </p:nvGrpSpPr>
        <p:grpSpPr>
          <a:xfrm>
            <a:off x="3512744" y="1363981"/>
            <a:ext cx="2182367" cy="5996178"/>
            <a:chOff x="2927286" y="1136650"/>
            <a:chExt cx="1818639" cy="4996815"/>
          </a:xfrm>
        </p:grpSpPr>
        <p:sp>
          <p:nvSpPr>
            <p:cNvPr id="5" name="object 5"/>
            <p:cNvSpPr/>
            <p:nvPr/>
          </p:nvSpPr>
          <p:spPr>
            <a:xfrm>
              <a:off x="2933636" y="1143000"/>
              <a:ext cx="1805939" cy="4984115"/>
            </a:xfrm>
            <a:custGeom>
              <a:avLst/>
              <a:gdLst/>
              <a:ahLst/>
              <a:cxnLst/>
              <a:rect l="l" t="t" r="r" b="b"/>
              <a:pathLst>
                <a:path w="1805939" h="4984115">
                  <a:moveTo>
                    <a:pt x="1805416" y="0"/>
                  </a:moveTo>
                  <a:lnTo>
                    <a:pt x="0" y="0"/>
                  </a:lnTo>
                  <a:lnTo>
                    <a:pt x="0" y="4983964"/>
                  </a:lnTo>
                  <a:lnTo>
                    <a:pt x="1805416" y="4983964"/>
                  </a:lnTo>
                  <a:lnTo>
                    <a:pt x="1805416" y="0"/>
                  </a:lnTo>
                  <a:close/>
                </a:path>
              </a:pathLst>
            </a:custGeom>
            <a:solidFill>
              <a:srgbClr val="F69802"/>
            </a:solidFill>
          </p:spPr>
          <p:txBody>
            <a:bodyPr wrap="square" lIns="0" tIns="0" rIns="0" bIns="0" rtlCol="0"/>
            <a:lstStyle/>
            <a:p>
              <a:endParaRPr sz="3456"/>
            </a:p>
          </p:txBody>
        </p:sp>
        <p:sp>
          <p:nvSpPr>
            <p:cNvPr id="6" name="object 6"/>
            <p:cNvSpPr/>
            <p:nvPr/>
          </p:nvSpPr>
          <p:spPr>
            <a:xfrm>
              <a:off x="2933636" y="1143000"/>
              <a:ext cx="1805939" cy="4984115"/>
            </a:xfrm>
            <a:custGeom>
              <a:avLst/>
              <a:gdLst/>
              <a:ahLst/>
              <a:cxnLst/>
              <a:rect l="l" t="t" r="r" b="b"/>
              <a:pathLst>
                <a:path w="1805939" h="4984115">
                  <a:moveTo>
                    <a:pt x="0" y="0"/>
                  </a:moveTo>
                  <a:lnTo>
                    <a:pt x="1805417" y="0"/>
                  </a:lnTo>
                  <a:lnTo>
                    <a:pt x="1805417" y="4983965"/>
                  </a:lnTo>
                  <a:lnTo>
                    <a:pt x="0" y="4983965"/>
                  </a:lnTo>
                  <a:lnTo>
                    <a:pt x="0" y="0"/>
                  </a:lnTo>
                  <a:close/>
                </a:path>
              </a:pathLst>
            </a:custGeom>
            <a:ln w="12700">
              <a:solidFill>
                <a:srgbClr val="B56E01"/>
              </a:solidFill>
            </a:ln>
          </p:spPr>
          <p:txBody>
            <a:bodyPr wrap="square" lIns="0" tIns="0" rIns="0" bIns="0" rtlCol="0"/>
            <a:lstStyle/>
            <a:p>
              <a:endParaRPr sz="3456"/>
            </a:p>
          </p:txBody>
        </p:sp>
      </p:grpSp>
      <p:sp>
        <p:nvSpPr>
          <p:cNvPr id="7" name="object 7"/>
          <p:cNvSpPr txBox="1"/>
          <p:nvPr/>
        </p:nvSpPr>
        <p:spPr>
          <a:xfrm>
            <a:off x="3877922" y="6937857"/>
            <a:ext cx="1452372" cy="347788"/>
          </a:xfrm>
          <a:prstGeom prst="rect">
            <a:avLst/>
          </a:prstGeom>
        </p:spPr>
        <p:txBody>
          <a:bodyPr vert="horz" wrap="square" lIns="0" tIns="15240" rIns="0" bIns="0" rtlCol="0">
            <a:spAutoFit/>
          </a:bodyPr>
          <a:lstStyle/>
          <a:p>
            <a:pPr marL="15240">
              <a:spcBef>
                <a:spcPts val="120"/>
              </a:spcBef>
            </a:pPr>
            <a:r>
              <a:rPr sz="2160" b="1" dirty="0">
                <a:latin typeface="Calibri"/>
                <a:cs typeface="Calibri"/>
              </a:rPr>
              <a:t>EC2</a:t>
            </a:r>
            <a:r>
              <a:rPr sz="2160" b="1" spc="-36" dirty="0">
                <a:latin typeface="Calibri"/>
                <a:cs typeface="Calibri"/>
              </a:rPr>
              <a:t> </a:t>
            </a:r>
            <a:r>
              <a:rPr sz="2160" b="1" spc="-12" dirty="0">
                <a:latin typeface="Calibri"/>
                <a:cs typeface="Calibri"/>
              </a:rPr>
              <a:t>instance</a:t>
            </a:r>
            <a:endParaRPr sz="2160">
              <a:latin typeface="Calibri"/>
              <a:cs typeface="Calibri"/>
            </a:endParaRPr>
          </a:p>
        </p:txBody>
      </p:sp>
      <p:grpSp>
        <p:nvGrpSpPr>
          <p:cNvPr id="8" name="object 8"/>
          <p:cNvGrpSpPr/>
          <p:nvPr/>
        </p:nvGrpSpPr>
        <p:grpSpPr>
          <a:xfrm>
            <a:off x="3787080" y="5605389"/>
            <a:ext cx="1607820" cy="1162050"/>
            <a:chOff x="3155900" y="4671157"/>
            <a:chExt cx="1339850" cy="968375"/>
          </a:xfrm>
        </p:grpSpPr>
        <p:sp>
          <p:nvSpPr>
            <p:cNvPr id="9" name="object 9"/>
            <p:cNvSpPr/>
            <p:nvPr/>
          </p:nvSpPr>
          <p:spPr>
            <a:xfrm>
              <a:off x="3162250" y="4677507"/>
              <a:ext cx="1327150" cy="955675"/>
            </a:xfrm>
            <a:custGeom>
              <a:avLst/>
              <a:gdLst/>
              <a:ahLst/>
              <a:cxnLst/>
              <a:rect l="l" t="t" r="r" b="b"/>
              <a:pathLst>
                <a:path w="1327150" h="955675">
                  <a:moveTo>
                    <a:pt x="1326776" y="0"/>
                  </a:moveTo>
                  <a:lnTo>
                    <a:pt x="0" y="0"/>
                  </a:lnTo>
                  <a:lnTo>
                    <a:pt x="0" y="955263"/>
                  </a:lnTo>
                  <a:lnTo>
                    <a:pt x="1326776" y="955263"/>
                  </a:lnTo>
                  <a:lnTo>
                    <a:pt x="1326776" y="0"/>
                  </a:lnTo>
                  <a:close/>
                </a:path>
              </a:pathLst>
            </a:custGeom>
            <a:solidFill>
              <a:srgbClr val="FFFFFF"/>
            </a:solidFill>
          </p:spPr>
          <p:txBody>
            <a:bodyPr wrap="square" lIns="0" tIns="0" rIns="0" bIns="0" rtlCol="0"/>
            <a:lstStyle/>
            <a:p>
              <a:endParaRPr sz="3456"/>
            </a:p>
          </p:txBody>
        </p:sp>
        <p:sp>
          <p:nvSpPr>
            <p:cNvPr id="10" name="object 10"/>
            <p:cNvSpPr/>
            <p:nvPr/>
          </p:nvSpPr>
          <p:spPr>
            <a:xfrm>
              <a:off x="3162250" y="4677507"/>
              <a:ext cx="1327150" cy="955675"/>
            </a:xfrm>
            <a:custGeom>
              <a:avLst/>
              <a:gdLst/>
              <a:ahLst/>
              <a:cxnLst/>
              <a:rect l="l" t="t" r="r" b="b"/>
              <a:pathLst>
                <a:path w="1327150" h="955675">
                  <a:moveTo>
                    <a:pt x="0" y="0"/>
                  </a:moveTo>
                  <a:lnTo>
                    <a:pt x="1326777" y="0"/>
                  </a:lnTo>
                  <a:lnTo>
                    <a:pt x="1326777" y="955263"/>
                  </a:lnTo>
                  <a:lnTo>
                    <a:pt x="0" y="955263"/>
                  </a:lnTo>
                  <a:lnTo>
                    <a:pt x="0" y="0"/>
                  </a:lnTo>
                  <a:close/>
                </a:path>
              </a:pathLst>
            </a:custGeom>
            <a:ln w="12700">
              <a:solidFill>
                <a:srgbClr val="F69802"/>
              </a:solidFill>
            </a:ln>
          </p:spPr>
          <p:txBody>
            <a:bodyPr wrap="square" lIns="0" tIns="0" rIns="0" bIns="0" rtlCol="0"/>
            <a:lstStyle/>
            <a:p>
              <a:endParaRPr sz="3456"/>
            </a:p>
          </p:txBody>
        </p:sp>
      </p:grpSp>
      <p:sp>
        <p:nvSpPr>
          <p:cNvPr id="11" name="object 11"/>
          <p:cNvSpPr txBox="1"/>
          <p:nvPr/>
        </p:nvSpPr>
        <p:spPr>
          <a:xfrm>
            <a:off x="3794700" y="5613009"/>
            <a:ext cx="1592580" cy="749436"/>
          </a:xfrm>
          <a:prstGeom prst="rect">
            <a:avLst/>
          </a:prstGeom>
        </p:spPr>
        <p:txBody>
          <a:bodyPr vert="horz" wrap="square" lIns="0" tIns="1524" rIns="0" bIns="0" rtlCol="0">
            <a:spAutoFit/>
          </a:bodyPr>
          <a:lstStyle/>
          <a:p>
            <a:pPr>
              <a:spcBef>
                <a:spcPts val="12"/>
              </a:spcBef>
            </a:pPr>
            <a:endParaRPr sz="2700">
              <a:latin typeface="Times New Roman"/>
              <a:cs typeface="Times New Roman"/>
            </a:endParaRPr>
          </a:p>
          <a:p>
            <a:pPr marL="204978"/>
            <a:r>
              <a:rPr sz="2160" dirty="0">
                <a:latin typeface="Calibri"/>
                <a:cs typeface="Calibri"/>
              </a:rPr>
              <a:t>ECS</a:t>
            </a:r>
            <a:r>
              <a:rPr sz="2160" spc="-30" dirty="0">
                <a:latin typeface="Calibri"/>
                <a:cs typeface="Calibri"/>
              </a:rPr>
              <a:t> </a:t>
            </a:r>
            <a:r>
              <a:rPr sz="2160" spc="-12" dirty="0">
                <a:latin typeface="Calibri"/>
                <a:cs typeface="Calibri"/>
              </a:rPr>
              <a:t>Agent</a:t>
            </a:r>
            <a:endParaRPr sz="2160">
              <a:latin typeface="Calibri"/>
              <a:cs typeface="Calibri"/>
            </a:endParaRPr>
          </a:p>
        </p:txBody>
      </p:sp>
      <p:grpSp>
        <p:nvGrpSpPr>
          <p:cNvPr id="12" name="object 12"/>
          <p:cNvGrpSpPr/>
          <p:nvPr/>
        </p:nvGrpSpPr>
        <p:grpSpPr>
          <a:xfrm>
            <a:off x="3787080" y="4049909"/>
            <a:ext cx="1607820" cy="1227582"/>
            <a:chOff x="3155900" y="3374924"/>
            <a:chExt cx="1339850" cy="1022985"/>
          </a:xfrm>
        </p:grpSpPr>
        <p:sp>
          <p:nvSpPr>
            <p:cNvPr id="13" name="object 13"/>
            <p:cNvSpPr/>
            <p:nvPr/>
          </p:nvSpPr>
          <p:spPr>
            <a:xfrm>
              <a:off x="3162250" y="3381274"/>
              <a:ext cx="1327150" cy="1010285"/>
            </a:xfrm>
            <a:custGeom>
              <a:avLst/>
              <a:gdLst/>
              <a:ahLst/>
              <a:cxnLst/>
              <a:rect l="l" t="t" r="r" b="b"/>
              <a:pathLst>
                <a:path w="1327150" h="1010285">
                  <a:moveTo>
                    <a:pt x="1326776" y="0"/>
                  </a:moveTo>
                  <a:lnTo>
                    <a:pt x="0" y="0"/>
                  </a:lnTo>
                  <a:lnTo>
                    <a:pt x="0" y="1009658"/>
                  </a:lnTo>
                  <a:lnTo>
                    <a:pt x="1326776" y="1009658"/>
                  </a:lnTo>
                  <a:lnTo>
                    <a:pt x="1326776" y="0"/>
                  </a:lnTo>
                  <a:close/>
                </a:path>
              </a:pathLst>
            </a:custGeom>
            <a:solidFill>
              <a:srgbClr val="FFFFFF"/>
            </a:solidFill>
          </p:spPr>
          <p:txBody>
            <a:bodyPr wrap="square" lIns="0" tIns="0" rIns="0" bIns="0" rtlCol="0"/>
            <a:lstStyle/>
            <a:p>
              <a:endParaRPr sz="3456"/>
            </a:p>
          </p:txBody>
        </p:sp>
        <p:sp>
          <p:nvSpPr>
            <p:cNvPr id="14" name="object 14"/>
            <p:cNvSpPr/>
            <p:nvPr/>
          </p:nvSpPr>
          <p:spPr>
            <a:xfrm>
              <a:off x="3162250" y="3381274"/>
              <a:ext cx="1327150" cy="1010285"/>
            </a:xfrm>
            <a:custGeom>
              <a:avLst/>
              <a:gdLst/>
              <a:ahLst/>
              <a:cxnLst/>
              <a:rect l="l" t="t" r="r" b="b"/>
              <a:pathLst>
                <a:path w="1327150" h="1010285">
                  <a:moveTo>
                    <a:pt x="0" y="0"/>
                  </a:moveTo>
                  <a:lnTo>
                    <a:pt x="1326777" y="0"/>
                  </a:lnTo>
                  <a:lnTo>
                    <a:pt x="1326777" y="1009659"/>
                  </a:lnTo>
                  <a:lnTo>
                    <a:pt x="0" y="1009659"/>
                  </a:lnTo>
                  <a:lnTo>
                    <a:pt x="0" y="0"/>
                  </a:lnTo>
                  <a:close/>
                </a:path>
              </a:pathLst>
            </a:custGeom>
            <a:ln w="12700">
              <a:solidFill>
                <a:srgbClr val="F69802"/>
              </a:solidFill>
            </a:ln>
          </p:spPr>
          <p:txBody>
            <a:bodyPr wrap="square" lIns="0" tIns="0" rIns="0" bIns="0" rtlCol="0"/>
            <a:lstStyle/>
            <a:p>
              <a:endParaRPr sz="3456"/>
            </a:p>
          </p:txBody>
        </p:sp>
      </p:grpSp>
      <p:sp>
        <p:nvSpPr>
          <p:cNvPr id="15" name="object 15"/>
          <p:cNvSpPr txBox="1"/>
          <p:nvPr/>
        </p:nvSpPr>
        <p:spPr>
          <a:xfrm>
            <a:off x="4517037" y="4333646"/>
            <a:ext cx="640842" cy="347788"/>
          </a:xfrm>
          <a:prstGeom prst="rect">
            <a:avLst/>
          </a:prstGeom>
        </p:spPr>
        <p:txBody>
          <a:bodyPr vert="horz" wrap="square" lIns="0" tIns="15240" rIns="0" bIns="0" rtlCol="0">
            <a:spAutoFit/>
          </a:bodyPr>
          <a:lstStyle/>
          <a:p>
            <a:pPr marL="15240">
              <a:spcBef>
                <a:spcPts val="120"/>
              </a:spcBef>
            </a:pPr>
            <a:r>
              <a:rPr sz="2160" spc="-12" dirty="0">
                <a:latin typeface="Calibri"/>
                <a:cs typeface="Calibri"/>
              </a:rPr>
              <a:t>httpd</a:t>
            </a:r>
            <a:endParaRPr sz="2160">
              <a:latin typeface="Calibri"/>
              <a:cs typeface="Calibri"/>
            </a:endParaRPr>
          </a:p>
        </p:txBody>
      </p:sp>
      <p:grpSp>
        <p:nvGrpSpPr>
          <p:cNvPr id="16" name="object 16"/>
          <p:cNvGrpSpPr/>
          <p:nvPr/>
        </p:nvGrpSpPr>
        <p:grpSpPr>
          <a:xfrm>
            <a:off x="3810748" y="4049909"/>
            <a:ext cx="1423416" cy="972312"/>
            <a:chOff x="3175623" y="3374924"/>
            <a:chExt cx="1186180" cy="810260"/>
          </a:xfrm>
        </p:grpSpPr>
        <p:pic>
          <p:nvPicPr>
            <p:cNvPr id="17" name="object 17"/>
            <p:cNvPicPr/>
            <p:nvPr/>
          </p:nvPicPr>
          <p:blipFill>
            <a:blip r:embed="rId2" cstate="print"/>
            <a:stretch>
              <a:fillRect/>
            </a:stretch>
          </p:blipFill>
          <p:spPr>
            <a:xfrm>
              <a:off x="3175623" y="3813947"/>
              <a:ext cx="1185706" cy="370741"/>
            </a:xfrm>
            <a:prstGeom prst="rect">
              <a:avLst/>
            </a:prstGeom>
          </p:spPr>
        </p:pic>
        <p:sp>
          <p:nvSpPr>
            <p:cNvPr id="18" name="object 18"/>
            <p:cNvSpPr/>
            <p:nvPr/>
          </p:nvSpPr>
          <p:spPr>
            <a:xfrm>
              <a:off x="3481754" y="3381274"/>
              <a:ext cx="721360" cy="210820"/>
            </a:xfrm>
            <a:custGeom>
              <a:avLst/>
              <a:gdLst/>
              <a:ahLst/>
              <a:cxnLst/>
              <a:rect l="l" t="t" r="r" b="b"/>
              <a:pathLst>
                <a:path w="721360" h="210820">
                  <a:moveTo>
                    <a:pt x="0" y="0"/>
                  </a:moveTo>
                  <a:lnTo>
                    <a:pt x="720969" y="0"/>
                  </a:lnTo>
                  <a:lnTo>
                    <a:pt x="720969" y="210699"/>
                  </a:lnTo>
                  <a:lnTo>
                    <a:pt x="0" y="210699"/>
                  </a:lnTo>
                  <a:lnTo>
                    <a:pt x="0" y="0"/>
                  </a:lnTo>
                  <a:close/>
                </a:path>
              </a:pathLst>
            </a:custGeom>
            <a:ln w="12700">
              <a:solidFill>
                <a:srgbClr val="507E32"/>
              </a:solidFill>
            </a:ln>
          </p:spPr>
          <p:txBody>
            <a:bodyPr wrap="square" lIns="0" tIns="0" rIns="0" bIns="0" rtlCol="0"/>
            <a:lstStyle/>
            <a:p>
              <a:endParaRPr sz="3456"/>
            </a:p>
          </p:txBody>
        </p:sp>
      </p:grpSp>
      <p:sp>
        <p:nvSpPr>
          <p:cNvPr id="19" name="object 19"/>
          <p:cNvSpPr txBox="1"/>
          <p:nvPr/>
        </p:nvSpPr>
        <p:spPr>
          <a:xfrm>
            <a:off x="4185725" y="4065151"/>
            <a:ext cx="850392" cy="255839"/>
          </a:xfrm>
          <a:prstGeom prst="rect">
            <a:avLst/>
          </a:prstGeom>
          <a:solidFill>
            <a:srgbClr val="70AD47"/>
          </a:solidFill>
        </p:spPr>
        <p:txBody>
          <a:bodyPr vert="horz" wrap="square" lIns="0" tIns="0" rIns="0" bIns="0" rtlCol="0">
            <a:spAutoFit/>
          </a:bodyPr>
          <a:lstStyle/>
          <a:p>
            <a:pPr algn="ctr">
              <a:lnSpc>
                <a:spcPts val="1872"/>
              </a:lnSpc>
            </a:pPr>
            <a:r>
              <a:rPr sz="2160" spc="-30" dirty="0">
                <a:latin typeface="Calibri"/>
                <a:cs typeface="Calibri"/>
              </a:rPr>
              <a:t>80</a:t>
            </a:r>
            <a:endParaRPr sz="2160">
              <a:latin typeface="Calibri"/>
              <a:cs typeface="Calibri"/>
            </a:endParaRPr>
          </a:p>
        </p:txBody>
      </p:sp>
      <p:sp>
        <p:nvSpPr>
          <p:cNvPr id="20" name="object 20"/>
          <p:cNvSpPr txBox="1"/>
          <p:nvPr/>
        </p:nvSpPr>
        <p:spPr>
          <a:xfrm>
            <a:off x="4006576" y="3808102"/>
            <a:ext cx="1227582" cy="265457"/>
          </a:xfrm>
          <a:prstGeom prst="rect">
            <a:avLst/>
          </a:prstGeom>
          <a:solidFill>
            <a:srgbClr val="444949"/>
          </a:solidFill>
          <a:ln w="12700">
            <a:solidFill>
              <a:srgbClr val="2F3333"/>
            </a:solidFill>
          </a:ln>
        </p:spPr>
        <p:txBody>
          <a:bodyPr vert="horz" wrap="square" lIns="0" tIns="0" rIns="0" bIns="0" rtlCol="0">
            <a:spAutoFit/>
          </a:bodyPr>
          <a:lstStyle/>
          <a:p>
            <a:pPr marL="265175">
              <a:lnSpc>
                <a:spcPts val="1962"/>
              </a:lnSpc>
            </a:pPr>
            <a:r>
              <a:rPr sz="2160" spc="-12" dirty="0">
                <a:latin typeface="Calibri"/>
                <a:cs typeface="Calibri"/>
              </a:rPr>
              <a:t>32657</a:t>
            </a:r>
            <a:endParaRPr sz="2160">
              <a:latin typeface="Calibri"/>
              <a:cs typeface="Calibri"/>
            </a:endParaRPr>
          </a:p>
        </p:txBody>
      </p:sp>
      <p:grpSp>
        <p:nvGrpSpPr>
          <p:cNvPr id="21" name="object 21"/>
          <p:cNvGrpSpPr/>
          <p:nvPr/>
        </p:nvGrpSpPr>
        <p:grpSpPr>
          <a:xfrm>
            <a:off x="3787080" y="2102948"/>
            <a:ext cx="1607820" cy="1227582"/>
            <a:chOff x="3155900" y="1752456"/>
            <a:chExt cx="1339850" cy="1022985"/>
          </a:xfrm>
        </p:grpSpPr>
        <p:sp>
          <p:nvSpPr>
            <p:cNvPr id="22" name="object 22"/>
            <p:cNvSpPr/>
            <p:nvPr/>
          </p:nvSpPr>
          <p:spPr>
            <a:xfrm>
              <a:off x="3162250" y="1758806"/>
              <a:ext cx="1327150" cy="1010285"/>
            </a:xfrm>
            <a:custGeom>
              <a:avLst/>
              <a:gdLst/>
              <a:ahLst/>
              <a:cxnLst/>
              <a:rect l="l" t="t" r="r" b="b"/>
              <a:pathLst>
                <a:path w="1327150" h="1010285">
                  <a:moveTo>
                    <a:pt x="1326776" y="0"/>
                  </a:moveTo>
                  <a:lnTo>
                    <a:pt x="0" y="0"/>
                  </a:lnTo>
                  <a:lnTo>
                    <a:pt x="0" y="1009658"/>
                  </a:lnTo>
                  <a:lnTo>
                    <a:pt x="1326776" y="1009658"/>
                  </a:lnTo>
                  <a:lnTo>
                    <a:pt x="1326776" y="0"/>
                  </a:lnTo>
                  <a:close/>
                </a:path>
              </a:pathLst>
            </a:custGeom>
            <a:solidFill>
              <a:srgbClr val="FFFFFF"/>
            </a:solidFill>
          </p:spPr>
          <p:txBody>
            <a:bodyPr wrap="square" lIns="0" tIns="0" rIns="0" bIns="0" rtlCol="0"/>
            <a:lstStyle/>
            <a:p>
              <a:endParaRPr sz="3456"/>
            </a:p>
          </p:txBody>
        </p:sp>
        <p:sp>
          <p:nvSpPr>
            <p:cNvPr id="23" name="object 23"/>
            <p:cNvSpPr/>
            <p:nvPr/>
          </p:nvSpPr>
          <p:spPr>
            <a:xfrm>
              <a:off x="3162250" y="1758806"/>
              <a:ext cx="1327150" cy="1010285"/>
            </a:xfrm>
            <a:custGeom>
              <a:avLst/>
              <a:gdLst/>
              <a:ahLst/>
              <a:cxnLst/>
              <a:rect l="l" t="t" r="r" b="b"/>
              <a:pathLst>
                <a:path w="1327150" h="1010285">
                  <a:moveTo>
                    <a:pt x="0" y="0"/>
                  </a:moveTo>
                  <a:lnTo>
                    <a:pt x="1326777" y="0"/>
                  </a:lnTo>
                  <a:lnTo>
                    <a:pt x="1326777" y="1009659"/>
                  </a:lnTo>
                  <a:lnTo>
                    <a:pt x="0" y="1009659"/>
                  </a:lnTo>
                  <a:lnTo>
                    <a:pt x="0" y="0"/>
                  </a:lnTo>
                  <a:close/>
                </a:path>
              </a:pathLst>
            </a:custGeom>
            <a:ln w="12700">
              <a:solidFill>
                <a:srgbClr val="F69802"/>
              </a:solidFill>
            </a:ln>
          </p:spPr>
          <p:txBody>
            <a:bodyPr wrap="square" lIns="0" tIns="0" rIns="0" bIns="0" rtlCol="0"/>
            <a:lstStyle/>
            <a:p>
              <a:endParaRPr sz="3456"/>
            </a:p>
          </p:txBody>
        </p:sp>
      </p:grpSp>
      <p:sp>
        <p:nvSpPr>
          <p:cNvPr id="24" name="object 24"/>
          <p:cNvSpPr txBox="1"/>
          <p:nvPr/>
        </p:nvSpPr>
        <p:spPr>
          <a:xfrm>
            <a:off x="4517037" y="2387803"/>
            <a:ext cx="640842" cy="347788"/>
          </a:xfrm>
          <a:prstGeom prst="rect">
            <a:avLst/>
          </a:prstGeom>
        </p:spPr>
        <p:txBody>
          <a:bodyPr vert="horz" wrap="square" lIns="0" tIns="15240" rIns="0" bIns="0" rtlCol="0">
            <a:spAutoFit/>
          </a:bodyPr>
          <a:lstStyle/>
          <a:p>
            <a:pPr marL="15240">
              <a:spcBef>
                <a:spcPts val="120"/>
              </a:spcBef>
            </a:pPr>
            <a:r>
              <a:rPr sz="2160" spc="-12" dirty="0">
                <a:latin typeface="Calibri"/>
                <a:cs typeface="Calibri"/>
              </a:rPr>
              <a:t>httpd</a:t>
            </a:r>
            <a:endParaRPr sz="2160">
              <a:latin typeface="Calibri"/>
              <a:cs typeface="Calibri"/>
            </a:endParaRPr>
          </a:p>
        </p:txBody>
      </p:sp>
      <p:grpSp>
        <p:nvGrpSpPr>
          <p:cNvPr id="25" name="object 25"/>
          <p:cNvGrpSpPr/>
          <p:nvPr/>
        </p:nvGrpSpPr>
        <p:grpSpPr>
          <a:xfrm>
            <a:off x="3810748" y="2102947"/>
            <a:ext cx="1423416" cy="972312"/>
            <a:chOff x="3175623" y="1752456"/>
            <a:chExt cx="1186180" cy="810260"/>
          </a:xfrm>
        </p:grpSpPr>
        <p:pic>
          <p:nvPicPr>
            <p:cNvPr id="26" name="object 26"/>
            <p:cNvPicPr/>
            <p:nvPr/>
          </p:nvPicPr>
          <p:blipFill>
            <a:blip r:embed="rId2" cstate="print"/>
            <a:stretch>
              <a:fillRect/>
            </a:stretch>
          </p:blipFill>
          <p:spPr>
            <a:xfrm>
              <a:off x="3175623" y="2191480"/>
              <a:ext cx="1185706" cy="370741"/>
            </a:xfrm>
            <a:prstGeom prst="rect">
              <a:avLst/>
            </a:prstGeom>
          </p:spPr>
        </p:pic>
        <p:sp>
          <p:nvSpPr>
            <p:cNvPr id="27" name="object 27"/>
            <p:cNvSpPr/>
            <p:nvPr/>
          </p:nvSpPr>
          <p:spPr>
            <a:xfrm>
              <a:off x="3481754" y="1758806"/>
              <a:ext cx="721360" cy="210820"/>
            </a:xfrm>
            <a:custGeom>
              <a:avLst/>
              <a:gdLst/>
              <a:ahLst/>
              <a:cxnLst/>
              <a:rect l="l" t="t" r="r" b="b"/>
              <a:pathLst>
                <a:path w="721360" h="210819">
                  <a:moveTo>
                    <a:pt x="0" y="0"/>
                  </a:moveTo>
                  <a:lnTo>
                    <a:pt x="720969" y="0"/>
                  </a:lnTo>
                  <a:lnTo>
                    <a:pt x="720969" y="210699"/>
                  </a:lnTo>
                  <a:lnTo>
                    <a:pt x="0" y="210699"/>
                  </a:lnTo>
                  <a:lnTo>
                    <a:pt x="0" y="0"/>
                  </a:lnTo>
                  <a:close/>
                </a:path>
              </a:pathLst>
            </a:custGeom>
            <a:ln w="12700">
              <a:solidFill>
                <a:srgbClr val="507E32"/>
              </a:solidFill>
            </a:ln>
          </p:spPr>
          <p:txBody>
            <a:bodyPr wrap="square" lIns="0" tIns="0" rIns="0" bIns="0" rtlCol="0"/>
            <a:lstStyle/>
            <a:p>
              <a:endParaRPr sz="3456"/>
            </a:p>
          </p:txBody>
        </p:sp>
      </p:grpSp>
      <p:sp>
        <p:nvSpPr>
          <p:cNvPr id="28" name="object 28"/>
          <p:cNvSpPr txBox="1"/>
          <p:nvPr/>
        </p:nvSpPr>
        <p:spPr>
          <a:xfrm>
            <a:off x="4185725" y="2118189"/>
            <a:ext cx="850392" cy="255839"/>
          </a:xfrm>
          <a:prstGeom prst="rect">
            <a:avLst/>
          </a:prstGeom>
          <a:solidFill>
            <a:srgbClr val="70AD47"/>
          </a:solidFill>
        </p:spPr>
        <p:txBody>
          <a:bodyPr vert="horz" wrap="square" lIns="0" tIns="0" rIns="0" bIns="0" rtlCol="0">
            <a:spAutoFit/>
          </a:bodyPr>
          <a:lstStyle/>
          <a:p>
            <a:pPr algn="ctr">
              <a:lnSpc>
                <a:spcPts val="1872"/>
              </a:lnSpc>
            </a:pPr>
            <a:r>
              <a:rPr sz="2160" spc="-30" dirty="0">
                <a:latin typeface="Calibri"/>
                <a:cs typeface="Calibri"/>
              </a:rPr>
              <a:t>80</a:t>
            </a:r>
            <a:endParaRPr sz="2160">
              <a:latin typeface="Calibri"/>
              <a:cs typeface="Calibri"/>
            </a:endParaRPr>
          </a:p>
        </p:txBody>
      </p:sp>
      <p:sp>
        <p:nvSpPr>
          <p:cNvPr id="29" name="object 29"/>
          <p:cNvSpPr txBox="1"/>
          <p:nvPr/>
        </p:nvSpPr>
        <p:spPr>
          <a:xfrm>
            <a:off x="4006576" y="1861142"/>
            <a:ext cx="1227582" cy="265457"/>
          </a:xfrm>
          <a:prstGeom prst="rect">
            <a:avLst/>
          </a:prstGeom>
          <a:solidFill>
            <a:srgbClr val="444949"/>
          </a:solidFill>
          <a:ln w="12700">
            <a:solidFill>
              <a:srgbClr val="2F3333"/>
            </a:solidFill>
          </a:ln>
        </p:spPr>
        <p:txBody>
          <a:bodyPr vert="horz" wrap="square" lIns="0" tIns="0" rIns="0" bIns="0" rtlCol="0">
            <a:spAutoFit/>
          </a:bodyPr>
          <a:lstStyle/>
          <a:p>
            <a:pPr marL="265175">
              <a:lnSpc>
                <a:spcPts val="1962"/>
              </a:lnSpc>
            </a:pPr>
            <a:r>
              <a:rPr sz="2160" spc="-12" dirty="0">
                <a:latin typeface="Calibri"/>
                <a:cs typeface="Calibri"/>
              </a:rPr>
              <a:t>32698</a:t>
            </a:r>
            <a:endParaRPr sz="2160">
              <a:latin typeface="Calibri"/>
              <a:cs typeface="Calibri"/>
            </a:endParaRPr>
          </a:p>
        </p:txBody>
      </p:sp>
      <p:grpSp>
        <p:nvGrpSpPr>
          <p:cNvPr id="30" name="object 30"/>
          <p:cNvGrpSpPr/>
          <p:nvPr/>
        </p:nvGrpSpPr>
        <p:grpSpPr>
          <a:xfrm>
            <a:off x="8432920" y="1363981"/>
            <a:ext cx="2182367" cy="5996178"/>
            <a:chOff x="7027433" y="1136650"/>
            <a:chExt cx="1818639" cy="4996815"/>
          </a:xfrm>
        </p:grpSpPr>
        <p:sp>
          <p:nvSpPr>
            <p:cNvPr id="31" name="object 31"/>
            <p:cNvSpPr/>
            <p:nvPr/>
          </p:nvSpPr>
          <p:spPr>
            <a:xfrm>
              <a:off x="7033783" y="1143000"/>
              <a:ext cx="1805939" cy="4984115"/>
            </a:xfrm>
            <a:custGeom>
              <a:avLst/>
              <a:gdLst/>
              <a:ahLst/>
              <a:cxnLst/>
              <a:rect l="l" t="t" r="r" b="b"/>
              <a:pathLst>
                <a:path w="1805940" h="4984115">
                  <a:moveTo>
                    <a:pt x="1805416" y="0"/>
                  </a:moveTo>
                  <a:lnTo>
                    <a:pt x="0" y="0"/>
                  </a:lnTo>
                  <a:lnTo>
                    <a:pt x="0" y="4983964"/>
                  </a:lnTo>
                  <a:lnTo>
                    <a:pt x="1805416" y="4983964"/>
                  </a:lnTo>
                  <a:lnTo>
                    <a:pt x="1805416" y="0"/>
                  </a:lnTo>
                  <a:close/>
                </a:path>
              </a:pathLst>
            </a:custGeom>
            <a:solidFill>
              <a:srgbClr val="F69802"/>
            </a:solidFill>
          </p:spPr>
          <p:txBody>
            <a:bodyPr wrap="square" lIns="0" tIns="0" rIns="0" bIns="0" rtlCol="0"/>
            <a:lstStyle/>
            <a:p>
              <a:endParaRPr sz="3456"/>
            </a:p>
          </p:txBody>
        </p:sp>
        <p:sp>
          <p:nvSpPr>
            <p:cNvPr id="32" name="object 32"/>
            <p:cNvSpPr/>
            <p:nvPr/>
          </p:nvSpPr>
          <p:spPr>
            <a:xfrm>
              <a:off x="7033783" y="1143000"/>
              <a:ext cx="1805939" cy="4984115"/>
            </a:xfrm>
            <a:custGeom>
              <a:avLst/>
              <a:gdLst/>
              <a:ahLst/>
              <a:cxnLst/>
              <a:rect l="l" t="t" r="r" b="b"/>
              <a:pathLst>
                <a:path w="1805940" h="4984115">
                  <a:moveTo>
                    <a:pt x="0" y="0"/>
                  </a:moveTo>
                  <a:lnTo>
                    <a:pt x="1805417" y="0"/>
                  </a:lnTo>
                  <a:lnTo>
                    <a:pt x="1805417" y="4983965"/>
                  </a:lnTo>
                  <a:lnTo>
                    <a:pt x="0" y="4983965"/>
                  </a:lnTo>
                  <a:lnTo>
                    <a:pt x="0" y="0"/>
                  </a:lnTo>
                  <a:close/>
                </a:path>
              </a:pathLst>
            </a:custGeom>
            <a:ln w="12700">
              <a:solidFill>
                <a:srgbClr val="B56E01"/>
              </a:solidFill>
            </a:ln>
          </p:spPr>
          <p:txBody>
            <a:bodyPr wrap="square" lIns="0" tIns="0" rIns="0" bIns="0" rtlCol="0"/>
            <a:lstStyle/>
            <a:p>
              <a:endParaRPr sz="3456"/>
            </a:p>
          </p:txBody>
        </p:sp>
      </p:grpSp>
      <p:sp>
        <p:nvSpPr>
          <p:cNvPr id="33" name="object 33"/>
          <p:cNvSpPr txBox="1"/>
          <p:nvPr/>
        </p:nvSpPr>
        <p:spPr>
          <a:xfrm>
            <a:off x="8798099" y="6937857"/>
            <a:ext cx="1452372" cy="347788"/>
          </a:xfrm>
          <a:prstGeom prst="rect">
            <a:avLst/>
          </a:prstGeom>
        </p:spPr>
        <p:txBody>
          <a:bodyPr vert="horz" wrap="square" lIns="0" tIns="15240" rIns="0" bIns="0" rtlCol="0">
            <a:spAutoFit/>
          </a:bodyPr>
          <a:lstStyle/>
          <a:p>
            <a:pPr marL="15240">
              <a:spcBef>
                <a:spcPts val="120"/>
              </a:spcBef>
            </a:pPr>
            <a:r>
              <a:rPr sz="2160" b="1" dirty="0">
                <a:latin typeface="Calibri"/>
                <a:cs typeface="Calibri"/>
              </a:rPr>
              <a:t>EC2</a:t>
            </a:r>
            <a:r>
              <a:rPr sz="2160" b="1" spc="-36" dirty="0">
                <a:latin typeface="Calibri"/>
                <a:cs typeface="Calibri"/>
              </a:rPr>
              <a:t> </a:t>
            </a:r>
            <a:r>
              <a:rPr sz="2160" b="1" spc="-12" dirty="0">
                <a:latin typeface="Calibri"/>
                <a:cs typeface="Calibri"/>
              </a:rPr>
              <a:t>instance</a:t>
            </a:r>
            <a:endParaRPr sz="2160">
              <a:latin typeface="Calibri"/>
              <a:cs typeface="Calibri"/>
            </a:endParaRPr>
          </a:p>
        </p:txBody>
      </p:sp>
      <p:grpSp>
        <p:nvGrpSpPr>
          <p:cNvPr id="34" name="object 34"/>
          <p:cNvGrpSpPr/>
          <p:nvPr/>
        </p:nvGrpSpPr>
        <p:grpSpPr>
          <a:xfrm>
            <a:off x="8707255" y="5605389"/>
            <a:ext cx="1607820" cy="1162050"/>
            <a:chOff x="7256046" y="4671157"/>
            <a:chExt cx="1339850" cy="968375"/>
          </a:xfrm>
        </p:grpSpPr>
        <p:sp>
          <p:nvSpPr>
            <p:cNvPr id="35" name="object 35"/>
            <p:cNvSpPr/>
            <p:nvPr/>
          </p:nvSpPr>
          <p:spPr>
            <a:xfrm>
              <a:off x="7262396" y="4677507"/>
              <a:ext cx="1327150" cy="955675"/>
            </a:xfrm>
            <a:custGeom>
              <a:avLst/>
              <a:gdLst/>
              <a:ahLst/>
              <a:cxnLst/>
              <a:rect l="l" t="t" r="r" b="b"/>
              <a:pathLst>
                <a:path w="1327150" h="955675">
                  <a:moveTo>
                    <a:pt x="1326776" y="0"/>
                  </a:moveTo>
                  <a:lnTo>
                    <a:pt x="0" y="0"/>
                  </a:lnTo>
                  <a:lnTo>
                    <a:pt x="0" y="955263"/>
                  </a:lnTo>
                  <a:lnTo>
                    <a:pt x="1326776" y="955263"/>
                  </a:lnTo>
                  <a:lnTo>
                    <a:pt x="1326776" y="0"/>
                  </a:lnTo>
                  <a:close/>
                </a:path>
              </a:pathLst>
            </a:custGeom>
            <a:solidFill>
              <a:srgbClr val="FFFFFF"/>
            </a:solidFill>
          </p:spPr>
          <p:txBody>
            <a:bodyPr wrap="square" lIns="0" tIns="0" rIns="0" bIns="0" rtlCol="0"/>
            <a:lstStyle/>
            <a:p>
              <a:endParaRPr sz="3456"/>
            </a:p>
          </p:txBody>
        </p:sp>
        <p:sp>
          <p:nvSpPr>
            <p:cNvPr id="36" name="object 36"/>
            <p:cNvSpPr/>
            <p:nvPr/>
          </p:nvSpPr>
          <p:spPr>
            <a:xfrm>
              <a:off x="7262396" y="4677507"/>
              <a:ext cx="1327150" cy="955675"/>
            </a:xfrm>
            <a:custGeom>
              <a:avLst/>
              <a:gdLst/>
              <a:ahLst/>
              <a:cxnLst/>
              <a:rect l="l" t="t" r="r" b="b"/>
              <a:pathLst>
                <a:path w="1327150" h="955675">
                  <a:moveTo>
                    <a:pt x="0" y="0"/>
                  </a:moveTo>
                  <a:lnTo>
                    <a:pt x="1326777" y="0"/>
                  </a:lnTo>
                  <a:lnTo>
                    <a:pt x="1326777" y="955263"/>
                  </a:lnTo>
                  <a:lnTo>
                    <a:pt x="0" y="955263"/>
                  </a:lnTo>
                  <a:lnTo>
                    <a:pt x="0" y="0"/>
                  </a:lnTo>
                  <a:close/>
                </a:path>
              </a:pathLst>
            </a:custGeom>
            <a:ln w="12700">
              <a:solidFill>
                <a:srgbClr val="F69802"/>
              </a:solidFill>
            </a:ln>
          </p:spPr>
          <p:txBody>
            <a:bodyPr wrap="square" lIns="0" tIns="0" rIns="0" bIns="0" rtlCol="0"/>
            <a:lstStyle/>
            <a:p>
              <a:endParaRPr sz="3456"/>
            </a:p>
          </p:txBody>
        </p:sp>
      </p:grpSp>
      <p:sp>
        <p:nvSpPr>
          <p:cNvPr id="37" name="object 37"/>
          <p:cNvSpPr txBox="1"/>
          <p:nvPr/>
        </p:nvSpPr>
        <p:spPr>
          <a:xfrm>
            <a:off x="8714875" y="5613009"/>
            <a:ext cx="1592580" cy="749436"/>
          </a:xfrm>
          <a:prstGeom prst="rect">
            <a:avLst/>
          </a:prstGeom>
        </p:spPr>
        <p:txBody>
          <a:bodyPr vert="horz" wrap="square" lIns="0" tIns="1524" rIns="0" bIns="0" rtlCol="0">
            <a:spAutoFit/>
          </a:bodyPr>
          <a:lstStyle/>
          <a:p>
            <a:pPr>
              <a:spcBef>
                <a:spcPts val="12"/>
              </a:spcBef>
            </a:pPr>
            <a:endParaRPr sz="2700">
              <a:latin typeface="Times New Roman"/>
              <a:cs typeface="Times New Roman"/>
            </a:endParaRPr>
          </a:p>
          <a:p>
            <a:pPr marL="204978"/>
            <a:r>
              <a:rPr sz="2160" dirty="0">
                <a:latin typeface="Calibri"/>
                <a:cs typeface="Calibri"/>
              </a:rPr>
              <a:t>ECS</a:t>
            </a:r>
            <a:r>
              <a:rPr sz="2160" spc="-30" dirty="0">
                <a:latin typeface="Calibri"/>
                <a:cs typeface="Calibri"/>
              </a:rPr>
              <a:t> </a:t>
            </a:r>
            <a:r>
              <a:rPr sz="2160" spc="-12" dirty="0">
                <a:latin typeface="Calibri"/>
                <a:cs typeface="Calibri"/>
              </a:rPr>
              <a:t>Agent</a:t>
            </a:r>
            <a:endParaRPr sz="2160">
              <a:latin typeface="Calibri"/>
              <a:cs typeface="Calibri"/>
            </a:endParaRPr>
          </a:p>
        </p:txBody>
      </p:sp>
      <p:grpSp>
        <p:nvGrpSpPr>
          <p:cNvPr id="38" name="object 38"/>
          <p:cNvGrpSpPr/>
          <p:nvPr/>
        </p:nvGrpSpPr>
        <p:grpSpPr>
          <a:xfrm>
            <a:off x="8707255" y="4049909"/>
            <a:ext cx="1607820" cy="1227582"/>
            <a:chOff x="7256046" y="3374924"/>
            <a:chExt cx="1339850" cy="1022985"/>
          </a:xfrm>
        </p:grpSpPr>
        <p:sp>
          <p:nvSpPr>
            <p:cNvPr id="39" name="object 39"/>
            <p:cNvSpPr/>
            <p:nvPr/>
          </p:nvSpPr>
          <p:spPr>
            <a:xfrm>
              <a:off x="7262396" y="3381274"/>
              <a:ext cx="1327150" cy="1010285"/>
            </a:xfrm>
            <a:custGeom>
              <a:avLst/>
              <a:gdLst/>
              <a:ahLst/>
              <a:cxnLst/>
              <a:rect l="l" t="t" r="r" b="b"/>
              <a:pathLst>
                <a:path w="1327150" h="1010285">
                  <a:moveTo>
                    <a:pt x="1326776" y="0"/>
                  </a:moveTo>
                  <a:lnTo>
                    <a:pt x="0" y="0"/>
                  </a:lnTo>
                  <a:lnTo>
                    <a:pt x="0" y="1009658"/>
                  </a:lnTo>
                  <a:lnTo>
                    <a:pt x="1326776" y="1009658"/>
                  </a:lnTo>
                  <a:lnTo>
                    <a:pt x="1326776" y="0"/>
                  </a:lnTo>
                  <a:close/>
                </a:path>
              </a:pathLst>
            </a:custGeom>
            <a:solidFill>
              <a:srgbClr val="FFFFFF"/>
            </a:solidFill>
          </p:spPr>
          <p:txBody>
            <a:bodyPr wrap="square" lIns="0" tIns="0" rIns="0" bIns="0" rtlCol="0"/>
            <a:lstStyle/>
            <a:p>
              <a:endParaRPr sz="3456"/>
            </a:p>
          </p:txBody>
        </p:sp>
        <p:sp>
          <p:nvSpPr>
            <p:cNvPr id="40" name="object 40"/>
            <p:cNvSpPr/>
            <p:nvPr/>
          </p:nvSpPr>
          <p:spPr>
            <a:xfrm>
              <a:off x="7262396" y="3381274"/>
              <a:ext cx="1327150" cy="1010285"/>
            </a:xfrm>
            <a:custGeom>
              <a:avLst/>
              <a:gdLst/>
              <a:ahLst/>
              <a:cxnLst/>
              <a:rect l="l" t="t" r="r" b="b"/>
              <a:pathLst>
                <a:path w="1327150" h="1010285">
                  <a:moveTo>
                    <a:pt x="0" y="0"/>
                  </a:moveTo>
                  <a:lnTo>
                    <a:pt x="1326777" y="0"/>
                  </a:lnTo>
                  <a:lnTo>
                    <a:pt x="1326777" y="1009659"/>
                  </a:lnTo>
                  <a:lnTo>
                    <a:pt x="0" y="1009659"/>
                  </a:lnTo>
                  <a:lnTo>
                    <a:pt x="0" y="0"/>
                  </a:lnTo>
                  <a:close/>
                </a:path>
              </a:pathLst>
            </a:custGeom>
            <a:ln w="12700">
              <a:solidFill>
                <a:srgbClr val="F69802"/>
              </a:solidFill>
            </a:ln>
          </p:spPr>
          <p:txBody>
            <a:bodyPr wrap="square" lIns="0" tIns="0" rIns="0" bIns="0" rtlCol="0"/>
            <a:lstStyle/>
            <a:p>
              <a:endParaRPr sz="3456"/>
            </a:p>
          </p:txBody>
        </p:sp>
      </p:grpSp>
      <p:sp>
        <p:nvSpPr>
          <p:cNvPr id="41" name="object 41"/>
          <p:cNvSpPr txBox="1"/>
          <p:nvPr/>
        </p:nvSpPr>
        <p:spPr>
          <a:xfrm>
            <a:off x="9437213" y="4333646"/>
            <a:ext cx="640842" cy="347788"/>
          </a:xfrm>
          <a:prstGeom prst="rect">
            <a:avLst/>
          </a:prstGeom>
        </p:spPr>
        <p:txBody>
          <a:bodyPr vert="horz" wrap="square" lIns="0" tIns="15240" rIns="0" bIns="0" rtlCol="0">
            <a:spAutoFit/>
          </a:bodyPr>
          <a:lstStyle/>
          <a:p>
            <a:pPr marL="15240">
              <a:spcBef>
                <a:spcPts val="120"/>
              </a:spcBef>
            </a:pPr>
            <a:r>
              <a:rPr sz="2160" spc="-12" dirty="0">
                <a:latin typeface="Calibri"/>
                <a:cs typeface="Calibri"/>
              </a:rPr>
              <a:t>httpd</a:t>
            </a:r>
            <a:endParaRPr sz="2160">
              <a:latin typeface="Calibri"/>
              <a:cs typeface="Calibri"/>
            </a:endParaRPr>
          </a:p>
        </p:txBody>
      </p:sp>
      <p:grpSp>
        <p:nvGrpSpPr>
          <p:cNvPr id="42" name="object 42"/>
          <p:cNvGrpSpPr/>
          <p:nvPr/>
        </p:nvGrpSpPr>
        <p:grpSpPr>
          <a:xfrm>
            <a:off x="8730924" y="4049909"/>
            <a:ext cx="1423416" cy="972312"/>
            <a:chOff x="7275770" y="3374924"/>
            <a:chExt cx="1186180" cy="810260"/>
          </a:xfrm>
        </p:grpSpPr>
        <p:pic>
          <p:nvPicPr>
            <p:cNvPr id="43" name="object 43"/>
            <p:cNvPicPr/>
            <p:nvPr/>
          </p:nvPicPr>
          <p:blipFill>
            <a:blip r:embed="rId2" cstate="print"/>
            <a:stretch>
              <a:fillRect/>
            </a:stretch>
          </p:blipFill>
          <p:spPr>
            <a:xfrm>
              <a:off x="7275770" y="3813947"/>
              <a:ext cx="1185706" cy="370741"/>
            </a:xfrm>
            <a:prstGeom prst="rect">
              <a:avLst/>
            </a:prstGeom>
          </p:spPr>
        </p:pic>
        <p:sp>
          <p:nvSpPr>
            <p:cNvPr id="44" name="object 44"/>
            <p:cNvSpPr/>
            <p:nvPr/>
          </p:nvSpPr>
          <p:spPr>
            <a:xfrm>
              <a:off x="7581900" y="3381274"/>
              <a:ext cx="721360" cy="210820"/>
            </a:xfrm>
            <a:custGeom>
              <a:avLst/>
              <a:gdLst/>
              <a:ahLst/>
              <a:cxnLst/>
              <a:rect l="l" t="t" r="r" b="b"/>
              <a:pathLst>
                <a:path w="721359" h="210820">
                  <a:moveTo>
                    <a:pt x="0" y="0"/>
                  </a:moveTo>
                  <a:lnTo>
                    <a:pt x="720969" y="0"/>
                  </a:lnTo>
                  <a:lnTo>
                    <a:pt x="720969" y="210699"/>
                  </a:lnTo>
                  <a:lnTo>
                    <a:pt x="0" y="210699"/>
                  </a:lnTo>
                  <a:lnTo>
                    <a:pt x="0" y="0"/>
                  </a:lnTo>
                  <a:close/>
                </a:path>
              </a:pathLst>
            </a:custGeom>
            <a:ln w="12700">
              <a:solidFill>
                <a:srgbClr val="507E32"/>
              </a:solidFill>
            </a:ln>
          </p:spPr>
          <p:txBody>
            <a:bodyPr wrap="square" lIns="0" tIns="0" rIns="0" bIns="0" rtlCol="0"/>
            <a:lstStyle/>
            <a:p>
              <a:endParaRPr sz="3456"/>
            </a:p>
          </p:txBody>
        </p:sp>
      </p:grpSp>
      <p:sp>
        <p:nvSpPr>
          <p:cNvPr id="45" name="object 45"/>
          <p:cNvSpPr txBox="1"/>
          <p:nvPr/>
        </p:nvSpPr>
        <p:spPr>
          <a:xfrm>
            <a:off x="9105900" y="4065151"/>
            <a:ext cx="850392" cy="255839"/>
          </a:xfrm>
          <a:prstGeom prst="rect">
            <a:avLst/>
          </a:prstGeom>
          <a:solidFill>
            <a:srgbClr val="70AD47"/>
          </a:solidFill>
        </p:spPr>
        <p:txBody>
          <a:bodyPr vert="horz" wrap="square" lIns="0" tIns="0" rIns="0" bIns="0" rtlCol="0">
            <a:spAutoFit/>
          </a:bodyPr>
          <a:lstStyle/>
          <a:p>
            <a:pPr algn="ctr">
              <a:lnSpc>
                <a:spcPts val="1872"/>
              </a:lnSpc>
            </a:pPr>
            <a:r>
              <a:rPr sz="2160" spc="-30" dirty="0">
                <a:latin typeface="Calibri"/>
                <a:cs typeface="Calibri"/>
              </a:rPr>
              <a:t>80</a:t>
            </a:r>
            <a:endParaRPr sz="2160">
              <a:latin typeface="Calibri"/>
              <a:cs typeface="Calibri"/>
            </a:endParaRPr>
          </a:p>
        </p:txBody>
      </p:sp>
      <p:sp>
        <p:nvSpPr>
          <p:cNvPr id="46" name="object 46"/>
          <p:cNvSpPr txBox="1"/>
          <p:nvPr/>
        </p:nvSpPr>
        <p:spPr>
          <a:xfrm>
            <a:off x="8926751" y="3808102"/>
            <a:ext cx="1227582" cy="265457"/>
          </a:xfrm>
          <a:prstGeom prst="rect">
            <a:avLst/>
          </a:prstGeom>
          <a:solidFill>
            <a:srgbClr val="444949"/>
          </a:solidFill>
          <a:ln w="12700">
            <a:solidFill>
              <a:srgbClr val="2F3333"/>
            </a:solidFill>
          </a:ln>
        </p:spPr>
        <p:txBody>
          <a:bodyPr vert="horz" wrap="square" lIns="0" tIns="0" rIns="0" bIns="0" rtlCol="0">
            <a:spAutoFit/>
          </a:bodyPr>
          <a:lstStyle/>
          <a:p>
            <a:pPr marL="265175">
              <a:lnSpc>
                <a:spcPts val="1962"/>
              </a:lnSpc>
            </a:pPr>
            <a:r>
              <a:rPr sz="2160" spc="-12" dirty="0">
                <a:latin typeface="Calibri"/>
                <a:cs typeface="Calibri"/>
              </a:rPr>
              <a:t>32713</a:t>
            </a:r>
            <a:endParaRPr sz="2160">
              <a:latin typeface="Calibri"/>
              <a:cs typeface="Calibri"/>
            </a:endParaRPr>
          </a:p>
        </p:txBody>
      </p:sp>
      <p:grpSp>
        <p:nvGrpSpPr>
          <p:cNvPr id="47" name="object 47"/>
          <p:cNvGrpSpPr/>
          <p:nvPr/>
        </p:nvGrpSpPr>
        <p:grpSpPr>
          <a:xfrm>
            <a:off x="8707255" y="2102948"/>
            <a:ext cx="1607820" cy="1227582"/>
            <a:chOff x="7256046" y="1752456"/>
            <a:chExt cx="1339850" cy="1022985"/>
          </a:xfrm>
        </p:grpSpPr>
        <p:sp>
          <p:nvSpPr>
            <p:cNvPr id="48" name="object 48"/>
            <p:cNvSpPr/>
            <p:nvPr/>
          </p:nvSpPr>
          <p:spPr>
            <a:xfrm>
              <a:off x="7262396" y="1758806"/>
              <a:ext cx="1327150" cy="1010285"/>
            </a:xfrm>
            <a:custGeom>
              <a:avLst/>
              <a:gdLst/>
              <a:ahLst/>
              <a:cxnLst/>
              <a:rect l="l" t="t" r="r" b="b"/>
              <a:pathLst>
                <a:path w="1327150" h="1010285">
                  <a:moveTo>
                    <a:pt x="1326776" y="0"/>
                  </a:moveTo>
                  <a:lnTo>
                    <a:pt x="0" y="0"/>
                  </a:lnTo>
                  <a:lnTo>
                    <a:pt x="0" y="1009658"/>
                  </a:lnTo>
                  <a:lnTo>
                    <a:pt x="1326776" y="1009658"/>
                  </a:lnTo>
                  <a:lnTo>
                    <a:pt x="1326776" y="0"/>
                  </a:lnTo>
                  <a:close/>
                </a:path>
              </a:pathLst>
            </a:custGeom>
            <a:solidFill>
              <a:srgbClr val="FFFFFF"/>
            </a:solidFill>
          </p:spPr>
          <p:txBody>
            <a:bodyPr wrap="square" lIns="0" tIns="0" rIns="0" bIns="0" rtlCol="0"/>
            <a:lstStyle/>
            <a:p>
              <a:endParaRPr sz="3456"/>
            </a:p>
          </p:txBody>
        </p:sp>
        <p:sp>
          <p:nvSpPr>
            <p:cNvPr id="49" name="object 49"/>
            <p:cNvSpPr/>
            <p:nvPr/>
          </p:nvSpPr>
          <p:spPr>
            <a:xfrm>
              <a:off x="7262396" y="1758806"/>
              <a:ext cx="1327150" cy="1010285"/>
            </a:xfrm>
            <a:custGeom>
              <a:avLst/>
              <a:gdLst/>
              <a:ahLst/>
              <a:cxnLst/>
              <a:rect l="l" t="t" r="r" b="b"/>
              <a:pathLst>
                <a:path w="1327150" h="1010285">
                  <a:moveTo>
                    <a:pt x="0" y="0"/>
                  </a:moveTo>
                  <a:lnTo>
                    <a:pt x="1326777" y="0"/>
                  </a:lnTo>
                  <a:lnTo>
                    <a:pt x="1326777" y="1009659"/>
                  </a:lnTo>
                  <a:lnTo>
                    <a:pt x="0" y="1009659"/>
                  </a:lnTo>
                  <a:lnTo>
                    <a:pt x="0" y="0"/>
                  </a:lnTo>
                  <a:close/>
                </a:path>
              </a:pathLst>
            </a:custGeom>
            <a:ln w="12700">
              <a:solidFill>
                <a:srgbClr val="F69802"/>
              </a:solidFill>
            </a:ln>
          </p:spPr>
          <p:txBody>
            <a:bodyPr wrap="square" lIns="0" tIns="0" rIns="0" bIns="0" rtlCol="0"/>
            <a:lstStyle/>
            <a:p>
              <a:endParaRPr sz="3456"/>
            </a:p>
          </p:txBody>
        </p:sp>
      </p:grpSp>
      <p:sp>
        <p:nvSpPr>
          <p:cNvPr id="50" name="object 50"/>
          <p:cNvSpPr txBox="1"/>
          <p:nvPr/>
        </p:nvSpPr>
        <p:spPr>
          <a:xfrm>
            <a:off x="9437213" y="2387803"/>
            <a:ext cx="640842" cy="347788"/>
          </a:xfrm>
          <a:prstGeom prst="rect">
            <a:avLst/>
          </a:prstGeom>
        </p:spPr>
        <p:txBody>
          <a:bodyPr vert="horz" wrap="square" lIns="0" tIns="15240" rIns="0" bIns="0" rtlCol="0">
            <a:spAutoFit/>
          </a:bodyPr>
          <a:lstStyle/>
          <a:p>
            <a:pPr marL="15240">
              <a:spcBef>
                <a:spcPts val="120"/>
              </a:spcBef>
            </a:pPr>
            <a:r>
              <a:rPr sz="2160" spc="-12" dirty="0">
                <a:latin typeface="Calibri"/>
                <a:cs typeface="Calibri"/>
              </a:rPr>
              <a:t>httpd</a:t>
            </a:r>
            <a:endParaRPr sz="2160">
              <a:latin typeface="Calibri"/>
              <a:cs typeface="Calibri"/>
            </a:endParaRPr>
          </a:p>
        </p:txBody>
      </p:sp>
      <p:grpSp>
        <p:nvGrpSpPr>
          <p:cNvPr id="51" name="object 51"/>
          <p:cNvGrpSpPr/>
          <p:nvPr/>
        </p:nvGrpSpPr>
        <p:grpSpPr>
          <a:xfrm>
            <a:off x="8730924" y="2102947"/>
            <a:ext cx="1423416" cy="972312"/>
            <a:chOff x="7275770" y="1752456"/>
            <a:chExt cx="1186180" cy="810260"/>
          </a:xfrm>
        </p:grpSpPr>
        <p:pic>
          <p:nvPicPr>
            <p:cNvPr id="52" name="object 52"/>
            <p:cNvPicPr/>
            <p:nvPr/>
          </p:nvPicPr>
          <p:blipFill>
            <a:blip r:embed="rId2" cstate="print"/>
            <a:stretch>
              <a:fillRect/>
            </a:stretch>
          </p:blipFill>
          <p:spPr>
            <a:xfrm>
              <a:off x="7275770" y="2191480"/>
              <a:ext cx="1185706" cy="370741"/>
            </a:xfrm>
            <a:prstGeom prst="rect">
              <a:avLst/>
            </a:prstGeom>
          </p:spPr>
        </p:pic>
        <p:sp>
          <p:nvSpPr>
            <p:cNvPr id="53" name="object 53"/>
            <p:cNvSpPr/>
            <p:nvPr/>
          </p:nvSpPr>
          <p:spPr>
            <a:xfrm>
              <a:off x="7581900" y="1758806"/>
              <a:ext cx="721360" cy="210820"/>
            </a:xfrm>
            <a:custGeom>
              <a:avLst/>
              <a:gdLst/>
              <a:ahLst/>
              <a:cxnLst/>
              <a:rect l="l" t="t" r="r" b="b"/>
              <a:pathLst>
                <a:path w="721359" h="210819">
                  <a:moveTo>
                    <a:pt x="0" y="0"/>
                  </a:moveTo>
                  <a:lnTo>
                    <a:pt x="720969" y="0"/>
                  </a:lnTo>
                  <a:lnTo>
                    <a:pt x="720969" y="210699"/>
                  </a:lnTo>
                  <a:lnTo>
                    <a:pt x="0" y="210699"/>
                  </a:lnTo>
                  <a:lnTo>
                    <a:pt x="0" y="0"/>
                  </a:lnTo>
                  <a:close/>
                </a:path>
              </a:pathLst>
            </a:custGeom>
            <a:ln w="12700">
              <a:solidFill>
                <a:srgbClr val="507E32"/>
              </a:solidFill>
            </a:ln>
          </p:spPr>
          <p:txBody>
            <a:bodyPr wrap="square" lIns="0" tIns="0" rIns="0" bIns="0" rtlCol="0"/>
            <a:lstStyle/>
            <a:p>
              <a:endParaRPr sz="3456"/>
            </a:p>
          </p:txBody>
        </p:sp>
      </p:grpSp>
      <p:sp>
        <p:nvSpPr>
          <p:cNvPr id="54" name="object 54"/>
          <p:cNvSpPr txBox="1"/>
          <p:nvPr/>
        </p:nvSpPr>
        <p:spPr>
          <a:xfrm>
            <a:off x="9105900" y="2118189"/>
            <a:ext cx="850392" cy="255839"/>
          </a:xfrm>
          <a:prstGeom prst="rect">
            <a:avLst/>
          </a:prstGeom>
          <a:solidFill>
            <a:srgbClr val="70AD47"/>
          </a:solidFill>
        </p:spPr>
        <p:txBody>
          <a:bodyPr vert="horz" wrap="square" lIns="0" tIns="0" rIns="0" bIns="0" rtlCol="0">
            <a:spAutoFit/>
          </a:bodyPr>
          <a:lstStyle/>
          <a:p>
            <a:pPr algn="ctr">
              <a:lnSpc>
                <a:spcPts val="1872"/>
              </a:lnSpc>
            </a:pPr>
            <a:r>
              <a:rPr sz="2160" spc="-30" dirty="0">
                <a:latin typeface="Calibri"/>
                <a:cs typeface="Calibri"/>
              </a:rPr>
              <a:t>80</a:t>
            </a:r>
            <a:endParaRPr sz="2160">
              <a:latin typeface="Calibri"/>
              <a:cs typeface="Calibri"/>
            </a:endParaRPr>
          </a:p>
        </p:txBody>
      </p:sp>
      <p:sp>
        <p:nvSpPr>
          <p:cNvPr id="55" name="object 55"/>
          <p:cNvSpPr txBox="1"/>
          <p:nvPr/>
        </p:nvSpPr>
        <p:spPr>
          <a:xfrm>
            <a:off x="8926751" y="1861142"/>
            <a:ext cx="1227582" cy="265457"/>
          </a:xfrm>
          <a:prstGeom prst="rect">
            <a:avLst/>
          </a:prstGeom>
          <a:solidFill>
            <a:srgbClr val="444949"/>
          </a:solidFill>
          <a:ln w="12700">
            <a:solidFill>
              <a:srgbClr val="2F3333"/>
            </a:solidFill>
          </a:ln>
        </p:spPr>
        <p:txBody>
          <a:bodyPr vert="horz" wrap="square" lIns="0" tIns="0" rIns="0" bIns="0" rtlCol="0">
            <a:spAutoFit/>
          </a:bodyPr>
          <a:lstStyle/>
          <a:p>
            <a:pPr marL="265175">
              <a:lnSpc>
                <a:spcPts val="1962"/>
              </a:lnSpc>
            </a:pPr>
            <a:r>
              <a:rPr sz="2160" spc="-12" dirty="0">
                <a:latin typeface="Calibri"/>
                <a:cs typeface="Calibri"/>
              </a:rPr>
              <a:t>32667</a:t>
            </a:r>
            <a:endParaRPr sz="2160">
              <a:latin typeface="Calibri"/>
              <a:cs typeface="Calibri"/>
            </a:endParaRPr>
          </a:p>
        </p:txBody>
      </p:sp>
      <p:sp>
        <p:nvSpPr>
          <p:cNvPr id="56" name="object 56"/>
          <p:cNvSpPr txBox="1"/>
          <p:nvPr/>
        </p:nvSpPr>
        <p:spPr>
          <a:xfrm>
            <a:off x="6398051" y="5274868"/>
            <a:ext cx="1421130" cy="606320"/>
          </a:xfrm>
          <a:prstGeom prst="rect">
            <a:avLst/>
          </a:prstGeom>
        </p:spPr>
        <p:txBody>
          <a:bodyPr vert="horz" wrap="square" lIns="0" tIns="15240" rIns="0" bIns="0" rtlCol="0">
            <a:spAutoFit/>
          </a:bodyPr>
          <a:lstStyle/>
          <a:p>
            <a:pPr marL="15240" marR="6096" indent="137160">
              <a:spcBef>
                <a:spcPts val="120"/>
              </a:spcBef>
            </a:pPr>
            <a:r>
              <a:rPr sz="1920" spc="-12" dirty="0">
                <a:latin typeface="Calibri"/>
                <a:cs typeface="Calibri"/>
              </a:rPr>
              <a:t>Application </a:t>
            </a:r>
            <a:r>
              <a:rPr sz="1920" dirty="0">
                <a:latin typeface="Calibri"/>
                <a:cs typeface="Calibri"/>
              </a:rPr>
              <a:t>Load</a:t>
            </a:r>
            <a:r>
              <a:rPr sz="1920" spc="-6" dirty="0">
                <a:latin typeface="Calibri"/>
                <a:cs typeface="Calibri"/>
              </a:rPr>
              <a:t> </a:t>
            </a:r>
            <a:r>
              <a:rPr sz="1920" spc="-12" dirty="0">
                <a:latin typeface="Calibri"/>
                <a:cs typeface="Calibri"/>
              </a:rPr>
              <a:t>Balancer</a:t>
            </a:r>
            <a:endParaRPr sz="1920">
              <a:latin typeface="Calibri"/>
              <a:cs typeface="Calibri"/>
            </a:endParaRPr>
          </a:p>
        </p:txBody>
      </p:sp>
      <p:sp>
        <p:nvSpPr>
          <p:cNvPr id="57" name="object 57"/>
          <p:cNvSpPr txBox="1"/>
          <p:nvPr/>
        </p:nvSpPr>
        <p:spPr>
          <a:xfrm>
            <a:off x="6312553" y="6160008"/>
            <a:ext cx="1592580" cy="617605"/>
          </a:xfrm>
          <a:prstGeom prst="rect">
            <a:avLst/>
          </a:prstGeom>
        </p:spPr>
        <p:txBody>
          <a:bodyPr vert="horz" wrap="square" lIns="0" tIns="27432" rIns="0" bIns="0" rtlCol="0">
            <a:spAutoFit/>
          </a:bodyPr>
          <a:lstStyle/>
          <a:p>
            <a:pPr marL="15240" marR="6096" indent="94488">
              <a:lnSpc>
                <a:spcPts val="2280"/>
              </a:lnSpc>
              <a:spcBef>
                <a:spcPts val="216"/>
              </a:spcBef>
            </a:pPr>
            <a:r>
              <a:rPr sz="1920" dirty="0">
                <a:latin typeface="Calibri"/>
                <a:cs typeface="Calibri"/>
              </a:rPr>
              <a:t>With</a:t>
            </a:r>
            <a:r>
              <a:rPr sz="1920" spc="-12" dirty="0">
                <a:latin typeface="Calibri"/>
                <a:cs typeface="Calibri"/>
              </a:rPr>
              <a:t> dynamic </a:t>
            </a:r>
            <a:r>
              <a:rPr sz="1920" dirty="0">
                <a:latin typeface="Calibri"/>
                <a:cs typeface="Calibri"/>
              </a:rPr>
              <a:t>port </a:t>
            </a:r>
            <a:r>
              <a:rPr sz="1920" spc="-12" dirty="0">
                <a:latin typeface="Calibri"/>
                <a:cs typeface="Calibri"/>
              </a:rPr>
              <a:t>forwarding</a:t>
            </a:r>
            <a:endParaRPr sz="1920">
              <a:latin typeface="Calibri"/>
              <a:cs typeface="Calibri"/>
            </a:endParaRPr>
          </a:p>
        </p:txBody>
      </p:sp>
      <p:grpSp>
        <p:nvGrpSpPr>
          <p:cNvPr id="58" name="object 58"/>
          <p:cNvGrpSpPr/>
          <p:nvPr/>
        </p:nvGrpSpPr>
        <p:grpSpPr>
          <a:xfrm>
            <a:off x="5233595" y="1985855"/>
            <a:ext cx="3693414" cy="3083814"/>
            <a:chOff x="4361329" y="1654879"/>
            <a:chExt cx="3077845" cy="2569845"/>
          </a:xfrm>
        </p:grpSpPr>
        <p:pic>
          <p:nvPicPr>
            <p:cNvPr id="59" name="object 59"/>
            <p:cNvPicPr/>
            <p:nvPr/>
          </p:nvPicPr>
          <p:blipFill>
            <a:blip r:embed="rId3" cstate="print"/>
            <a:stretch>
              <a:fillRect/>
            </a:stretch>
          </p:blipFill>
          <p:spPr>
            <a:xfrm>
              <a:off x="5478208" y="3173418"/>
              <a:ext cx="1011147" cy="1050801"/>
            </a:xfrm>
            <a:prstGeom prst="rect">
              <a:avLst/>
            </a:prstGeom>
          </p:spPr>
        </p:pic>
        <p:sp>
          <p:nvSpPr>
            <p:cNvPr id="60" name="object 60"/>
            <p:cNvSpPr/>
            <p:nvPr/>
          </p:nvSpPr>
          <p:spPr>
            <a:xfrm>
              <a:off x="4361319" y="1654885"/>
              <a:ext cx="3077845" cy="2047239"/>
            </a:xfrm>
            <a:custGeom>
              <a:avLst/>
              <a:gdLst/>
              <a:ahLst/>
              <a:cxnLst/>
              <a:rect l="l" t="t" r="r" b="b"/>
              <a:pathLst>
                <a:path w="3077845" h="2047239">
                  <a:moveTo>
                    <a:pt x="1118006" y="2040966"/>
                  </a:moveTo>
                  <a:lnTo>
                    <a:pt x="72415" y="1646402"/>
                  </a:lnTo>
                  <a:lnTo>
                    <a:pt x="74104" y="1641919"/>
                  </a:lnTo>
                  <a:lnTo>
                    <a:pt x="84747" y="1613725"/>
                  </a:lnTo>
                  <a:lnTo>
                    <a:pt x="0" y="1622463"/>
                  </a:lnTo>
                  <a:lnTo>
                    <a:pt x="57848" y="1685010"/>
                  </a:lnTo>
                  <a:lnTo>
                    <a:pt x="70180" y="1652346"/>
                  </a:lnTo>
                  <a:lnTo>
                    <a:pt x="1115758" y="2046909"/>
                  </a:lnTo>
                  <a:lnTo>
                    <a:pt x="1118006" y="2040966"/>
                  </a:lnTo>
                  <a:close/>
                </a:path>
                <a:path w="3077845" h="2047239">
                  <a:moveTo>
                    <a:pt x="1194422" y="1737118"/>
                  </a:moveTo>
                  <a:lnTo>
                    <a:pt x="45707" y="61061"/>
                  </a:lnTo>
                  <a:lnTo>
                    <a:pt x="60985" y="50584"/>
                  </a:lnTo>
                  <a:lnTo>
                    <a:pt x="74510" y="41313"/>
                  </a:lnTo>
                  <a:lnTo>
                    <a:pt x="0" y="0"/>
                  </a:lnTo>
                  <a:lnTo>
                    <a:pt x="11658" y="84391"/>
                  </a:lnTo>
                  <a:lnTo>
                    <a:pt x="40462" y="64655"/>
                  </a:lnTo>
                  <a:lnTo>
                    <a:pt x="1189177" y="1740712"/>
                  </a:lnTo>
                  <a:lnTo>
                    <a:pt x="1194422" y="1737118"/>
                  </a:lnTo>
                  <a:close/>
                </a:path>
                <a:path w="3077845" h="2047239">
                  <a:moveTo>
                    <a:pt x="1660563" y="1442339"/>
                  </a:moveTo>
                  <a:lnTo>
                    <a:pt x="1625625" y="1442339"/>
                  </a:lnTo>
                  <a:lnTo>
                    <a:pt x="1625625" y="721969"/>
                  </a:lnTo>
                  <a:lnTo>
                    <a:pt x="1619275" y="721969"/>
                  </a:lnTo>
                  <a:lnTo>
                    <a:pt x="1619275" y="1442339"/>
                  </a:lnTo>
                  <a:lnTo>
                    <a:pt x="1584363" y="1442339"/>
                  </a:lnTo>
                  <a:lnTo>
                    <a:pt x="1622463" y="1518539"/>
                  </a:lnTo>
                  <a:lnTo>
                    <a:pt x="1654213" y="1455039"/>
                  </a:lnTo>
                  <a:lnTo>
                    <a:pt x="1660563" y="1442339"/>
                  </a:lnTo>
                  <a:close/>
                </a:path>
                <a:path w="3077845" h="2047239">
                  <a:moveTo>
                    <a:pt x="3077629" y="1622463"/>
                  </a:moveTo>
                  <a:lnTo>
                    <a:pt x="2992526" y="1618551"/>
                  </a:lnTo>
                  <a:lnTo>
                    <a:pt x="3006699" y="1650479"/>
                  </a:lnTo>
                  <a:lnTo>
                    <a:pt x="2126742" y="2041042"/>
                  </a:lnTo>
                  <a:lnTo>
                    <a:pt x="2129320" y="2046846"/>
                  </a:lnTo>
                  <a:lnTo>
                    <a:pt x="3009277" y="1656283"/>
                  </a:lnTo>
                  <a:lnTo>
                    <a:pt x="3023438" y="1688198"/>
                  </a:lnTo>
                  <a:lnTo>
                    <a:pt x="3058795" y="1645323"/>
                  </a:lnTo>
                  <a:lnTo>
                    <a:pt x="3077629" y="1622463"/>
                  </a:lnTo>
                  <a:close/>
                </a:path>
                <a:path w="3077845" h="2047239">
                  <a:moveTo>
                    <a:pt x="3077629" y="0"/>
                  </a:moveTo>
                  <a:lnTo>
                    <a:pt x="3006077" y="46228"/>
                  </a:lnTo>
                  <a:lnTo>
                    <a:pt x="3036138" y="63995"/>
                  </a:lnTo>
                  <a:lnTo>
                    <a:pt x="2047519" y="1737309"/>
                  </a:lnTo>
                  <a:lnTo>
                    <a:pt x="2052993" y="1740535"/>
                  </a:lnTo>
                  <a:lnTo>
                    <a:pt x="3041612" y="67221"/>
                  </a:lnTo>
                  <a:lnTo>
                    <a:pt x="3071672" y="84988"/>
                  </a:lnTo>
                  <a:lnTo>
                    <a:pt x="3073908" y="53060"/>
                  </a:lnTo>
                  <a:lnTo>
                    <a:pt x="3077629" y="0"/>
                  </a:lnTo>
                  <a:close/>
                </a:path>
              </a:pathLst>
            </a:custGeom>
            <a:solidFill>
              <a:srgbClr val="444949"/>
            </a:solidFill>
          </p:spPr>
          <p:txBody>
            <a:bodyPr wrap="square" lIns="0" tIns="0" rIns="0" bIns="0" rtlCol="0"/>
            <a:lstStyle/>
            <a:p>
              <a:endParaRPr sz="3456"/>
            </a:p>
          </p:txBody>
        </p:sp>
      </p:grpSp>
      <p:sp>
        <p:nvSpPr>
          <p:cNvPr id="61" name="object 61"/>
          <p:cNvSpPr txBox="1"/>
          <p:nvPr/>
        </p:nvSpPr>
        <p:spPr>
          <a:xfrm>
            <a:off x="6868043" y="2384146"/>
            <a:ext cx="622554" cy="347788"/>
          </a:xfrm>
          <a:prstGeom prst="rect">
            <a:avLst/>
          </a:prstGeom>
        </p:spPr>
        <p:txBody>
          <a:bodyPr vert="horz" wrap="square" lIns="0" tIns="15240" rIns="0" bIns="0" rtlCol="0">
            <a:spAutoFit/>
          </a:bodyPr>
          <a:lstStyle/>
          <a:p>
            <a:pPr marL="15240">
              <a:spcBef>
                <a:spcPts val="120"/>
              </a:spcBef>
            </a:pPr>
            <a:r>
              <a:rPr sz="2160" spc="-30" dirty="0">
                <a:latin typeface="Calibri"/>
                <a:cs typeface="Calibri"/>
              </a:rPr>
              <a:t>www</a:t>
            </a:r>
            <a:endParaRPr sz="2160">
              <a:latin typeface="Calibri"/>
              <a:cs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AF409A-51B2-354D-AE47-A74432D1AF50}"/>
              </a:ext>
            </a:extLst>
          </p:cNvPr>
          <p:cNvSpPr>
            <a:spLocks noGrp="1"/>
          </p:cNvSpPr>
          <p:nvPr>
            <p:ph type="title"/>
          </p:nvPr>
        </p:nvSpPr>
        <p:spPr/>
        <p:txBody>
          <a:bodyPr/>
          <a:lstStyle/>
          <a:p>
            <a:r>
              <a:rPr lang="en-US" dirty="0">
                <a:solidFill>
                  <a:srgbClr val="FFC000"/>
                </a:solidFill>
                <a:latin typeface="+mn-lt"/>
              </a:rPr>
              <a:t>Microservices</a:t>
            </a:r>
            <a:r>
              <a:rPr lang="en-US" dirty="0"/>
              <a:t> eliminate the need to focus</a:t>
            </a:r>
            <a:br>
              <a:rPr lang="en-US" dirty="0"/>
            </a:br>
            <a:r>
              <a:rPr lang="en-US" dirty="0"/>
              <a:t>on infrastructure as your critical differentiator</a:t>
            </a:r>
          </a:p>
        </p:txBody>
      </p:sp>
      <p:graphicFrame>
        <p:nvGraphicFramePr>
          <p:cNvPr id="9" name="Chart 8">
            <a:extLst>
              <a:ext uri="{FF2B5EF4-FFF2-40B4-BE49-F238E27FC236}">
                <a16:creationId xmlns:a16="http://schemas.microsoft.com/office/drawing/2014/main" id="{4786BE6E-F30C-EE4D-A2EC-DF33CE6C4B81}"/>
              </a:ext>
            </a:extLst>
          </p:cNvPr>
          <p:cNvGraphicFramePr/>
          <p:nvPr/>
        </p:nvGraphicFramePr>
        <p:xfrm>
          <a:off x="2066824" y="2406793"/>
          <a:ext cx="3500957" cy="2333972"/>
        </p:xfrm>
        <a:graphic>
          <a:graphicData uri="http://schemas.openxmlformats.org/drawingml/2006/chart">
            <c:chart xmlns:c="http://schemas.openxmlformats.org/drawingml/2006/chart" xmlns:r="http://schemas.openxmlformats.org/officeDocument/2006/relationships" r:id="rId3"/>
          </a:graphicData>
        </a:graphic>
      </p:graphicFrame>
      <p:sp>
        <p:nvSpPr>
          <p:cNvPr id="10" name="Rectangle 9">
            <a:extLst>
              <a:ext uri="{FF2B5EF4-FFF2-40B4-BE49-F238E27FC236}">
                <a16:creationId xmlns:a16="http://schemas.microsoft.com/office/drawing/2014/main" id="{1898E1E9-AA8D-7448-A77D-0ECBDAAA5635}"/>
              </a:ext>
            </a:extLst>
          </p:cNvPr>
          <p:cNvSpPr/>
          <p:nvPr/>
        </p:nvSpPr>
        <p:spPr>
          <a:xfrm>
            <a:off x="2136393" y="4745529"/>
            <a:ext cx="3361818" cy="584775"/>
          </a:xfrm>
          <a:prstGeom prst="rect">
            <a:avLst/>
          </a:prstGeom>
        </p:spPr>
        <p:txBody>
          <a:bodyPr wrap="square">
            <a:spAutoFit/>
          </a:bodyPr>
          <a:lstStyle/>
          <a:p>
            <a:pPr marL="119063" indent="-119063" algn="ctr"/>
            <a:r>
              <a:rPr lang="en-US" sz="1600" spc="300" dirty="0">
                <a:gradFill>
                  <a:gsLst>
                    <a:gs pos="0">
                      <a:schemeClr val="tx1"/>
                    </a:gs>
                    <a:gs pos="100000">
                      <a:schemeClr val="tx1"/>
                    </a:gs>
                  </a:gsLst>
                  <a:lin ang="5400000" scaled="0"/>
                </a:gradFill>
              </a:rPr>
              <a:t>FOCUS ON INFRASTRUCTURE</a:t>
            </a:r>
          </a:p>
        </p:txBody>
      </p:sp>
      <p:graphicFrame>
        <p:nvGraphicFramePr>
          <p:cNvPr id="11" name="Chart 10">
            <a:extLst>
              <a:ext uri="{FF2B5EF4-FFF2-40B4-BE49-F238E27FC236}">
                <a16:creationId xmlns:a16="http://schemas.microsoft.com/office/drawing/2014/main" id="{228F94E8-3552-5042-BA1B-2B5AFC4AC42C}"/>
              </a:ext>
            </a:extLst>
          </p:cNvPr>
          <p:cNvGraphicFramePr/>
          <p:nvPr/>
        </p:nvGraphicFramePr>
        <p:xfrm>
          <a:off x="8543135" y="2406793"/>
          <a:ext cx="3500957" cy="2333972"/>
        </p:xfrm>
        <a:graphic>
          <a:graphicData uri="http://schemas.openxmlformats.org/drawingml/2006/chart">
            <c:chart xmlns:c="http://schemas.openxmlformats.org/drawingml/2006/chart" xmlns:r="http://schemas.openxmlformats.org/officeDocument/2006/relationships" r:id="rId4"/>
          </a:graphicData>
        </a:graphic>
      </p:graphicFrame>
      <p:sp>
        <p:nvSpPr>
          <p:cNvPr id="13" name="Rectangle 12">
            <a:extLst>
              <a:ext uri="{FF2B5EF4-FFF2-40B4-BE49-F238E27FC236}">
                <a16:creationId xmlns:a16="http://schemas.microsoft.com/office/drawing/2014/main" id="{9C0E1B07-EFDF-3C42-B4A8-3332ED1A7CB5}"/>
              </a:ext>
            </a:extLst>
          </p:cNvPr>
          <p:cNvSpPr/>
          <p:nvPr/>
        </p:nvSpPr>
        <p:spPr>
          <a:xfrm>
            <a:off x="1281993" y="5400408"/>
            <a:ext cx="5070619" cy="1089529"/>
          </a:xfrm>
          <a:prstGeom prst="rect">
            <a:avLst/>
          </a:prstGeom>
        </p:spPr>
        <p:txBody>
          <a:bodyPr wrap="none">
            <a:spAutoFit/>
          </a:bodyPr>
          <a:lstStyle/>
          <a:p>
            <a:pPr lvl="0" algn="ctr" defTabSz="1097278">
              <a:lnSpc>
                <a:spcPct val="90000"/>
              </a:lnSpc>
              <a:spcBef>
                <a:spcPct val="20000"/>
              </a:spcBef>
              <a:buSzPct val="90000"/>
            </a:pPr>
            <a:r>
              <a:rPr lang="en-US" sz="2400" i="1" dirty="0">
                <a:solidFill>
                  <a:srgbClr val="FFC000"/>
                </a:solidFill>
                <a:latin typeface="Amazon Ember Light" panose="020B0403020204020204" pitchFamily="34" charset="0"/>
                <a:ea typeface="Amazon Ember Light" panose="020B0403020204020204" pitchFamily="34" charset="0"/>
                <a:cs typeface="Amazon Ember Light" panose="020B0403020204020204" pitchFamily="34" charset="0"/>
              </a:rPr>
              <a:t>Installing, configuring, and managing</a:t>
            </a:r>
            <a:br>
              <a:rPr lang="en-US" sz="2400" i="1" dirty="0">
                <a:solidFill>
                  <a:schemeClr val="tx2"/>
                </a:solidFill>
                <a:latin typeface="Amazon Ember Light" panose="020B0403020204020204" pitchFamily="34" charset="0"/>
                <a:ea typeface="Amazon Ember Light" panose="020B0403020204020204" pitchFamily="34" charset="0"/>
                <a:cs typeface="Amazon Ember Light" panose="020B0403020204020204" pitchFamily="34" charset="0"/>
              </a:rPr>
            </a:br>
            <a:r>
              <a:rPr lang="en-US" sz="2400" i="1" dirty="0">
                <a:solidFill>
                  <a:schemeClr val="tx2"/>
                </a:solidFill>
                <a:latin typeface="Amazon Ember Light" panose="020B0403020204020204" pitchFamily="34" charset="0"/>
                <a:ea typeface="Amazon Ember Light" panose="020B0403020204020204" pitchFamily="34" charset="0"/>
                <a:cs typeface="Amazon Ember Light" panose="020B0403020204020204" pitchFamily="34" charset="0"/>
              </a:rPr>
              <a:t>my compute infrastructure is critical</a:t>
            </a:r>
            <a:br>
              <a:rPr lang="en-US" sz="2400" i="1" dirty="0">
                <a:solidFill>
                  <a:schemeClr val="tx2"/>
                </a:solidFill>
                <a:latin typeface="Amazon Ember Light" panose="020B0403020204020204" pitchFamily="34" charset="0"/>
                <a:ea typeface="Amazon Ember Light" panose="020B0403020204020204" pitchFamily="34" charset="0"/>
                <a:cs typeface="Amazon Ember Light" panose="020B0403020204020204" pitchFamily="34" charset="0"/>
              </a:rPr>
            </a:br>
            <a:r>
              <a:rPr lang="en-US" sz="2400" i="1" dirty="0">
                <a:solidFill>
                  <a:schemeClr val="tx2"/>
                </a:solidFill>
                <a:latin typeface="Amazon Ember Light" panose="020B0403020204020204" pitchFamily="34" charset="0"/>
                <a:ea typeface="Amazon Ember Light" panose="020B0403020204020204" pitchFamily="34" charset="0"/>
                <a:cs typeface="Amazon Ember Light" panose="020B0403020204020204" pitchFamily="34" charset="0"/>
              </a:rPr>
              <a:t>to achieving my goals</a:t>
            </a:r>
          </a:p>
        </p:txBody>
      </p:sp>
      <p:sp>
        <p:nvSpPr>
          <p:cNvPr id="14" name="Rectangle 13">
            <a:extLst>
              <a:ext uri="{FF2B5EF4-FFF2-40B4-BE49-F238E27FC236}">
                <a16:creationId xmlns:a16="http://schemas.microsoft.com/office/drawing/2014/main" id="{6DE366FB-8D11-40BD-AEBA-A6C45DBB8208}"/>
              </a:ext>
            </a:extLst>
          </p:cNvPr>
          <p:cNvSpPr/>
          <p:nvPr/>
        </p:nvSpPr>
        <p:spPr>
          <a:xfrm>
            <a:off x="2994000" y="3112114"/>
            <a:ext cx="1646605" cy="923330"/>
          </a:xfrm>
          <a:prstGeom prst="rect">
            <a:avLst/>
          </a:prstGeom>
        </p:spPr>
        <p:txBody>
          <a:bodyPr wrap="none">
            <a:spAutoFit/>
          </a:bodyPr>
          <a:lstStyle/>
          <a:p>
            <a:pPr marL="119063" indent="-119063" algn="ctr"/>
            <a:r>
              <a:rPr lang="en-US" sz="5400" dirty="0">
                <a:solidFill>
                  <a:srgbClr val="FFC000"/>
                </a:solidFill>
                <a:latin typeface="+mj-lt"/>
              </a:rPr>
              <a:t>10%</a:t>
            </a:r>
            <a:endParaRPr lang="en-US" sz="1400" dirty="0">
              <a:solidFill>
                <a:srgbClr val="FFC000"/>
              </a:solidFill>
            </a:endParaRPr>
          </a:p>
        </p:txBody>
      </p:sp>
      <p:sp>
        <p:nvSpPr>
          <p:cNvPr id="15" name="Rectangle 14">
            <a:extLst>
              <a:ext uri="{FF2B5EF4-FFF2-40B4-BE49-F238E27FC236}">
                <a16:creationId xmlns:a16="http://schemas.microsoft.com/office/drawing/2014/main" id="{8DF97CD9-75A7-47C1-98FD-DE11F1FDAE3F}"/>
              </a:ext>
            </a:extLst>
          </p:cNvPr>
          <p:cNvSpPr/>
          <p:nvPr/>
        </p:nvSpPr>
        <p:spPr>
          <a:xfrm>
            <a:off x="8612704" y="4745529"/>
            <a:ext cx="3361818" cy="584775"/>
          </a:xfrm>
          <a:prstGeom prst="rect">
            <a:avLst/>
          </a:prstGeom>
        </p:spPr>
        <p:txBody>
          <a:bodyPr wrap="square">
            <a:spAutoFit/>
          </a:bodyPr>
          <a:lstStyle/>
          <a:p>
            <a:pPr marL="119063" indent="-119063" algn="ctr"/>
            <a:r>
              <a:rPr lang="en-US" sz="1600" spc="300" dirty="0">
                <a:gradFill>
                  <a:gsLst>
                    <a:gs pos="0">
                      <a:schemeClr val="tx1"/>
                    </a:gs>
                    <a:gs pos="100000">
                      <a:schemeClr val="tx1"/>
                    </a:gs>
                  </a:gsLst>
                  <a:lin ang="5400000" scaled="0"/>
                </a:gradFill>
              </a:rPr>
              <a:t>FOCUS ON APPLICATIONS</a:t>
            </a:r>
          </a:p>
        </p:txBody>
      </p:sp>
      <p:sp>
        <p:nvSpPr>
          <p:cNvPr id="17" name="Rectangle 16">
            <a:extLst>
              <a:ext uri="{FF2B5EF4-FFF2-40B4-BE49-F238E27FC236}">
                <a16:creationId xmlns:a16="http://schemas.microsoft.com/office/drawing/2014/main" id="{54CE9616-F1FD-48B4-BC9F-EABED411DEB8}"/>
              </a:ext>
            </a:extLst>
          </p:cNvPr>
          <p:cNvSpPr/>
          <p:nvPr/>
        </p:nvSpPr>
        <p:spPr>
          <a:xfrm>
            <a:off x="7885742" y="5400408"/>
            <a:ext cx="4815742" cy="1200329"/>
          </a:xfrm>
          <a:prstGeom prst="rect">
            <a:avLst/>
          </a:prstGeom>
        </p:spPr>
        <p:txBody>
          <a:bodyPr wrap="none">
            <a:spAutoFit/>
          </a:bodyPr>
          <a:lstStyle/>
          <a:p>
            <a:pPr algn="ctr"/>
            <a:r>
              <a:rPr lang="en-US" sz="2400" i="1" dirty="0">
                <a:latin typeface="Amazon Ember Light" panose="020B0403020204020204" pitchFamily="34" charset="0"/>
                <a:ea typeface="Amazon Ember Light" panose="020B0403020204020204" pitchFamily="34" charset="0"/>
                <a:cs typeface="Amazon Ember Light" panose="020B0403020204020204" pitchFamily="34" charset="0"/>
              </a:rPr>
              <a:t>Having </a:t>
            </a:r>
            <a:r>
              <a:rPr lang="en-US" sz="2400" i="1" dirty="0">
                <a:solidFill>
                  <a:srgbClr val="FFC000"/>
                </a:solidFill>
                <a:latin typeface="Amazon Ember Light" panose="020B0403020204020204" pitchFamily="34" charset="0"/>
                <a:ea typeface="Amazon Ember Light" panose="020B0403020204020204" pitchFamily="34" charset="0"/>
                <a:cs typeface="Amazon Ember Light" panose="020B0403020204020204" pitchFamily="34" charset="0"/>
              </a:rPr>
              <a:t>a standardized, flexible, and</a:t>
            </a:r>
            <a:br>
              <a:rPr lang="en-US" sz="2400" i="1" dirty="0">
                <a:solidFill>
                  <a:srgbClr val="FFC000"/>
                </a:solidFill>
                <a:latin typeface="Amazon Ember Light" panose="020B0403020204020204" pitchFamily="34" charset="0"/>
                <a:ea typeface="Amazon Ember Light" panose="020B0403020204020204" pitchFamily="34" charset="0"/>
                <a:cs typeface="Amazon Ember Light" panose="020B0403020204020204" pitchFamily="34" charset="0"/>
              </a:rPr>
            </a:br>
            <a:r>
              <a:rPr lang="en-US" sz="2400" i="1" dirty="0">
                <a:solidFill>
                  <a:srgbClr val="FFC000"/>
                </a:solidFill>
                <a:latin typeface="Amazon Ember Light" panose="020B0403020204020204" pitchFamily="34" charset="0"/>
                <a:ea typeface="Amazon Ember Light" panose="020B0403020204020204" pitchFamily="34" charset="0"/>
                <a:cs typeface="Amazon Ember Light" panose="020B0403020204020204" pitchFamily="34" charset="0"/>
              </a:rPr>
              <a:t>on-demand</a:t>
            </a:r>
            <a:r>
              <a:rPr lang="en-US" sz="2400" i="1" dirty="0">
                <a:solidFill>
                  <a:schemeClr val="tx2"/>
                </a:solidFill>
                <a:latin typeface="Amazon Ember Light" panose="020B0403020204020204" pitchFamily="34" charset="0"/>
                <a:ea typeface="Amazon Ember Light" panose="020B0403020204020204" pitchFamily="34" charset="0"/>
                <a:cs typeface="Amazon Ember Light" panose="020B0403020204020204" pitchFamily="34" charset="0"/>
              </a:rPr>
              <a:t> </a:t>
            </a:r>
            <a:r>
              <a:rPr lang="en-US" sz="2400" i="1" dirty="0">
                <a:latin typeface="Amazon Ember Light" panose="020B0403020204020204" pitchFamily="34" charset="0"/>
                <a:ea typeface="Amazon Ember Light" panose="020B0403020204020204" pitchFamily="34" charset="0"/>
                <a:cs typeface="Amazon Ember Light" panose="020B0403020204020204" pitchFamily="34" charset="0"/>
              </a:rPr>
              <a:t>compute environment</a:t>
            </a:r>
            <a:br>
              <a:rPr lang="en-US" sz="2400" i="1"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2400" i="1" dirty="0">
                <a:latin typeface="Amazon Ember Light" panose="020B0403020204020204" pitchFamily="34" charset="0"/>
                <a:ea typeface="Amazon Ember Light" panose="020B0403020204020204" pitchFamily="34" charset="0"/>
                <a:cs typeface="Amazon Ember Light" panose="020B0403020204020204" pitchFamily="34" charset="0"/>
              </a:rPr>
              <a:t>is critical to achieving my goals</a:t>
            </a:r>
          </a:p>
        </p:txBody>
      </p:sp>
      <p:sp>
        <p:nvSpPr>
          <p:cNvPr id="18" name="Rectangle 17">
            <a:extLst>
              <a:ext uri="{FF2B5EF4-FFF2-40B4-BE49-F238E27FC236}">
                <a16:creationId xmlns:a16="http://schemas.microsoft.com/office/drawing/2014/main" id="{E5D73F98-404C-481F-BE4E-7044544BA72E}"/>
              </a:ext>
            </a:extLst>
          </p:cNvPr>
          <p:cNvSpPr/>
          <p:nvPr/>
        </p:nvSpPr>
        <p:spPr>
          <a:xfrm>
            <a:off x="9470311" y="3112114"/>
            <a:ext cx="1646605" cy="923330"/>
          </a:xfrm>
          <a:prstGeom prst="rect">
            <a:avLst/>
          </a:prstGeom>
        </p:spPr>
        <p:txBody>
          <a:bodyPr wrap="none">
            <a:spAutoFit/>
          </a:bodyPr>
          <a:lstStyle/>
          <a:p>
            <a:pPr marL="119063" indent="-119063" algn="ctr"/>
            <a:r>
              <a:rPr lang="en-US" sz="5400" dirty="0">
                <a:solidFill>
                  <a:srgbClr val="FFC000"/>
                </a:solidFill>
                <a:latin typeface="+mj-lt"/>
              </a:rPr>
              <a:t>90%</a:t>
            </a:r>
            <a:endParaRPr lang="en-US" sz="1400" dirty="0">
              <a:solidFill>
                <a:srgbClr val="FFC000"/>
              </a:solidFill>
            </a:endParaRPr>
          </a:p>
        </p:txBody>
      </p:sp>
    </p:spTree>
    <p:extLst>
      <p:ext uri="{BB962C8B-B14F-4D97-AF65-F5344CB8AC3E}">
        <p14:creationId xmlns:p14="http://schemas.microsoft.com/office/powerpoint/2010/main" val="29985526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heel(1)">
                                      <p:cBhvr>
                                        <p:cTn id="7" dur="6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42" presetClass="path" presetSubtype="0" decel="100000" fill="hold" grpId="1" nodeType="withEffect">
                                  <p:stCondLst>
                                    <p:cond delay="0"/>
                                  </p:stCondLst>
                                  <p:childTnLst>
                                    <p:animMotion origin="layout" path="M -6.94444E-7 4.38272E-6 L 0.03678 4.38272E-6 " pathEditMode="relative" rAng="0" ptsTypes="AA">
                                      <p:cBhvr>
                                        <p:cTn id="12" dur="500" spd="-100000" fill="hold"/>
                                        <p:tgtEl>
                                          <p:spTgt spid="10"/>
                                        </p:tgtEl>
                                        <p:attrNameLst>
                                          <p:attrName>ppt_x</p:attrName>
                                          <p:attrName>ppt_y</p:attrName>
                                        </p:attrNameLst>
                                      </p:cBhvr>
                                      <p:rCtr x="1834" y="0"/>
                                    </p:animMotion>
                                  </p:childTnLst>
                                </p:cTn>
                              </p:par>
                              <p:par>
                                <p:cTn id="13" presetID="21" presetClass="entr" presetSubtype="1"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wheel(1)">
                                      <p:cBhvr>
                                        <p:cTn id="15" dur="600"/>
                                        <p:tgtEl>
                                          <p:spTgt spid="1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par>
                                <p:cTn id="19" presetID="42" presetClass="path" presetSubtype="0" decel="100000" fill="hold" grpId="1" nodeType="withEffect">
                                  <p:stCondLst>
                                    <p:cond delay="0"/>
                                  </p:stCondLst>
                                  <p:childTnLst>
                                    <p:animMotion origin="layout" path="M 7.98611E-7 4.87654E-6 L 0.03678 4.87654E-6 " pathEditMode="relative" rAng="0" ptsTypes="AA">
                                      <p:cBhvr>
                                        <p:cTn id="20" dur="500" spd="-100000" fill="hold"/>
                                        <p:tgtEl>
                                          <p:spTgt spid="13"/>
                                        </p:tgtEl>
                                        <p:attrNameLst>
                                          <p:attrName>ppt_x</p:attrName>
                                          <p:attrName>ppt_y</p:attrName>
                                        </p:attrNameLst>
                                      </p:cBhvr>
                                      <p:rCtr x="1834" y="0"/>
                                    </p:animMotion>
                                  </p:childTnLst>
                                </p:cTn>
                              </p:par>
                              <p:par>
                                <p:cTn id="21" presetID="10"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childTnLst>
                                </p:cTn>
                              </p:par>
                              <p:par>
                                <p:cTn id="24" presetID="42" presetClass="path" presetSubtype="0" decel="100000" fill="hold" grpId="1" nodeType="withEffect">
                                  <p:stCondLst>
                                    <p:cond delay="0"/>
                                  </p:stCondLst>
                                  <p:childTnLst>
                                    <p:animMotion origin="layout" path="M -6.94444E-7 -6.79012E-7 L 0.03678 -6.79012E-7 " pathEditMode="relative" rAng="0" ptsTypes="AA">
                                      <p:cBhvr>
                                        <p:cTn id="25" dur="500" spd="-100000" fill="hold"/>
                                        <p:tgtEl>
                                          <p:spTgt spid="14"/>
                                        </p:tgtEl>
                                        <p:attrNameLst>
                                          <p:attrName>ppt_x</p:attrName>
                                          <p:attrName>ppt_y</p:attrName>
                                        </p:attrNameLst>
                                      </p:cBhvr>
                                      <p:rCtr x="1834" y="0"/>
                                    </p:animMotion>
                                  </p:childTnLst>
                                </p:cTn>
                              </p:par>
                              <p:par>
                                <p:cTn id="26" presetID="10" presetClass="entr" presetSubtype="0" fill="hold" grpId="0" nodeType="with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fade">
                                      <p:cBhvr>
                                        <p:cTn id="28" dur="500"/>
                                        <p:tgtEl>
                                          <p:spTgt spid="18"/>
                                        </p:tgtEl>
                                      </p:cBhvr>
                                    </p:animEffect>
                                  </p:childTnLst>
                                </p:cTn>
                              </p:par>
                              <p:par>
                                <p:cTn id="29" presetID="42" presetClass="path" presetSubtype="0" decel="100000" fill="hold" grpId="1" nodeType="withEffect">
                                  <p:stCondLst>
                                    <p:cond delay="0"/>
                                  </p:stCondLst>
                                  <p:childTnLst>
                                    <p:animMotion origin="layout" path="M 9.72222E-7 -6.79012E-7 L -0.02572 -6.79012E-7 " pathEditMode="relative" rAng="0" ptsTypes="AA">
                                      <p:cBhvr>
                                        <p:cTn id="30" dur="500" spd="-100000" fill="hold"/>
                                        <p:tgtEl>
                                          <p:spTgt spid="18"/>
                                        </p:tgtEl>
                                        <p:attrNameLst>
                                          <p:attrName>ppt_x</p:attrName>
                                          <p:attrName>ppt_y</p:attrName>
                                        </p:attrNameLst>
                                      </p:cBhvr>
                                      <p:rCtr x="-1291" y="0"/>
                                    </p:animMotion>
                                  </p:childTnLst>
                                </p:cTn>
                              </p:par>
                              <p:par>
                                <p:cTn id="31" presetID="10" presetClass="entr" presetSubtype="0"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fade">
                                      <p:cBhvr>
                                        <p:cTn id="33" dur="500"/>
                                        <p:tgtEl>
                                          <p:spTgt spid="15"/>
                                        </p:tgtEl>
                                      </p:cBhvr>
                                    </p:animEffect>
                                  </p:childTnLst>
                                </p:cTn>
                              </p:par>
                              <p:par>
                                <p:cTn id="34" presetID="42" presetClass="path" presetSubtype="0" decel="100000" fill="hold" grpId="1" nodeType="withEffect">
                                  <p:stCondLst>
                                    <p:cond delay="0"/>
                                  </p:stCondLst>
                                  <p:childTnLst>
                                    <p:animMotion origin="layout" path="M 9.72222E-7 4.38272E-6 L -0.02572 4.38272E-6 " pathEditMode="relative" rAng="0" ptsTypes="AA">
                                      <p:cBhvr>
                                        <p:cTn id="35" dur="500" spd="-100000" fill="hold"/>
                                        <p:tgtEl>
                                          <p:spTgt spid="15"/>
                                        </p:tgtEl>
                                        <p:attrNameLst>
                                          <p:attrName>ppt_x</p:attrName>
                                          <p:attrName>ppt_y</p:attrName>
                                        </p:attrNameLst>
                                      </p:cBhvr>
                                      <p:rCtr x="-1291" y="0"/>
                                    </p:animMotion>
                                  </p:childTnLst>
                                </p:cTn>
                              </p:par>
                              <p:par>
                                <p:cTn id="36" presetID="10" presetClass="entr" presetSubtype="0" fill="hold" grpId="0" nodeType="withEffect">
                                  <p:stCondLst>
                                    <p:cond delay="0"/>
                                  </p:stCondLst>
                                  <p:childTnLst>
                                    <p:set>
                                      <p:cBhvr>
                                        <p:cTn id="37" dur="1" fill="hold">
                                          <p:stCondLst>
                                            <p:cond delay="0"/>
                                          </p:stCondLst>
                                        </p:cTn>
                                        <p:tgtEl>
                                          <p:spTgt spid="17"/>
                                        </p:tgtEl>
                                        <p:attrNameLst>
                                          <p:attrName>style.visibility</p:attrName>
                                        </p:attrNameLst>
                                      </p:cBhvr>
                                      <p:to>
                                        <p:strVal val="visible"/>
                                      </p:to>
                                    </p:set>
                                    <p:animEffect transition="in" filter="fade">
                                      <p:cBhvr>
                                        <p:cTn id="38" dur="500"/>
                                        <p:tgtEl>
                                          <p:spTgt spid="17"/>
                                        </p:tgtEl>
                                      </p:cBhvr>
                                    </p:animEffect>
                                  </p:childTnLst>
                                </p:cTn>
                              </p:par>
                              <p:par>
                                <p:cTn id="39" presetID="42" presetClass="path" presetSubtype="0" decel="100000" fill="hold" grpId="1" nodeType="withEffect">
                                  <p:stCondLst>
                                    <p:cond delay="0"/>
                                  </p:stCondLst>
                                  <p:childTnLst>
                                    <p:animMotion origin="layout" path="M 9.72222E-7 -6.79012E-7 L -0.02572 -6.79012E-7 " pathEditMode="relative" rAng="0" ptsTypes="AA">
                                      <p:cBhvr>
                                        <p:cTn id="40" dur="500" spd="-100000" fill="hold"/>
                                        <p:tgtEl>
                                          <p:spTgt spid="17"/>
                                        </p:tgtEl>
                                        <p:attrNameLst>
                                          <p:attrName>ppt_x</p:attrName>
                                          <p:attrName>ppt_y</p:attrName>
                                        </p:attrNameLst>
                                      </p:cBhvr>
                                      <p:rCtr x="-12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 grpId="0">
        <p:bldAsOne/>
      </p:bldGraphic>
      <p:bldP spid="10" grpId="0"/>
      <p:bldP spid="10" grpId="1"/>
      <p:bldGraphic spid="11" grpId="0">
        <p:bldAsOne/>
      </p:bldGraphic>
      <p:bldP spid="13" grpId="0"/>
      <p:bldP spid="13" grpId="1"/>
      <p:bldP spid="14" grpId="0"/>
      <p:bldP spid="14" grpId="1"/>
      <p:bldP spid="15" grpId="0"/>
      <p:bldP spid="15" grpId="1"/>
      <p:bldP spid="17" grpId="0"/>
      <p:bldP spid="17" grpId="1"/>
      <p:bldP spid="18" grpId="0"/>
      <p:bldP spid="18" grpId="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4260907" y="94487"/>
            <a:ext cx="332399" cy="7867650"/>
          </a:xfrm>
          <a:prstGeom prst="rect">
            <a:avLst/>
          </a:prstGeom>
        </p:spPr>
        <p:txBody>
          <a:bodyPr vert="vert" wrap="square" lIns="0" tIns="1524" rIns="0" bIns="0" rtlCol="0">
            <a:spAutoFit/>
          </a:bodyPr>
          <a:lstStyle/>
          <a:p>
            <a:pPr marL="15240">
              <a:spcBef>
                <a:spcPts val="12"/>
              </a:spcBef>
            </a:pPr>
            <a:r>
              <a:rPr sz="2160" b="1" dirty="0">
                <a:latin typeface="Calibri"/>
                <a:cs typeface="Calibri"/>
              </a:rPr>
              <a:t>NOT</a:t>
            </a:r>
            <a:r>
              <a:rPr sz="2160" b="1" spc="-66" dirty="0">
                <a:latin typeface="Calibri"/>
                <a:cs typeface="Calibri"/>
              </a:rPr>
              <a:t> </a:t>
            </a:r>
            <a:r>
              <a:rPr sz="2160" b="1" dirty="0">
                <a:latin typeface="Calibri"/>
                <a:cs typeface="Calibri"/>
              </a:rPr>
              <a:t>FOR</a:t>
            </a:r>
            <a:r>
              <a:rPr sz="2160" b="1" spc="-42" dirty="0">
                <a:latin typeface="Calibri"/>
                <a:cs typeface="Calibri"/>
              </a:rPr>
              <a:t> </a:t>
            </a:r>
            <a:r>
              <a:rPr sz="2160" b="1" dirty="0">
                <a:latin typeface="Calibri"/>
                <a:cs typeface="Calibri"/>
              </a:rPr>
              <a:t>DISTRIBUTION</a:t>
            </a:r>
            <a:r>
              <a:rPr sz="2160" b="1" spc="-42" dirty="0">
                <a:latin typeface="Calibri"/>
                <a:cs typeface="Calibri"/>
              </a:rPr>
              <a:t> </a:t>
            </a:r>
            <a:r>
              <a:rPr sz="2160" b="1" dirty="0">
                <a:latin typeface="Calibri"/>
                <a:cs typeface="Calibri"/>
              </a:rPr>
              <a:t>©</a:t>
            </a:r>
            <a:r>
              <a:rPr sz="2160" b="1" spc="-42" dirty="0">
                <a:latin typeface="Calibri"/>
                <a:cs typeface="Calibri"/>
              </a:rPr>
              <a:t> </a:t>
            </a:r>
            <a:r>
              <a:rPr sz="2160" b="1" dirty="0">
                <a:latin typeface="Calibri"/>
                <a:cs typeface="Calibri"/>
              </a:rPr>
              <a:t>Stephane</a:t>
            </a:r>
            <a:r>
              <a:rPr sz="2160" b="1" spc="-54" dirty="0">
                <a:latin typeface="Calibri"/>
                <a:cs typeface="Calibri"/>
              </a:rPr>
              <a:t> </a:t>
            </a:r>
            <a:r>
              <a:rPr sz="2160" b="1" dirty="0">
                <a:latin typeface="Calibri"/>
                <a:cs typeface="Calibri"/>
              </a:rPr>
              <a:t>Maarek</a:t>
            </a:r>
            <a:r>
              <a:rPr sz="2160" b="1" spc="-36" dirty="0">
                <a:latin typeface="Calibri"/>
                <a:cs typeface="Calibri"/>
              </a:rPr>
              <a:t> </a:t>
            </a:r>
            <a:r>
              <a:rPr sz="2160" b="1" u="sng" spc="-12" dirty="0">
                <a:uFill>
                  <a:solidFill>
                    <a:srgbClr val="0563C1"/>
                  </a:solidFill>
                </a:uFill>
                <a:latin typeface="Calibri"/>
                <a:cs typeface="Calibri"/>
                <a:hlinkClick r:id="rId2">
                  <a:extLst>
                    <a:ext uri="{A12FA001-AC4F-418D-AE19-62706E023703}">
                      <ahyp:hlinkClr xmlns:ahyp="http://schemas.microsoft.com/office/drawing/2018/hyperlinkcolor" val="tx"/>
                    </a:ext>
                  </a:extLst>
                </a:hlinkClick>
              </a:rPr>
              <a:t>www.datacumulus.com</a:t>
            </a:r>
            <a:endParaRPr sz="2160">
              <a:latin typeface="Calibri"/>
              <a:cs typeface="Calibri"/>
            </a:endParaRPr>
          </a:p>
        </p:txBody>
      </p:sp>
      <p:sp>
        <p:nvSpPr>
          <p:cNvPr id="3" name="object 3"/>
          <p:cNvSpPr txBox="1">
            <a:spLocks noGrp="1"/>
          </p:cNvSpPr>
          <p:nvPr>
            <p:ph type="title"/>
          </p:nvPr>
        </p:nvSpPr>
        <p:spPr>
          <a:xfrm>
            <a:off x="1100327" y="440740"/>
            <a:ext cx="1198626" cy="827919"/>
          </a:xfrm>
          <a:prstGeom prst="rect">
            <a:avLst/>
          </a:prstGeom>
        </p:spPr>
        <p:txBody>
          <a:bodyPr vert="horz" wrap="square" lIns="0" tIns="15240" rIns="0" bIns="0" rtlCol="0" anchor="t">
            <a:spAutoFit/>
          </a:bodyPr>
          <a:lstStyle/>
          <a:p>
            <a:pPr marL="15240">
              <a:spcBef>
                <a:spcPts val="120"/>
              </a:spcBef>
            </a:pPr>
            <a:r>
              <a:rPr spc="-114" dirty="0">
                <a:solidFill>
                  <a:schemeClr val="tx1"/>
                </a:solidFill>
              </a:rPr>
              <a:t>ECR</a:t>
            </a:r>
          </a:p>
        </p:txBody>
      </p:sp>
      <p:sp>
        <p:nvSpPr>
          <p:cNvPr id="4" name="object 4"/>
          <p:cNvSpPr txBox="1"/>
          <p:nvPr/>
        </p:nvSpPr>
        <p:spPr>
          <a:xfrm>
            <a:off x="1100327" y="1598980"/>
            <a:ext cx="11393424" cy="3948517"/>
          </a:xfrm>
          <a:prstGeom prst="rect">
            <a:avLst/>
          </a:prstGeom>
        </p:spPr>
        <p:txBody>
          <a:bodyPr vert="horz" wrap="square" lIns="0" tIns="113538" rIns="0" bIns="0" rtlCol="0">
            <a:spAutoFit/>
          </a:bodyPr>
          <a:lstStyle/>
          <a:p>
            <a:pPr marL="289560" indent="-274320">
              <a:spcBef>
                <a:spcPts val="894"/>
              </a:spcBef>
              <a:buFont typeface="Arial"/>
              <a:buChar char="•"/>
              <a:tabLst>
                <a:tab pos="289560" algn="l"/>
              </a:tabLst>
            </a:pPr>
            <a:r>
              <a:rPr sz="3360" dirty="0">
                <a:latin typeface="Gill Sans MT"/>
                <a:cs typeface="Gill Sans MT"/>
              </a:rPr>
              <a:t>So</a:t>
            </a:r>
            <a:r>
              <a:rPr sz="3360" spc="-144" dirty="0">
                <a:latin typeface="Gill Sans MT"/>
                <a:cs typeface="Gill Sans MT"/>
              </a:rPr>
              <a:t> </a:t>
            </a:r>
            <a:r>
              <a:rPr sz="3360" spc="-12" dirty="0">
                <a:latin typeface="Gill Sans MT"/>
                <a:cs typeface="Gill Sans MT"/>
              </a:rPr>
              <a:t>far</a:t>
            </a:r>
            <a:r>
              <a:rPr sz="3360" spc="-126" dirty="0">
                <a:latin typeface="Gill Sans MT"/>
                <a:cs typeface="Gill Sans MT"/>
              </a:rPr>
              <a:t> </a:t>
            </a:r>
            <a:r>
              <a:rPr sz="3360" spc="-30" dirty="0">
                <a:latin typeface="Gill Sans MT"/>
                <a:cs typeface="Gill Sans MT"/>
              </a:rPr>
              <a:t>we’ve</a:t>
            </a:r>
            <a:r>
              <a:rPr sz="3360" spc="-137" dirty="0">
                <a:latin typeface="Gill Sans MT"/>
                <a:cs typeface="Gill Sans MT"/>
              </a:rPr>
              <a:t> </a:t>
            </a:r>
            <a:r>
              <a:rPr sz="3360" dirty="0">
                <a:latin typeface="Gill Sans MT"/>
                <a:cs typeface="Gill Sans MT"/>
              </a:rPr>
              <a:t>been</a:t>
            </a:r>
            <a:r>
              <a:rPr sz="3360" spc="-132" dirty="0">
                <a:latin typeface="Gill Sans MT"/>
                <a:cs typeface="Gill Sans MT"/>
              </a:rPr>
              <a:t> </a:t>
            </a:r>
            <a:r>
              <a:rPr sz="3360" spc="-24" dirty="0">
                <a:latin typeface="Gill Sans MT"/>
                <a:cs typeface="Gill Sans MT"/>
              </a:rPr>
              <a:t>using</a:t>
            </a:r>
            <a:r>
              <a:rPr sz="3360" spc="-126" dirty="0">
                <a:latin typeface="Gill Sans MT"/>
                <a:cs typeface="Gill Sans MT"/>
              </a:rPr>
              <a:t> </a:t>
            </a:r>
            <a:r>
              <a:rPr sz="3360" spc="-84" dirty="0">
                <a:latin typeface="Gill Sans MT"/>
                <a:cs typeface="Gill Sans MT"/>
              </a:rPr>
              <a:t>Docker</a:t>
            </a:r>
            <a:r>
              <a:rPr sz="3360" spc="-126" dirty="0">
                <a:latin typeface="Gill Sans MT"/>
                <a:cs typeface="Gill Sans MT"/>
              </a:rPr>
              <a:t> </a:t>
            </a:r>
            <a:r>
              <a:rPr sz="3360" spc="-12" dirty="0">
                <a:latin typeface="Gill Sans MT"/>
                <a:cs typeface="Gill Sans MT"/>
              </a:rPr>
              <a:t>images</a:t>
            </a:r>
            <a:r>
              <a:rPr sz="3360" spc="-137" dirty="0">
                <a:latin typeface="Gill Sans MT"/>
                <a:cs typeface="Gill Sans MT"/>
              </a:rPr>
              <a:t> </a:t>
            </a:r>
            <a:r>
              <a:rPr sz="3360" spc="-24" dirty="0">
                <a:latin typeface="Gill Sans MT"/>
                <a:cs typeface="Gill Sans MT"/>
              </a:rPr>
              <a:t>from</a:t>
            </a:r>
            <a:r>
              <a:rPr sz="3360" spc="-126" dirty="0">
                <a:latin typeface="Gill Sans MT"/>
                <a:cs typeface="Gill Sans MT"/>
              </a:rPr>
              <a:t> </a:t>
            </a:r>
            <a:r>
              <a:rPr sz="3360" spc="-84" dirty="0">
                <a:latin typeface="Gill Sans MT"/>
                <a:cs typeface="Gill Sans MT"/>
              </a:rPr>
              <a:t>Docker</a:t>
            </a:r>
            <a:r>
              <a:rPr sz="3360" spc="-126" dirty="0">
                <a:latin typeface="Gill Sans MT"/>
                <a:cs typeface="Gill Sans MT"/>
              </a:rPr>
              <a:t> </a:t>
            </a:r>
            <a:r>
              <a:rPr sz="3360" dirty="0">
                <a:latin typeface="Gill Sans MT"/>
                <a:cs typeface="Gill Sans MT"/>
              </a:rPr>
              <a:t>Hub</a:t>
            </a:r>
            <a:r>
              <a:rPr sz="3360" spc="-137" dirty="0">
                <a:latin typeface="Gill Sans MT"/>
                <a:cs typeface="Gill Sans MT"/>
              </a:rPr>
              <a:t> </a:t>
            </a:r>
            <a:r>
              <a:rPr sz="3360" spc="-12" dirty="0">
                <a:latin typeface="Gill Sans MT"/>
                <a:cs typeface="Gill Sans MT"/>
              </a:rPr>
              <a:t>(public)</a:t>
            </a:r>
            <a:endParaRPr sz="3360">
              <a:latin typeface="Gill Sans MT"/>
              <a:cs typeface="Gill Sans MT"/>
            </a:endParaRPr>
          </a:p>
          <a:p>
            <a:pPr marL="289560" indent="-274320">
              <a:spcBef>
                <a:spcPts val="780"/>
              </a:spcBef>
              <a:buFont typeface="Arial"/>
              <a:buChar char="•"/>
              <a:tabLst>
                <a:tab pos="289560" algn="l"/>
              </a:tabLst>
            </a:pPr>
            <a:r>
              <a:rPr sz="3360" spc="-30" dirty="0">
                <a:latin typeface="Gill Sans MT"/>
                <a:cs typeface="Gill Sans MT"/>
              </a:rPr>
              <a:t>ECR</a:t>
            </a:r>
            <a:r>
              <a:rPr sz="3360" spc="-144" dirty="0">
                <a:latin typeface="Gill Sans MT"/>
                <a:cs typeface="Gill Sans MT"/>
              </a:rPr>
              <a:t> </a:t>
            </a:r>
            <a:r>
              <a:rPr sz="3360" dirty="0">
                <a:latin typeface="Gill Sans MT"/>
                <a:cs typeface="Gill Sans MT"/>
              </a:rPr>
              <a:t>is</a:t>
            </a:r>
            <a:r>
              <a:rPr sz="3360" spc="-132" dirty="0">
                <a:latin typeface="Gill Sans MT"/>
                <a:cs typeface="Gill Sans MT"/>
              </a:rPr>
              <a:t> </a:t>
            </a:r>
            <a:r>
              <a:rPr sz="3360" dirty="0">
                <a:latin typeface="Gill Sans MT"/>
                <a:cs typeface="Gill Sans MT"/>
              </a:rPr>
              <a:t>a</a:t>
            </a:r>
            <a:r>
              <a:rPr sz="3360" spc="-132" dirty="0">
                <a:latin typeface="Gill Sans MT"/>
                <a:cs typeface="Gill Sans MT"/>
              </a:rPr>
              <a:t> </a:t>
            </a:r>
            <a:r>
              <a:rPr sz="3360" spc="-30" dirty="0">
                <a:latin typeface="Gill Sans MT"/>
                <a:cs typeface="Gill Sans MT"/>
              </a:rPr>
              <a:t>private</a:t>
            </a:r>
            <a:r>
              <a:rPr sz="3360" spc="-137" dirty="0">
                <a:latin typeface="Gill Sans MT"/>
                <a:cs typeface="Gill Sans MT"/>
              </a:rPr>
              <a:t> </a:t>
            </a:r>
            <a:r>
              <a:rPr sz="3360" spc="-84" dirty="0">
                <a:latin typeface="Gill Sans MT"/>
                <a:cs typeface="Gill Sans MT"/>
              </a:rPr>
              <a:t>Docker</a:t>
            </a:r>
            <a:r>
              <a:rPr sz="3360" spc="-126" dirty="0">
                <a:latin typeface="Gill Sans MT"/>
                <a:cs typeface="Gill Sans MT"/>
              </a:rPr>
              <a:t> </a:t>
            </a:r>
            <a:r>
              <a:rPr sz="3360" dirty="0">
                <a:latin typeface="Gill Sans MT"/>
                <a:cs typeface="Gill Sans MT"/>
              </a:rPr>
              <a:t>image</a:t>
            </a:r>
            <a:r>
              <a:rPr sz="3360" spc="-137" dirty="0">
                <a:latin typeface="Gill Sans MT"/>
                <a:cs typeface="Gill Sans MT"/>
              </a:rPr>
              <a:t> </a:t>
            </a:r>
            <a:r>
              <a:rPr sz="3360" spc="-12" dirty="0">
                <a:latin typeface="Gill Sans MT"/>
                <a:cs typeface="Gill Sans MT"/>
              </a:rPr>
              <a:t>repository</a:t>
            </a:r>
            <a:endParaRPr sz="3360">
              <a:latin typeface="Gill Sans MT"/>
              <a:cs typeface="Gill Sans MT"/>
            </a:endParaRPr>
          </a:p>
          <a:p>
            <a:pPr marL="289560" indent="-274320">
              <a:spcBef>
                <a:spcPts val="894"/>
              </a:spcBef>
              <a:buFont typeface="Arial"/>
              <a:buChar char="•"/>
              <a:tabLst>
                <a:tab pos="289560" algn="l"/>
              </a:tabLst>
            </a:pPr>
            <a:r>
              <a:rPr sz="3360" spc="-54" dirty="0">
                <a:latin typeface="Gill Sans MT"/>
                <a:cs typeface="Gill Sans MT"/>
              </a:rPr>
              <a:t>Access</a:t>
            </a:r>
            <a:r>
              <a:rPr sz="3360" spc="-132" dirty="0">
                <a:latin typeface="Gill Sans MT"/>
                <a:cs typeface="Gill Sans MT"/>
              </a:rPr>
              <a:t> </a:t>
            </a:r>
            <a:r>
              <a:rPr sz="3360" dirty="0">
                <a:latin typeface="Gill Sans MT"/>
                <a:cs typeface="Gill Sans MT"/>
              </a:rPr>
              <a:t>is</a:t>
            </a:r>
            <a:r>
              <a:rPr sz="3360" spc="-132" dirty="0">
                <a:latin typeface="Gill Sans MT"/>
                <a:cs typeface="Gill Sans MT"/>
              </a:rPr>
              <a:t> </a:t>
            </a:r>
            <a:r>
              <a:rPr sz="3360" spc="-66" dirty="0">
                <a:latin typeface="Gill Sans MT"/>
                <a:cs typeface="Gill Sans MT"/>
              </a:rPr>
              <a:t>controlled</a:t>
            </a:r>
            <a:r>
              <a:rPr sz="3360" spc="-132" dirty="0">
                <a:latin typeface="Gill Sans MT"/>
                <a:cs typeface="Gill Sans MT"/>
              </a:rPr>
              <a:t> </a:t>
            </a:r>
            <a:r>
              <a:rPr sz="3360" spc="-42" dirty="0">
                <a:latin typeface="Gill Sans MT"/>
                <a:cs typeface="Gill Sans MT"/>
              </a:rPr>
              <a:t>through</a:t>
            </a:r>
            <a:r>
              <a:rPr sz="3360" spc="-126" dirty="0">
                <a:latin typeface="Gill Sans MT"/>
                <a:cs typeface="Gill Sans MT"/>
              </a:rPr>
              <a:t> </a:t>
            </a:r>
            <a:r>
              <a:rPr sz="3360" dirty="0">
                <a:latin typeface="Gill Sans MT"/>
                <a:cs typeface="Gill Sans MT"/>
              </a:rPr>
              <a:t>IAM</a:t>
            </a:r>
            <a:r>
              <a:rPr sz="3360" spc="-132" dirty="0">
                <a:latin typeface="Gill Sans MT"/>
                <a:cs typeface="Gill Sans MT"/>
              </a:rPr>
              <a:t> </a:t>
            </a:r>
            <a:r>
              <a:rPr sz="3360" spc="-42" dirty="0">
                <a:latin typeface="Gill Sans MT"/>
                <a:cs typeface="Gill Sans MT"/>
              </a:rPr>
              <a:t>(permission</a:t>
            </a:r>
            <a:r>
              <a:rPr sz="3360" spc="-126" dirty="0">
                <a:latin typeface="Gill Sans MT"/>
                <a:cs typeface="Gill Sans MT"/>
              </a:rPr>
              <a:t> </a:t>
            </a:r>
            <a:r>
              <a:rPr sz="3360" spc="-78" dirty="0">
                <a:latin typeface="Gill Sans MT"/>
                <a:cs typeface="Gill Sans MT"/>
              </a:rPr>
              <a:t>errors</a:t>
            </a:r>
            <a:r>
              <a:rPr sz="3360" spc="-132" dirty="0">
                <a:latin typeface="Gill Sans MT"/>
                <a:cs typeface="Gill Sans MT"/>
              </a:rPr>
              <a:t> </a:t>
            </a:r>
            <a:r>
              <a:rPr sz="3360" spc="252" dirty="0">
                <a:latin typeface="Gill Sans MT"/>
                <a:cs typeface="Gill Sans MT"/>
              </a:rPr>
              <a:t>=&gt;</a:t>
            </a:r>
            <a:r>
              <a:rPr sz="3360" spc="-126" dirty="0">
                <a:latin typeface="Gill Sans MT"/>
                <a:cs typeface="Gill Sans MT"/>
              </a:rPr>
              <a:t> </a:t>
            </a:r>
            <a:r>
              <a:rPr sz="3360" spc="-12" dirty="0">
                <a:latin typeface="Gill Sans MT"/>
                <a:cs typeface="Gill Sans MT"/>
              </a:rPr>
              <a:t>policy)</a:t>
            </a:r>
            <a:endParaRPr sz="3360">
              <a:latin typeface="Gill Sans MT"/>
              <a:cs typeface="Gill Sans MT"/>
            </a:endParaRPr>
          </a:p>
          <a:p>
            <a:pPr marL="289560" indent="-274320">
              <a:spcBef>
                <a:spcPts val="774"/>
              </a:spcBef>
              <a:buFont typeface="Arial"/>
              <a:buChar char="•"/>
              <a:tabLst>
                <a:tab pos="289560" algn="l"/>
              </a:tabLst>
            </a:pPr>
            <a:r>
              <a:rPr sz="3360" spc="-198" dirty="0">
                <a:latin typeface="Gill Sans MT"/>
                <a:cs typeface="Gill Sans MT"/>
              </a:rPr>
              <a:t>You</a:t>
            </a:r>
            <a:r>
              <a:rPr sz="3360" spc="-36" dirty="0">
                <a:latin typeface="Gill Sans MT"/>
                <a:cs typeface="Gill Sans MT"/>
              </a:rPr>
              <a:t> </a:t>
            </a:r>
            <a:r>
              <a:rPr sz="3360" dirty="0">
                <a:latin typeface="Gill Sans MT"/>
                <a:cs typeface="Gill Sans MT"/>
              </a:rPr>
              <a:t>need</a:t>
            </a:r>
            <a:r>
              <a:rPr sz="3360" spc="-228" dirty="0">
                <a:latin typeface="Gill Sans MT"/>
                <a:cs typeface="Gill Sans MT"/>
              </a:rPr>
              <a:t> </a:t>
            </a:r>
            <a:r>
              <a:rPr sz="3360" dirty="0">
                <a:latin typeface="Gill Sans MT"/>
                <a:cs typeface="Gill Sans MT"/>
              </a:rPr>
              <a:t>to</a:t>
            </a:r>
            <a:r>
              <a:rPr sz="3360" spc="-132" dirty="0">
                <a:latin typeface="Gill Sans MT"/>
                <a:cs typeface="Gill Sans MT"/>
              </a:rPr>
              <a:t> </a:t>
            </a:r>
            <a:r>
              <a:rPr sz="3360" dirty="0">
                <a:latin typeface="Gill Sans MT"/>
                <a:cs typeface="Gill Sans MT"/>
              </a:rPr>
              <a:t>run</a:t>
            </a:r>
            <a:r>
              <a:rPr sz="3360" spc="-126" dirty="0">
                <a:latin typeface="Gill Sans MT"/>
                <a:cs typeface="Gill Sans MT"/>
              </a:rPr>
              <a:t> </a:t>
            </a:r>
            <a:r>
              <a:rPr sz="3360" dirty="0">
                <a:latin typeface="Gill Sans MT"/>
                <a:cs typeface="Gill Sans MT"/>
              </a:rPr>
              <a:t>some</a:t>
            </a:r>
            <a:r>
              <a:rPr sz="3360" spc="-132" dirty="0">
                <a:latin typeface="Gill Sans MT"/>
                <a:cs typeface="Gill Sans MT"/>
              </a:rPr>
              <a:t> </a:t>
            </a:r>
            <a:r>
              <a:rPr sz="3360" spc="-12" dirty="0">
                <a:latin typeface="Gill Sans MT"/>
                <a:cs typeface="Gill Sans MT"/>
              </a:rPr>
              <a:t>commands</a:t>
            </a:r>
            <a:r>
              <a:rPr sz="3360" spc="-137" dirty="0">
                <a:latin typeface="Gill Sans MT"/>
                <a:cs typeface="Gill Sans MT"/>
              </a:rPr>
              <a:t> </a:t>
            </a:r>
            <a:r>
              <a:rPr sz="3360" dirty="0">
                <a:latin typeface="Gill Sans MT"/>
                <a:cs typeface="Gill Sans MT"/>
              </a:rPr>
              <a:t>to</a:t>
            </a:r>
            <a:r>
              <a:rPr sz="3360" spc="-132" dirty="0">
                <a:latin typeface="Gill Sans MT"/>
                <a:cs typeface="Gill Sans MT"/>
              </a:rPr>
              <a:t> </a:t>
            </a:r>
            <a:r>
              <a:rPr sz="3360" dirty="0">
                <a:latin typeface="Gill Sans MT"/>
                <a:cs typeface="Gill Sans MT"/>
              </a:rPr>
              <a:t>push</a:t>
            </a:r>
            <a:r>
              <a:rPr sz="3360" spc="-126" dirty="0">
                <a:latin typeface="Gill Sans MT"/>
                <a:cs typeface="Gill Sans MT"/>
              </a:rPr>
              <a:t> </a:t>
            </a:r>
            <a:r>
              <a:rPr sz="3360" spc="-12" dirty="0">
                <a:latin typeface="Gill Sans MT"/>
                <a:cs typeface="Gill Sans MT"/>
              </a:rPr>
              <a:t>pull:</a:t>
            </a:r>
            <a:endParaRPr sz="3360">
              <a:latin typeface="Gill Sans MT"/>
              <a:cs typeface="Gill Sans MT"/>
            </a:endParaRPr>
          </a:p>
          <a:p>
            <a:pPr marL="838200" lvl="1" indent="-274320">
              <a:spcBef>
                <a:spcPts val="282"/>
              </a:spcBef>
              <a:buFont typeface="Arial"/>
              <a:buChar char="•"/>
              <a:tabLst>
                <a:tab pos="838200" algn="l"/>
              </a:tabLst>
            </a:pPr>
            <a:r>
              <a:rPr spc="-12" dirty="0">
                <a:latin typeface="Gill Sans MT"/>
                <a:cs typeface="Gill Sans MT"/>
              </a:rPr>
              <a:t>$(aws</a:t>
            </a:r>
            <a:r>
              <a:rPr spc="-96" dirty="0">
                <a:latin typeface="Gill Sans MT"/>
                <a:cs typeface="Gill Sans MT"/>
              </a:rPr>
              <a:t> </a:t>
            </a:r>
            <a:r>
              <a:rPr spc="-48" dirty="0">
                <a:latin typeface="Gill Sans MT"/>
                <a:cs typeface="Gill Sans MT"/>
              </a:rPr>
              <a:t>ecr</a:t>
            </a:r>
            <a:r>
              <a:rPr spc="-96" dirty="0">
                <a:latin typeface="Gill Sans MT"/>
                <a:cs typeface="Gill Sans MT"/>
              </a:rPr>
              <a:t> </a:t>
            </a:r>
            <a:r>
              <a:rPr spc="-48" dirty="0">
                <a:latin typeface="Gill Sans MT"/>
                <a:cs typeface="Gill Sans MT"/>
              </a:rPr>
              <a:t>get-</a:t>
            </a:r>
            <a:r>
              <a:rPr spc="-30" dirty="0">
                <a:latin typeface="Gill Sans MT"/>
                <a:cs typeface="Gill Sans MT"/>
              </a:rPr>
              <a:t>login</a:t>
            </a:r>
            <a:r>
              <a:rPr spc="-102" dirty="0">
                <a:latin typeface="Gill Sans MT"/>
                <a:cs typeface="Gill Sans MT"/>
              </a:rPr>
              <a:t> </a:t>
            </a:r>
            <a:r>
              <a:rPr spc="-54" dirty="0">
                <a:latin typeface="Gill Sans MT"/>
                <a:cs typeface="Gill Sans MT"/>
              </a:rPr>
              <a:t>--</a:t>
            </a:r>
            <a:r>
              <a:rPr spc="-48" dirty="0">
                <a:latin typeface="Gill Sans MT"/>
                <a:cs typeface="Gill Sans MT"/>
              </a:rPr>
              <a:t>no-</a:t>
            </a:r>
            <a:r>
              <a:rPr spc="-60" dirty="0">
                <a:latin typeface="Gill Sans MT"/>
                <a:cs typeface="Gill Sans MT"/>
              </a:rPr>
              <a:t>include-</a:t>
            </a:r>
            <a:r>
              <a:rPr spc="-12" dirty="0">
                <a:latin typeface="Gill Sans MT"/>
                <a:cs typeface="Gill Sans MT"/>
              </a:rPr>
              <a:t>email</a:t>
            </a:r>
            <a:r>
              <a:rPr spc="-96" dirty="0">
                <a:latin typeface="Gill Sans MT"/>
                <a:cs typeface="Gill Sans MT"/>
              </a:rPr>
              <a:t> </a:t>
            </a:r>
            <a:r>
              <a:rPr spc="-54" dirty="0">
                <a:latin typeface="Gill Sans MT"/>
                <a:cs typeface="Gill Sans MT"/>
              </a:rPr>
              <a:t>--</a:t>
            </a:r>
            <a:r>
              <a:rPr spc="-42" dirty="0">
                <a:latin typeface="Gill Sans MT"/>
                <a:cs typeface="Gill Sans MT"/>
              </a:rPr>
              <a:t>region</a:t>
            </a:r>
            <a:r>
              <a:rPr spc="-102" dirty="0">
                <a:latin typeface="Gill Sans MT"/>
                <a:cs typeface="Gill Sans MT"/>
              </a:rPr>
              <a:t> </a:t>
            </a:r>
            <a:r>
              <a:rPr spc="-36" dirty="0">
                <a:latin typeface="Gill Sans MT"/>
                <a:cs typeface="Gill Sans MT"/>
              </a:rPr>
              <a:t>eu-</a:t>
            </a:r>
            <a:r>
              <a:rPr spc="-72" dirty="0">
                <a:latin typeface="Gill Sans MT"/>
                <a:cs typeface="Gill Sans MT"/>
              </a:rPr>
              <a:t>west-</a:t>
            </a:r>
            <a:r>
              <a:rPr spc="-30" dirty="0">
                <a:latin typeface="Gill Sans MT"/>
                <a:cs typeface="Gill Sans MT"/>
              </a:rPr>
              <a:t>1)</a:t>
            </a:r>
            <a:endParaRPr>
              <a:latin typeface="Gill Sans MT"/>
              <a:cs typeface="Gill Sans MT"/>
            </a:endParaRPr>
          </a:p>
          <a:p>
            <a:pPr marL="838200" lvl="1" indent="-274320">
              <a:spcBef>
                <a:spcPts val="258"/>
              </a:spcBef>
              <a:buFont typeface="Arial"/>
              <a:buChar char="•"/>
              <a:tabLst>
                <a:tab pos="838200" algn="l"/>
              </a:tabLst>
            </a:pPr>
            <a:r>
              <a:rPr spc="-66" dirty="0">
                <a:latin typeface="Gill Sans MT"/>
                <a:cs typeface="Gill Sans MT"/>
              </a:rPr>
              <a:t>docker</a:t>
            </a:r>
            <a:r>
              <a:rPr spc="-90" dirty="0">
                <a:latin typeface="Gill Sans MT"/>
                <a:cs typeface="Gill Sans MT"/>
              </a:rPr>
              <a:t> </a:t>
            </a:r>
            <a:r>
              <a:rPr dirty="0">
                <a:latin typeface="Gill Sans MT"/>
                <a:cs typeface="Gill Sans MT"/>
              </a:rPr>
              <a:t>push</a:t>
            </a:r>
            <a:r>
              <a:rPr spc="-90" dirty="0">
                <a:latin typeface="Gill Sans MT"/>
                <a:cs typeface="Gill Sans MT"/>
              </a:rPr>
              <a:t> </a:t>
            </a:r>
            <a:r>
              <a:rPr spc="-72" dirty="0">
                <a:latin typeface="Gill Sans MT"/>
                <a:cs typeface="Gill Sans MT"/>
              </a:rPr>
              <a:t>1234567890.dkr.ecr.eu-west-</a:t>
            </a:r>
            <a:r>
              <a:rPr spc="-12" dirty="0">
                <a:latin typeface="Gill Sans MT"/>
                <a:cs typeface="Gill Sans MT"/>
              </a:rPr>
              <a:t>1.amazonaws.com/demo:latest</a:t>
            </a:r>
            <a:endParaRPr>
              <a:latin typeface="Gill Sans MT"/>
              <a:cs typeface="Gill Sans MT"/>
            </a:endParaRPr>
          </a:p>
          <a:p>
            <a:pPr marL="838200" lvl="1" indent="-274320">
              <a:spcBef>
                <a:spcPts val="258"/>
              </a:spcBef>
              <a:buFont typeface="Arial"/>
              <a:buChar char="•"/>
              <a:tabLst>
                <a:tab pos="838200" algn="l"/>
              </a:tabLst>
            </a:pPr>
            <a:r>
              <a:rPr spc="-66" dirty="0">
                <a:latin typeface="Gill Sans MT"/>
                <a:cs typeface="Gill Sans MT"/>
              </a:rPr>
              <a:t>docker</a:t>
            </a:r>
            <a:r>
              <a:rPr spc="-108" dirty="0">
                <a:latin typeface="Gill Sans MT"/>
                <a:cs typeface="Gill Sans MT"/>
              </a:rPr>
              <a:t> </a:t>
            </a:r>
            <a:r>
              <a:rPr spc="-12" dirty="0">
                <a:latin typeface="Gill Sans MT"/>
                <a:cs typeface="Gill Sans MT"/>
              </a:rPr>
              <a:t>pull</a:t>
            </a:r>
            <a:r>
              <a:rPr spc="-102" dirty="0">
                <a:latin typeface="Gill Sans MT"/>
                <a:cs typeface="Gill Sans MT"/>
              </a:rPr>
              <a:t> </a:t>
            </a:r>
            <a:r>
              <a:rPr spc="-72" dirty="0">
                <a:latin typeface="Gill Sans MT"/>
                <a:cs typeface="Gill Sans MT"/>
              </a:rPr>
              <a:t>1234567890.dkr.ecr.eu-west-</a:t>
            </a:r>
            <a:r>
              <a:rPr spc="-12" dirty="0">
                <a:latin typeface="Gill Sans MT"/>
                <a:cs typeface="Gill Sans MT"/>
              </a:rPr>
              <a:t>1.amazonaws.com/demo:latest</a:t>
            </a:r>
            <a:endParaRPr>
              <a:latin typeface="Gill Sans MT"/>
              <a:cs typeface="Gill Sans MT"/>
            </a:endParaRPr>
          </a:p>
        </p:txBody>
      </p:sp>
      <p:pic>
        <p:nvPicPr>
          <p:cNvPr id="5" name="object 5"/>
          <p:cNvPicPr/>
          <p:nvPr/>
        </p:nvPicPr>
        <p:blipFill>
          <a:blip r:embed="rId3" cstate="print"/>
          <a:stretch>
            <a:fillRect/>
          </a:stretch>
        </p:blipFill>
        <p:spPr>
          <a:xfrm>
            <a:off x="12483602" y="384028"/>
            <a:ext cx="1426877" cy="1472908"/>
          </a:xfrm>
          <a:prstGeom prst="rect">
            <a:avLst/>
          </a:prstGeom>
        </p:spPr>
      </p:pic>
      <p:sp>
        <p:nvSpPr>
          <p:cNvPr id="6" name="object 6"/>
          <p:cNvSpPr txBox="1"/>
          <p:nvPr/>
        </p:nvSpPr>
        <p:spPr>
          <a:xfrm>
            <a:off x="290271" y="7762253"/>
            <a:ext cx="1532382" cy="227755"/>
          </a:xfrm>
          <a:prstGeom prst="rect">
            <a:avLst/>
          </a:prstGeom>
        </p:spPr>
        <p:txBody>
          <a:bodyPr vert="horz" wrap="square" lIns="0" tIns="6096" rIns="0" bIns="0" rtlCol="0">
            <a:spAutoFit/>
          </a:bodyPr>
          <a:lstStyle/>
          <a:p>
            <a:pPr marL="15240">
              <a:spcBef>
                <a:spcPts val="48"/>
              </a:spcBef>
            </a:pPr>
            <a:r>
              <a:rPr sz="1440" dirty="0">
                <a:latin typeface="Calibri"/>
                <a:cs typeface="Calibri"/>
              </a:rPr>
              <a:t>©</a:t>
            </a:r>
            <a:r>
              <a:rPr sz="1440" spc="-36" dirty="0">
                <a:latin typeface="Calibri"/>
                <a:cs typeface="Calibri"/>
              </a:rPr>
              <a:t> </a:t>
            </a:r>
            <a:r>
              <a:rPr sz="1440" dirty="0">
                <a:latin typeface="Calibri"/>
                <a:cs typeface="Calibri"/>
              </a:rPr>
              <a:t>Stephane</a:t>
            </a:r>
            <a:r>
              <a:rPr sz="1440" spc="-24" dirty="0">
                <a:latin typeface="Calibri"/>
                <a:cs typeface="Calibri"/>
              </a:rPr>
              <a:t> </a:t>
            </a:r>
            <a:r>
              <a:rPr sz="1440" spc="-12" dirty="0">
                <a:latin typeface="Calibri"/>
                <a:cs typeface="Calibri"/>
              </a:rPr>
              <a:t>Maarek</a:t>
            </a:r>
            <a:endParaRPr sz="1440">
              <a:latin typeface="Calibri"/>
              <a:cs typeface="Calibri"/>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3CA4A-E87A-434D-9BEF-102EAE91BA6D}"/>
              </a:ext>
            </a:extLst>
          </p:cNvPr>
          <p:cNvSpPr>
            <a:spLocks noGrp="1"/>
          </p:cNvSpPr>
          <p:nvPr>
            <p:ph type="title"/>
          </p:nvPr>
        </p:nvSpPr>
        <p:spPr>
          <a:xfrm>
            <a:off x="1623678" y="3232528"/>
            <a:ext cx="12435840" cy="1488168"/>
          </a:xfrm>
        </p:spPr>
        <p:txBody>
          <a:bodyPr/>
          <a:lstStyle/>
          <a:p>
            <a:r>
              <a:rPr lang="en-US" dirty="0"/>
              <a:t>Why use AWS </a:t>
            </a:r>
            <a:r>
              <a:rPr lang="en-US" dirty="0" err="1"/>
              <a:t>Fargate</a:t>
            </a:r>
            <a:r>
              <a:rPr lang="en-US" dirty="0"/>
              <a:t>?</a:t>
            </a:r>
          </a:p>
        </p:txBody>
      </p:sp>
    </p:spTree>
    <p:extLst>
      <p:ext uri="{BB962C8B-B14F-4D97-AF65-F5344CB8AC3E}">
        <p14:creationId xmlns:p14="http://schemas.microsoft.com/office/powerpoint/2010/main" val="111632924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1">
            <a:extLst>
              <a:ext uri="{FF2B5EF4-FFF2-40B4-BE49-F238E27FC236}">
                <a16:creationId xmlns:a16="http://schemas.microsoft.com/office/drawing/2014/main" id="{EBDFD830-5EEE-2D46-9FD0-796D2E0EF267}"/>
              </a:ext>
            </a:extLst>
          </p:cNvPr>
          <p:cNvSpPr>
            <a:spLocks noGrp="1"/>
          </p:cNvSpPr>
          <p:nvPr>
            <p:ph type="title"/>
          </p:nvPr>
        </p:nvSpPr>
        <p:spPr>
          <a:xfrm>
            <a:off x="560070" y="604028"/>
            <a:ext cx="13510260" cy="967888"/>
          </a:xfrm>
        </p:spPr>
        <p:txBody>
          <a:bodyPr/>
          <a:lstStyle/>
          <a:p>
            <a:r>
              <a:rPr lang="en-US" sz="4000" dirty="0"/>
              <a:t>AWS </a:t>
            </a:r>
            <a:r>
              <a:rPr lang="en-US" sz="4000" dirty="0" err="1"/>
              <a:t>Fargate</a:t>
            </a:r>
            <a:r>
              <a:rPr lang="en-US" sz="4000" dirty="0"/>
              <a:t> helps you run container images directly</a:t>
            </a:r>
          </a:p>
        </p:txBody>
      </p:sp>
      <p:sp>
        <p:nvSpPr>
          <p:cNvPr id="22" name="TextBox 21">
            <a:extLst>
              <a:ext uri="{FF2B5EF4-FFF2-40B4-BE49-F238E27FC236}">
                <a16:creationId xmlns:a16="http://schemas.microsoft.com/office/drawing/2014/main" id="{2BBE36AF-F11E-7341-9E99-7ABB6DF6BB3E}"/>
              </a:ext>
            </a:extLst>
          </p:cNvPr>
          <p:cNvSpPr txBox="1"/>
          <p:nvPr/>
        </p:nvSpPr>
        <p:spPr>
          <a:xfrm>
            <a:off x="6018055" y="3929939"/>
            <a:ext cx="2849915" cy="1384995"/>
          </a:xfrm>
          <a:prstGeom prst="rect">
            <a:avLst/>
          </a:prstGeom>
          <a:noFill/>
        </p:spPr>
        <p:txBody>
          <a:bodyPr wrap="square" rtlCol="0">
            <a:spAutoFit/>
          </a:bodyPr>
          <a:lstStyle/>
          <a:p>
            <a:pPr algn="ctr"/>
            <a:r>
              <a:rPr lang="en-US" sz="2800" dirty="0"/>
              <a:t>Amazon Elastic Container Service</a:t>
            </a:r>
          </a:p>
        </p:txBody>
      </p:sp>
      <p:pic>
        <p:nvPicPr>
          <p:cNvPr id="23" name="Graphic 22">
            <a:extLst>
              <a:ext uri="{FF2B5EF4-FFF2-40B4-BE49-F238E27FC236}">
                <a16:creationId xmlns:a16="http://schemas.microsoft.com/office/drawing/2014/main" id="{1D9B7680-B7C5-094F-80F1-5FDF1AF7419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929515" y="2614694"/>
            <a:ext cx="1138894" cy="1138894"/>
          </a:xfrm>
          <a:prstGeom prst="rect">
            <a:avLst/>
          </a:prstGeom>
        </p:spPr>
      </p:pic>
      <p:pic>
        <p:nvPicPr>
          <p:cNvPr id="27" name="Graphic 26">
            <a:extLst>
              <a:ext uri="{FF2B5EF4-FFF2-40B4-BE49-F238E27FC236}">
                <a16:creationId xmlns:a16="http://schemas.microsoft.com/office/drawing/2014/main" id="{5A117723-DFA7-9341-BFFE-FF5F396756C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883955" y="2614694"/>
            <a:ext cx="541929" cy="541929"/>
          </a:xfrm>
          <a:prstGeom prst="rect">
            <a:avLst/>
          </a:prstGeom>
        </p:spPr>
      </p:pic>
      <p:sp>
        <p:nvSpPr>
          <p:cNvPr id="28" name="Text Placeholder 2">
            <a:extLst>
              <a:ext uri="{FF2B5EF4-FFF2-40B4-BE49-F238E27FC236}">
                <a16:creationId xmlns:a16="http://schemas.microsoft.com/office/drawing/2014/main" id="{78D858EC-282B-3F4D-9858-0698905EF0A2}"/>
              </a:ext>
            </a:extLst>
          </p:cNvPr>
          <p:cNvSpPr txBox="1">
            <a:spLocks/>
          </p:cNvSpPr>
          <p:nvPr/>
        </p:nvSpPr>
        <p:spPr>
          <a:xfrm>
            <a:off x="3481297" y="2650932"/>
            <a:ext cx="2369128" cy="541929"/>
          </a:xfrm>
          <a:prstGeom prst="rect">
            <a:avLst/>
          </a:prstGeom>
        </p:spPr>
        <p:txBody>
          <a:bodyPr vert="horz" lIns="91440" tIns="45720" rIns="91440" bIns="45720" rtlCol="0">
            <a:noAutofit/>
          </a:bodyPr>
          <a:lstStyle>
            <a:lvl1pPr marL="0" indent="0" algn="l" defTabSz="731520" rtl="0" eaLnBrk="1" latinLnBrk="0" hangingPunct="1">
              <a:spcBef>
                <a:spcPct val="20000"/>
              </a:spcBef>
              <a:buFontTx/>
              <a:buNone/>
              <a:defRPr sz="2900" b="0" i="0" kern="1200">
                <a:solidFill>
                  <a:schemeClr val="tx1"/>
                </a:solidFill>
                <a:latin typeface="Amazon Ember Regular" charset="0"/>
                <a:ea typeface="+mn-ea"/>
                <a:cs typeface="Amazon Ember Regular" charset="0"/>
              </a:defRPr>
            </a:lvl1pPr>
            <a:lvl2pPr marL="1188720" indent="-457200" algn="l" defTabSz="731520" rtl="0" eaLnBrk="1" latinLnBrk="0" hangingPunct="1">
              <a:spcBef>
                <a:spcPct val="20000"/>
              </a:spcBef>
              <a:buFont typeface="Arial"/>
              <a:buChar char="•"/>
              <a:defRPr sz="2900" b="0" i="0" kern="1200">
                <a:solidFill>
                  <a:schemeClr val="tx1"/>
                </a:solidFill>
                <a:latin typeface="Amazon Ember Regular" charset="0"/>
                <a:ea typeface="+mn-ea"/>
                <a:cs typeface="Amazon Ember Regular" charset="0"/>
              </a:defRPr>
            </a:lvl2pPr>
            <a:lvl3pPr marL="1828800" indent="-365760" algn="l" defTabSz="731520" rtl="0" eaLnBrk="1" latinLnBrk="0" hangingPunct="1">
              <a:spcBef>
                <a:spcPct val="20000"/>
              </a:spcBef>
              <a:buFont typeface="Arial"/>
              <a:buChar char="•"/>
              <a:defRPr sz="2600" b="0" i="0" kern="1200">
                <a:solidFill>
                  <a:schemeClr val="tx1"/>
                </a:solidFill>
                <a:latin typeface="Amazon Ember Regular" charset="0"/>
                <a:ea typeface="+mn-ea"/>
                <a:cs typeface="Amazon Ember Regular" charset="0"/>
              </a:defRPr>
            </a:lvl3pPr>
            <a:lvl4pPr marL="2560320" indent="-365760" algn="l" defTabSz="731520" rtl="0" eaLnBrk="1" latinLnBrk="0" hangingPunct="1">
              <a:spcBef>
                <a:spcPct val="20000"/>
              </a:spcBef>
              <a:buFont typeface="Arial"/>
              <a:buChar char="–"/>
              <a:defRPr sz="2200" b="0" i="0" kern="1200">
                <a:solidFill>
                  <a:schemeClr val="tx1"/>
                </a:solidFill>
                <a:latin typeface="Amazon Ember Regular" charset="0"/>
                <a:ea typeface="+mn-ea"/>
                <a:cs typeface="Amazon Ember Regular" charset="0"/>
              </a:defRPr>
            </a:lvl4pPr>
            <a:lvl5pPr marL="3291840" indent="-365760" algn="l" defTabSz="731520" rtl="0" eaLnBrk="1" latinLnBrk="0" hangingPunct="1">
              <a:spcBef>
                <a:spcPct val="20000"/>
              </a:spcBef>
              <a:buFont typeface="Arial"/>
              <a:buChar char="»"/>
              <a:defRPr sz="1900" b="0" i="0" kern="1200">
                <a:solidFill>
                  <a:schemeClr val="tx1"/>
                </a:solidFill>
                <a:latin typeface="Amazon Ember Regular" charset="0"/>
                <a:ea typeface="+mn-ea"/>
                <a:cs typeface="Amazon Ember Regular" charset="0"/>
              </a:defRPr>
            </a:lvl5pPr>
            <a:lvl6pPr marL="4023360" indent="-365760" algn="l" defTabSz="731520" rtl="0" eaLnBrk="1" latinLnBrk="0" hangingPunct="1">
              <a:spcBef>
                <a:spcPct val="20000"/>
              </a:spcBef>
              <a:buFont typeface="Arial"/>
              <a:buChar char="•"/>
              <a:defRPr sz="3200" kern="1200">
                <a:solidFill>
                  <a:schemeClr val="tx1"/>
                </a:solidFill>
                <a:latin typeface="+mn-lt"/>
                <a:ea typeface="+mn-ea"/>
                <a:cs typeface="+mn-cs"/>
              </a:defRPr>
            </a:lvl6pPr>
            <a:lvl7pPr marL="4754880" indent="-365760" algn="l" defTabSz="731520" rtl="0" eaLnBrk="1" latinLnBrk="0" hangingPunct="1">
              <a:spcBef>
                <a:spcPct val="20000"/>
              </a:spcBef>
              <a:buFont typeface="Arial"/>
              <a:buChar char="•"/>
              <a:defRPr sz="3200" kern="1200">
                <a:solidFill>
                  <a:schemeClr val="tx1"/>
                </a:solidFill>
                <a:latin typeface="+mn-lt"/>
                <a:ea typeface="+mn-ea"/>
                <a:cs typeface="+mn-cs"/>
              </a:defRPr>
            </a:lvl7pPr>
            <a:lvl8pPr marL="5486400" indent="-365760" algn="l" defTabSz="731520" rtl="0" eaLnBrk="1" latinLnBrk="0" hangingPunct="1">
              <a:spcBef>
                <a:spcPct val="20000"/>
              </a:spcBef>
              <a:buFont typeface="Arial"/>
              <a:buChar char="•"/>
              <a:defRPr sz="3200" kern="1200">
                <a:solidFill>
                  <a:schemeClr val="tx1"/>
                </a:solidFill>
                <a:latin typeface="+mn-lt"/>
                <a:ea typeface="+mn-ea"/>
                <a:cs typeface="+mn-cs"/>
              </a:defRPr>
            </a:lvl8pPr>
            <a:lvl9pPr marL="6217920" indent="-365760" algn="l" defTabSz="731520" rtl="0" eaLnBrk="1" latinLnBrk="0" hangingPunct="1">
              <a:spcBef>
                <a:spcPct val="20000"/>
              </a:spcBef>
              <a:buFont typeface="Arial"/>
              <a:buChar char="•"/>
              <a:defRPr sz="3200" kern="1200">
                <a:solidFill>
                  <a:schemeClr val="tx1"/>
                </a:solidFill>
                <a:latin typeface="+mn-lt"/>
                <a:ea typeface="+mn-ea"/>
                <a:cs typeface="+mn-cs"/>
              </a:defRPr>
            </a:lvl9pPr>
          </a:lstStyle>
          <a:p>
            <a:r>
              <a:rPr lang="en-US" sz="1800" dirty="0"/>
              <a:t>1 x vCPU</a:t>
            </a:r>
          </a:p>
        </p:txBody>
      </p:sp>
      <p:pic>
        <p:nvPicPr>
          <p:cNvPr id="29" name="Graphic 28">
            <a:extLst>
              <a:ext uri="{FF2B5EF4-FFF2-40B4-BE49-F238E27FC236}">
                <a16:creationId xmlns:a16="http://schemas.microsoft.com/office/drawing/2014/main" id="{159216F4-A9A9-6E4E-A6CB-067210717BB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883955" y="3435091"/>
            <a:ext cx="541929" cy="541929"/>
          </a:xfrm>
          <a:prstGeom prst="rect">
            <a:avLst/>
          </a:prstGeom>
        </p:spPr>
      </p:pic>
      <p:sp>
        <p:nvSpPr>
          <p:cNvPr id="30" name="Text Placeholder 2">
            <a:extLst>
              <a:ext uri="{FF2B5EF4-FFF2-40B4-BE49-F238E27FC236}">
                <a16:creationId xmlns:a16="http://schemas.microsoft.com/office/drawing/2014/main" id="{44F6FC73-603D-9248-9F34-240307AC973A}"/>
              </a:ext>
            </a:extLst>
          </p:cNvPr>
          <p:cNvSpPr txBox="1">
            <a:spLocks/>
          </p:cNvSpPr>
          <p:nvPr/>
        </p:nvSpPr>
        <p:spPr>
          <a:xfrm>
            <a:off x="3481297" y="3458309"/>
            <a:ext cx="2369128" cy="541929"/>
          </a:xfrm>
          <a:prstGeom prst="rect">
            <a:avLst/>
          </a:prstGeom>
        </p:spPr>
        <p:txBody>
          <a:bodyPr vert="horz" lIns="91440" tIns="45720" rIns="91440" bIns="45720" rtlCol="0">
            <a:noAutofit/>
          </a:bodyPr>
          <a:lstStyle>
            <a:lvl1pPr marL="0" indent="0" algn="l" defTabSz="731520" rtl="0" eaLnBrk="1" latinLnBrk="0" hangingPunct="1">
              <a:spcBef>
                <a:spcPct val="20000"/>
              </a:spcBef>
              <a:buFontTx/>
              <a:buNone/>
              <a:defRPr sz="2900" b="0" i="0" kern="1200">
                <a:solidFill>
                  <a:schemeClr val="tx1"/>
                </a:solidFill>
                <a:latin typeface="Amazon Ember Regular" charset="0"/>
                <a:ea typeface="+mn-ea"/>
                <a:cs typeface="Amazon Ember Regular" charset="0"/>
              </a:defRPr>
            </a:lvl1pPr>
            <a:lvl2pPr marL="1188720" indent="-457200" algn="l" defTabSz="731520" rtl="0" eaLnBrk="1" latinLnBrk="0" hangingPunct="1">
              <a:spcBef>
                <a:spcPct val="20000"/>
              </a:spcBef>
              <a:buFont typeface="Arial"/>
              <a:buChar char="•"/>
              <a:defRPr sz="2900" b="0" i="0" kern="1200">
                <a:solidFill>
                  <a:schemeClr val="tx1"/>
                </a:solidFill>
                <a:latin typeface="Amazon Ember Regular" charset="0"/>
                <a:ea typeface="+mn-ea"/>
                <a:cs typeface="Amazon Ember Regular" charset="0"/>
              </a:defRPr>
            </a:lvl2pPr>
            <a:lvl3pPr marL="1828800" indent="-365760" algn="l" defTabSz="731520" rtl="0" eaLnBrk="1" latinLnBrk="0" hangingPunct="1">
              <a:spcBef>
                <a:spcPct val="20000"/>
              </a:spcBef>
              <a:buFont typeface="Arial"/>
              <a:buChar char="•"/>
              <a:defRPr sz="2600" b="0" i="0" kern="1200">
                <a:solidFill>
                  <a:schemeClr val="tx1"/>
                </a:solidFill>
                <a:latin typeface="Amazon Ember Regular" charset="0"/>
                <a:ea typeface="+mn-ea"/>
                <a:cs typeface="Amazon Ember Regular" charset="0"/>
              </a:defRPr>
            </a:lvl3pPr>
            <a:lvl4pPr marL="2560320" indent="-365760" algn="l" defTabSz="731520" rtl="0" eaLnBrk="1" latinLnBrk="0" hangingPunct="1">
              <a:spcBef>
                <a:spcPct val="20000"/>
              </a:spcBef>
              <a:buFont typeface="Arial"/>
              <a:buChar char="–"/>
              <a:defRPr sz="2200" b="0" i="0" kern="1200">
                <a:solidFill>
                  <a:schemeClr val="tx1"/>
                </a:solidFill>
                <a:latin typeface="Amazon Ember Regular" charset="0"/>
                <a:ea typeface="+mn-ea"/>
                <a:cs typeface="Amazon Ember Regular" charset="0"/>
              </a:defRPr>
            </a:lvl4pPr>
            <a:lvl5pPr marL="3291840" indent="-365760" algn="l" defTabSz="731520" rtl="0" eaLnBrk="1" latinLnBrk="0" hangingPunct="1">
              <a:spcBef>
                <a:spcPct val="20000"/>
              </a:spcBef>
              <a:buFont typeface="Arial"/>
              <a:buChar char="»"/>
              <a:defRPr sz="1900" b="0" i="0" kern="1200">
                <a:solidFill>
                  <a:schemeClr val="tx1"/>
                </a:solidFill>
                <a:latin typeface="Amazon Ember Regular" charset="0"/>
                <a:ea typeface="+mn-ea"/>
                <a:cs typeface="Amazon Ember Regular" charset="0"/>
              </a:defRPr>
            </a:lvl5pPr>
            <a:lvl6pPr marL="4023360" indent="-365760" algn="l" defTabSz="731520" rtl="0" eaLnBrk="1" latinLnBrk="0" hangingPunct="1">
              <a:spcBef>
                <a:spcPct val="20000"/>
              </a:spcBef>
              <a:buFont typeface="Arial"/>
              <a:buChar char="•"/>
              <a:defRPr sz="3200" kern="1200">
                <a:solidFill>
                  <a:schemeClr val="tx1"/>
                </a:solidFill>
                <a:latin typeface="+mn-lt"/>
                <a:ea typeface="+mn-ea"/>
                <a:cs typeface="+mn-cs"/>
              </a:defRPr>
            </a:lvl6pPr>
            <a:lvl7pPr marL="4754880" indent="-365760" algn="l" defTabSz="731520" rtl="0" eaLnBrk="1" latinLnBrk="0" hangingPunct="1">
              <a:spcBef>
                <a:spcPct val="20000"/>
              </a:spcBef>
              <a:buFont typeface="Arial"/>
              <a:buChar char="•"/>
              <a:defRPr sz="3200" kern="1200">
                <a:solidFill>
                  <a:schemeClr val="tx1"/>
                </a:solidFill>
                <a:latin typeface="+mn-lt"/>
                <a:ea typeface="+mn-ea"/>
                <a:cs typeface="+mn-cs"/>
              </a:defRPr>
            </a:lvl7pPr>
            <a:lvl8pPr marL="5486400" indent="-365760" algn="l" defTabSz="731520" rtl="0" eaLnBrk="1" latinLnBrk="0" hangingPunct="1">
              <a:spcBef>
                <a:spcPct val="20000"/>
              </a:spcBef>
              <a:buFont typeface="Arial"/>
              <a:buChar char="•"/>
              <a:defRPr sz="3200" kern="1200">
                <a:solidFill>
                  <a:schemeClr val="tx1"/>
                </a:solidFill>
                <a:latin typeface="+mn-lt"/>
                <a:ea typeface="+mn-ea"/>
                <a:cs typeface="+mn-cs"/>
              </a:defRPr>
            </a:lvl8pPr>
            <a:lvl9pPr marL="6217920" indent="-365760" algn="l" defTabSz="731520" rtl="0" eaLnBrk="1" latinLnBrk="0" hangingPunct="1">
              <a:spcBef>
                <a:spcPct val="20000"/>
              </a:spcBef>
              <a:buFont typeface="Arial"/>
              <a:buChar char="•"/>
              <a:defRPr sz="3200" kern="1200">
                <a:solidFill>
                  <a:schemeClr val="tx1"/>
                </a:solidFill>
                <a:latin typeface="+mn-lt"/>
                <a:ea typeface="+mn-ea"/>
                <a:cs typeface="+mn-cs"/>
              </a:defRPr>
            </a:lvl9pPr>
          </a:lstStyle>
          <a:p>
            <a:r>
              <a:rPr lang="en-US" sz="1800" dirty="0"/>
              <a:t>2 GB memory</a:t>
            </a:r>
          </a:p>
        </p:txBody>
      </p:sp>
      <p:sp>
        <p:nvSpPr>
          <p:cNvPr id="35" name="Text Placeholder 2">
            <a:extLst>
              <a:ext uri="{FF2B5EF4-FFF2-40B4-BE49-F238E27FC236}">
                <a16:creationId xmlns:a16="http://schemas.microsoft.com/office/drawing/2014/main" id="{F8707124-D55F-0D48-AB82-5A5BB825A8F0}"/>
              </a:ext>
            </a:extLst>
          </p:cNvPr>
          <p:cNvSpPr txBox="1">
            <a:spLocks/>
          </p:cNvSpPr>
          <p:nvPr/>
        </p:nvSpPr>
        <p:spPr>
          <a:xfrm>
            <a:off x="1313060" y="4597203"/>
            <a:ext cx="4127283" cy="2202384"/>
          </a:xfrm>
          <a:prstGeom prst="rect">
            <a:avLst/>
          </a:prstGeom>
        </p:spPr>
        <p:txBody>
          <a:bodyPr vert="horz" lIns="91440" tIns="45720" rIns="91440" bIns="45720" rtlCol="0">
            <a:noAutofit/>
          </a:bodyPr>
          <a:lstStyle>
            <a:lvl1pPr marL="0" indent="0" algn="l" defTabSz="731520" rtl="0" eaLnBrk="1" latinLnBrk="0" hangingPunct="1">
              <a:spcBef>
                <a:spcPct val="20000"/>
              </a:spcBef>
              <a:buFontTx/>
              <a:buNone/>
              <a:defRPr sz="2900" b="0" i="0" kern="1200">
                <a:solidFill>
                  <a:schemeClr val="tx1"/>
                </a:solidFill>
                <a:latin typeface="Amazon Ember Regular" charset="0"/>
                <a:ea typeface="+mn-ea"/>
                <a:cs typeface="Amazon Ember Regular" charset="0"/>
              </a:defRPr>
            </a:lvl1pPr>
            <a:lvl2pPr marL="1188720" indent="-457200" algn="l" defTabSz="731520" rtl="0" eaLnBrk="1" latinLnBrk="0" hangingPunct="1">
              <a:spcBef>
                <a:spcPct val="20000"/>
              </a:spcBef>
              <a:buFont typeface="Arial"/>
              <a:buChar char="•"/>
              <a:defRPr sz="2900" b="0" i="0" kern="1200">
                <a:solidFill>
                  <a:schemeClr val="tx1"/>
                </a:solidFill>
                <a:latin typeface="Amazon Ember Regular" charset="0"/>
                <a:ea typeface="+mn-ea"/>
                <a:cs typeface="Amazon Ember Regular" charset="0"/>
              </a:defRPr>
            </a:lvl2pPr>
            <a:lvl3pPr marL="1828800" indent="-365760" algn="l" defTabSz="731520" rtl="0" eaLnBrk="1" latinLnBrk="0" hangingPunct="1">
              <a:spcBef>
                <a:spcPct val="20000"/>
              </a:spcBef>
              <a:buFont typeface="Arial"/>
              <a:buChar char="•"/>
              <a:defRPr sz="2600" b="0" i="0" kern="1200">
                <a:solidFill>
                  <a:schemeClr val="tx1"/>
                </a:solidFill>
                <a:latin typeface="Amazon Ember Regular" charset="0"/>
                <a:ea typeface="+mn-ea"/>
                <a:cs typeface="Amazon Ember Regular" charset="0"/>
              </a:defRPr>
            </a:lvl3pPr>
            <a:lvl4pPr marL="2560320" indent="-365760" algn="l" defTabSz="731520" rtl="0" eaLnBrk="1" latinLnBrk="0" hangingPunct="1">
              <a:spcBef>
                <a:spcPct val="20000"/>
              </a:spcBef>
              <a:buFont typeface="Arial"/>
              <a:buChar char="–"/>
              <a:defRPr sz="2200" b="0" i="0" kern="1200">
                <a:solidFill>
                  <a:schemeClr val="tx1"/>
                </a:solidFill>
                <a:latin typeface="Amazon Ember Regular" charset="0"/>
                <a:ea typeface="+mn-ea"/>
                <a:cs typeface="Amazon Ember Regular" charset="0"/>
              </a:defRPr>
            </a:lvl4pPr>
            <a:lvl5pPr marL="3291840" indent="-365760" algn="l" defTabSz="731520" rtl="0" eaLnBrk="1" latinLnBrk="0" hangingPunct="1">
              <a:spcBef>
                <a:spcPct val="20000"/>
              </a:spcBef>
              <a:buFont typeface="Arial"/>
              <a:buChar char="»"/>
              <a:defRPr sz="1900" b="0" i="0" kern="1200">
                <a:solidFill>
                  <a:schemeClr val="tx1"/>
                </a:solidFill>
                <a:latin typeface="Amazon Ember Regular" charset="0"/>
                <a:ea typeface="+mn-ea"/>
                <a:cs typeface="Amazon Ember Regular" charset="0"/>
              </a:defRPr>
            </a:lvl5pPr>
            <a:lvl6pPr marL="4023360" indent="-365760" algn="l" defTabSz="731520" rtl="0" eaLnBrk="1" latinLnBrk="0" hangingPunct="1">
              <a:spcBef>
                <a:spcPct val="20000"/>
              </a:spcBef>
              <a:buFont typeface="Arial"/>
              <a:buChar char="•"/>
              <a:defRPr sz="3200" kern="1200">
                <a:solidFill>
                  <a:schemeClr val="tx1"/>
                </a:solidFill>
                <a:latin typeface="+mn-lt"/>
                <a:ea typeface="+mn-ea"/>
                <a:cs typeface="+mn-cs"/>
              </a:defRPr>
            </a:lvl6pPr>
            <a:lvl7pPr marL="4754880" indent="-365760" algn="l" defTabSz="731520" rtl="0" eaLnBrk="1" latinLnBrk="0" hangingPunct="1">
              <a:spcBef>
                <a:spcPct val="20000"/>
              </a:spcBef>
              <a:buFont typeface="Arial"/>
              <a:buChar char="•"/>
              <a:defRPr sz="3200" kern="1200">
                <a:solidFill>
                  <a:schemeClr val="tx1"/>
                </a:solidFill>
                <a:latin typeface="+mn-lt"/>
                <a:ea typeface="+mn-ea"/>
                <a:cs typeface="+mn-cs"/>
              </a:defRPr>
            </a:lvl7pPr>
            <a:lvl8pPr marL="5486400" indent="-365760" algn="l" defTabSz="731520" rtl="0" eaLnBrk="1" latinLnBrk="0" hangingPunct="1">
              <a:spcBef>
                <a:spcPct val="20000"/>
              </a:spcBef>
              <a:buFont typeface="Arial"/>
              <a:buChar char="•"/>
              <a:defRPr sz="3200" kern="1200">
                <a:solidFill>
                  <a:schemeClr val="tx1"/>
                </a:solidFill>
                <a:latin typeface="+mn-lt"/>
                <a:ea typeface="+mn-ea"/>
                <a:cs typeface="+mn-cs"/>
              </a:defRPr>
            </a:lvl8pPr>
            <a:lvl9pPr marL="6217920" indent="-365760" algn="l" defTabSz="731520" rtl="0" eaLnBrk="1" latinLnBrk="0" hangingPunct="1">
              <a:spcBef>
                <a:spcPct val="20000"/>
              </a:spcBef>
              <a:buFont typeface="Arial"/>
              <a:buChar char="•"/>
              <a:defRPr sz="3200" kern="1200">
                <a:solidFill>
                  <a:schemeClr val="tx1"/>
                </a:solidFill>
                <a:latin typeface="+mn-lt"/>
                <a:ea typeface="+mn-ea"/>
                <a:cs typeface="+mn-cs"/>
              </a:defRPr>
            </a:lvl9pPr>
          </a:lstStyle>
          <a:p>
            <a:r>
              <a:rPr lang="en-US" dirty="0"/>
              <a:t>Here is my container image. It needs 1 CPU and 2 GB of memory to run. I want to launch 4 copies of it as a service.</a:t>
            </a:r>
          </a:p>
        </p:txBody>
      </p:sp>
      <p:cxnSp>
        <p:nvCxnSpPr>
          <p:cNvPr id="37" name="Straight Arrow Connector 36">
            <a:extLst>
              <a:ext uri="{FF2B5EF4-FFF2-40B4-BE49-F238E27FC236}">
                <a16:creationId xmlns:a16="http://schemas.microsoft.com/office/drawing/2014/main" id="{B69D6D33-8296-5143-ACDD-518A376DA5CA}"/>
              </a:ext>
            </a:extLst>
          </p:cNvPr>
          <p:cNvCxnSpPr>
            <a:cxnSpLocks/>
          </p:cNvCxnSpPr>
          <p:nvPr/>
        </p:nvCxnSpPr>
        <p:spPr>
          <a:xfrm>
            <a:off x="5143953" y="3184141"/>
            <a:ext cx="1617553" cy="8720"/>
          </a:xfrm>
          <a:prstGeom prst="straightConnector1">
            <a:avLst/>
          </a:prstGeom>
          <a:ln w="79375">
            <a:solidFill>
              <a:schemeClr val="tx2"/>
            </a:solidFill>
            <a:tailEnd type="triangle"/>
          </a:ln>
        </p:spPr>
        <p:style>
          <a:lnRef idx="2">
            <a:schemeClr val="accent1"/>
          </a:lnRef>
          <a:fillRef idx="0">
            <a:schemeClr val="accent1"/>
          </a:fillRef>
          <a:effectRef idx="1">
            <a:schemeClr val="accent1"/>
          </a:effectRef>
          <a:fontRef idx="minor">
            <a:schemeClr val="tx1"/>
          </a:fontRef>
        </p:style>
      </p:cxnSp>
      <p:cxnSp>
        <p:nvCxnSpPr>
          <p:cNvPr id="38" name="Straight Arrow Connector 37">
            <a:extLst>
              <a:ext uri="{FF2B5EF4-FFF2-40B4-BE49-F238E27FC236}">
                <a16:creationId xmlns:a16="http://schemas.microsoft.com/office/drawing/2014/main" id="{DA3A1B23-C8F7-E343-93AF-DA5307C75D90}"/>
              </a:ext>
            </a:extLst>
          </p:cNvPr>
          <p:cNvCxnSpPr>
            <a:cxnSpLocks/>
          </p:cNvCxnSpPr>
          <p:nvPr/>
        </p:nvCxnSpPr>
        <p:spPr>
          <a:xfrm>
            <a:off x="8158791" y="3192861"/>
            <a:ext cx="2013735" cy="0"/>
          </a:xfrm>
          <a:prstGeom prst="straightConnector1">
            <a:avLst/>
          </a:prstGeom>
          <a:ln w="79375">
            <a:solidFill>
              <a:schemeClr val="tx2"/>
            </a:solidFill>
            <a:tailEnd type="triangle"/>
          </a:ln>
        </p:spPr>
        <p:style>
          <a:lnRef idx="2">
            <a:schemeClr val="accent1"/>
          </a:lnRef>
          <a:fillRef idx="0">
            <a:schemeClr val="accent1"/>
          </a:fillRef>
          <a:effectRef idx="1">
            <a:schemeClr val="accent1"/>
          </a:effectRef>
          <a:fontRef idx="minor">
            <a:schemeClr val="tx1"/>
          </a:fontRef>
        </p:style>
      </p:cxnSp>
      <p:pic>
        <p:nvPicPr>
          <p:cNvPr id="26" name="Graphic 14">
            <a:extLst>
              <a:ext uri="{FF2B5EF4-FFF2-40B4-BE49-F238E27FC236}">
                <a16:creationId xmlns:a16="http://schemas.microsoft.com/office/drawing/2014/main" id="{A51B216F-5FDE-3A4A-9A08-21346638770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271968" y="2623414"/>
            <a:ext cx="1138894" cy="1138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 name="TextBox 38">
            <a:extLst>
              <a:ext uri="{FF2B5EF4-FFF2-40B4-BE49-F238E27FC236}">
                <a16:creationId xmlns:a16="http://schemas.microsoft.com/office/drawing/2014/main" id="{FD0D5F47-A04F-D54F-8EA3-5BFFB18F5F47}"/>
              </a:ext>
            </a:extLst>
          </p:cNvPr>
          <p:cNvSpPr txBox="1"/>
          <p:nvPr/>
        </p:nvSpPr>
        <p:spPr>
          <a:xfrm>
            <a:off x="9445682" y="3869236"/>
            <a:ext cx="2849915" cy="523220"/>
          </a:xfrm>
          <a:prstGeom prst="rect">
            <a:avLst/>
          </a:prstGeom>
          <a:noFill/>
        </p:spPr>
        <p:txBody>
          <a:bodyPr wrap="square" rtlCol="0">
            <a:spAutoFit/>
          </a:bodyPr>
          <a:lstStyle/>
          <a:p>
            <a:pPr algn="ctr"/>
            <a:r>
              <a:rPr lang="en-US" sz="2800" dirty="0"/>
              <a:t>AWS </a:t>
            </a:r>
            <a:r>
              <a:rPr lang="en-US" sz="2800" dirty="0" err="1"/>
              <a:t>Fargate</a:t>
            </a:r>
            <a:endParaRPr lang="en-US" sz="2800" dirty="0"/>
          </a:p>
        </p:txBody>
      </p:sp>
      <p:pic>
        <p:nvPicPr>
          <p:cNvPr id="19" name="Graphic 18">
            <a:extLst>
              <a:ext uri="{FF2B5EF4-FFF2-40B4-BE49-F238E27FC236}">
                <a16:creationId xmlns:a16="http://schemas.microsoft.com/office/drawing/2014/main" id="{644EDB29-9646-2548-9C9C-6455B710824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019207" y="2588863"/>
            <a:ext cx="1525937" cy="1525937"/>
          </a:xfrm>
          <a:prstGeom prst="rect">
            <a:avLst/>
          </a:prstGeom>
        </p:spPr>
      </p:pic>
      <p:pic>
        <p:nvPicPr>
          <p:cNvPr id="20" name="Graphic 19">
            <a:extLst>
              <a:ext uri="{FF2B5EF4-FFF2-40B4-BE49-F238E27FC236}">
                <a16:creationId xmlns:a16="http://schemas.microsoft.com/office/drawing/2014/main" id="{C21E2316-9EC0-8A41-AFE1-3256BA06F845}"/>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316923" y="5029199"/>
            <a:ext cx="1711206" cy="1711206"/>
          </a:xfrm>
          <a:prstGeom prst="rect">
            <a:avLst/>
          </a:prstGeom>
        </p:spPr>
      </p:pic>
      <p:pic>
        <p:nvPicPr>
          <p:cNvPr id="25" name="Graphic 24">
            <a:extLst>
              <a:ext uri="{FF2B5EF4-FFF2-40B4-BE49-F238E27FC236}">
                <a16:creationId xmlns:a16="http://schemas.microsoft.com/office/drawing/2014/main" id="{7C1DD976-7C0B-1440-83D3-47C0A44E763C}"/>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1477082" y="4846669"/>
            <a:ext cx="976459" cy="976459"/>
          </a:xfrm>
          <a:prstGeom prst="rect">
            <a:avLst/>
          </a:prstGeom>
        </p:spPr>
      </p:pic>
      <p:pic>
        <p:nvPicPr>
          <p:cNvPr id="31" name="Graphic 30">
            <a:extLst>
              <a:ext uri="{FF2B5EF4-FFF2-40B4-BE49-F238E27FC236}">
                <a16:creationId xmlns:a16="http://schemas.microsoft.com/office/drawing/2014/main" id="{6AB0569A-0362-F644-BCE5-7B513E76CC55}"/>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2409744" y="4846669"/>
            <a:ext cx="976459" cy="976459"/>
          </a:xfrm>
          <a:prstGeom prst="rect">
            <a:avLst/>
          </a:prstGeom>
        </p:spPr>
      </p:pic>
      <p:pic>
        <p:nvPicPr>
          <p:cNvPr id="32" name="Graphic 31">
            <a:extLst>
              <a:ext uri="{FF2B5EF4-FFF2-40B4-BE49-F238E27FC236}">
                <a16:creationId xmlns:a16="http://schemas.microsoft.com/office/drawing/2014/main" id="{1F470499-8E73-1F4E-9E05-BD52B388F02F}"/>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2409743" y="5823127"/>
            <a:ext cx="976459" cy="976459"/>
          </a:xfrm>
          <a:prstGeom prst="rect">
            <a:avLst/>
          </a:prstGeom>
        </p:spPr>
      </p:pic>
      <p:pic>
        <p:nvPicPr>
          <p:cNvPr id="33" name="Graphic 32">
            <a:extLst>
              <a:ext uri="{FF2B5EF4-FFF2-40B4-BE49-F238E27FC236}">
                <a16:creationId xmlns:a16="http://schemas.microsoft.com/office/drawing/2014/main" id="{1BDF7FCB-111C-7B4E-ADA8-6A525F2EE1A9}"/>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1485278" y="5823128"/>
            <a:ext cx="976459" cy="976459"/>
          </a:xfrm>
          <a:prstGeom prst="rect">
            <a:avLst/>
          </a:prstGeom>
        </p:spPr>
      </p:pic>
    </p:spTree>
    <p:extLst>
      <p:ext uri="{BB962C8B-B14F-4D97-AF65-F5344CB8AC3E}">
        <p14:creationId xmlns:p14="http://schemas.microsoft.com/office/powerpoint/2010/main" val="87721145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itle 1">
            <a:extLst>
              <a:ext uri="{FF2B5EF4-FFF2-40B4-BE49-F238E27FC236}">
                <a16:creationId xmlns:a16="http://schemas.microsoft.com/office/drawing/2014/main" id="{924465AE-8899-C844-BC64-EE0DA39AE2BC}"/>
              </a:ext>
            </a:extLst>
          </p:cNvPr>
          <p:cNvSpPr>
            <a:spLocks noGrp="1"/>
          </p:cNvSpPr>
          <p:nvPr>
            <p:ph type="title"/>
          </p:nvPr>
        </p:nvSpPr>
        <p:spPr>
          <a:xfrm>
            <a:off x="579886" y="449401"/>
            <a:ext cx="13510260" cy="1432590"/>
          </a:xfrm>
        </p:spPr>
        <p:txBody>
          <a:bodyPr/>
          <a:lstStyle/>
          <a:p>
            <a:r>
              <a:rPr lang="en-US" dirty="0"/>
              <a:t>AWS </a:t>
            </a:r>
            <a:r>
              <a:rPr lang="en-US" dirty="0" err="1"/>
              <a:t>Fargate</a:t>
            </a:r>
            <a:r>
              <a:rPr lang="en-US" dirty="0"/>
              <a:t> launches each container in it’s own isolated</a:t>
            </a:r>
            <a:br>
              <a:rPr lang="en-US" dirty="0"/>
            </a:br>
            <a:r>
              <a:rPr lang="en-US" dirty="0">
                <a:solidFill>
                  <a:schemeClr val="accent1"/>
                </a:solidFill>
              </a:rPr>
              <a:t>micro VM</a:t>
            </a:r>
            <a:r>
              <a:rPr lang="en-US" dirty="0"/>
              <a:t> that is right sized for that container alone.</a:t>
            </a:r>
          </a:p>
        </p:txBody>
      </p:sp>
      <p:sp>
        <p:nvSpPr>
          <p:cNvPr id="47" name="Rectangle 46">
            <a:extLst>
              <a:ext uri="{FF2B5EF4-FFF2-40B4-BE49-F238E27FC236}">
                <a16:creationId xmlns:a16="http://schemas.microsoft.com/office/drawing/2014/main" id="{C58CDAB8-054A-B64D-9963-A5C4459B826E}"/>
              </a:ext>
            </a:extLst>
          </p:cNvPr>
          <p:cNvSpPr/>
          <p:nvPr/>
        </p:nvSpPr>
        <p:spPr>
          <a:xfrm>
            <a:off x="6515705" y="2792864"/>
            <a:ext cx="1239834" cy="1076640"/>
          </a:xfrm>
          <a:prstGeom prst="rect">
            <a:avLst/>
          </a:prstGeom>
          <a:noFill/>
          <a:ln w="47625">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1" name="Rectangle 50">
            <a:extLst>
              <a:ext uri="{FF2B5EF4-FFF2-40B4-BE49-F238E27FC236}">
                <a16:creationId xmlns:a16="http://schemas.microsoft.com/office/drawing/2014/main" id="{BA340B19-BF5A-B449-A46D-3C50E3E66205}"/>
              </a:ext>
            </a:extLst>
          </p:cNvPr>
          <p:cNvSpPr/>
          <p:nvPr/>
        </p:nvSpPr>
        <p:spPr>
          <a:xfrm>
            <a:off x="7940659" y="2792864"/>
            <a:ext cx="1239834" cy="1076640"/>
          </a:xfrm>
          <a:prstGeom prst="rect">
            <a:avLst/>
          </a:prstGeom>
          <a:noFill/>
          <a:ln w="47625">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5" name="Rectangle 54">
            <a:extLst>
              <a:ext uri="{FF2B5EF4-FFF2-40B4-BE49-F238E27FC236}">
                <a16:creationId xmlns:a16="http://schemas.microsoft.com/office/drawing/2014/main" id="{04FFA6E3-674D-F34B-8FB1-EFA6D8C0FF8C}"/>
              </a:ext>
            </a:extLst>
          </p:cNvPr>
          <p:cNvSpPr/>
          <p:nvPr/>
        </p:nvSpPr>
        <p:spPr>
          <a:xfrm>
            <a:off x="6541063" y="4080925"/>
            <a:ext cx="1440884" cy="1370863"/>
          </a:xfrm>
          <a:prstGeom prst="rect">
            <a:avLst/>
          </a:prstGeom>
          <a:noFill/>
          <a:ln w="47625">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6" name="Rectangle 65">
            <a:extLst>
              <a:ext uri="{FF2B5EF4-FFF2-40B4-BE49-F238E27FC236}">
                <a16:creationId xmlns:a16="http://schemas.microsoft.com/office/drawing/2014/main" id="{3EDEB6A4-C588-DA47-95B7-334F1079C979}"/>
              </a:ext>
            </a:extLst>
          </p:cNvPr>
          <p:cNvSpPr/>
          <p:nvPr/>
        </p:nvSpPr>
        <p:spPr>
          <a:xfrm>
            <a:off x="9625185" y="2781861"/>
            <a:ext cx="2175138" cy="2084063"/>
          </a:xfrm>
          <a:prstGeom prst="rect">
            <a:avLst/>
          </a:prstGeom>
          <a:noFill/>
          <a:ln w="47625">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67" name="Graphic 14">
            <a:extLst>
              <a:ext uri="{FF2B5EF4-FFF2-40B4-BE49-F238E27FC236}">
                <a16:creationId xmlns:a16="http://schemas.microsoft.com/office/drawing/2014/main" id="{E403CC54-C2DB-8B4A-87E2-8F82F5BD79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6172" y="3545011"/>
            <a:ext cx="1138894" cy="1138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 name="TextBox 67">
            <a:extLst>
              <a:ext uri="{FF2B5EF4-FFF2-40B4-BE49-F238E27FC236}">
                <a16:creationId xmlns:a16="http://schemas.microsoft.com/office/drawing/2014/main" id="{09D51DA8-1C63-8F45-9BD9-0F6668323C32}"/>
              </a:ext>
            </a:extLst>
          </p:cNvPr>
          <p:cNvSpPr txBox="1"/>
          <p:nvPr/>
        </p:nvSpPr>
        <p:spPr>
          <a:xfrm>
            <a:off x="579886" y="4790833"/>
            <a:ext cx="2849915" cy="523220"/>
          </a:xfrm>
          <a:prstGeom prst="rect">
            <a:avLst/>
          </a:prstGeom>
          <a:noFill/>
        </p:spPr>
        <p:txBody>
          <a:bodyPr wrap="square" rtlCol="0">
            <a:spAutoFit/>
          </a:bodyPr>
          <a:lstStyle/>
          <a:p>
            <a:pPr algn="ctr"/>
            <a:r>
              <a:rPr lang="en-US" sz="2800" dirty="0"/>
              <a:t>AWS </a:t>
            </a:r>
            <a:r>
              <a:rPr lang="en-US" sz="2800" dirty="0" err="1"/>
              <a:t>Fargate</a:t>
            </a:r>
            <a:endParaRPr lang="en-US" sz="2800" dirty="0"/>
          </a:p>
        </p:txBody>
      </p:sp>
      <p:sp>
        <p:nvSpPr>
          <p:cNvPr id="35" name="TextBox 34">
            <a:extLst>
              <a:ext uri="{FF2B5EF4-FFF2-40B4-BE49-F238E27FC236}">
                <a16:creationId xmlns:a16="http://schemas.microsoft.com/office/drawing/2014/main" id="{1C5A2775-A45F-264A-9DAA-E15C4AA2F238}"/>
              </a:ext>
            </a:extLst>
          </p:cNvPr>
          <p:cNvSpPr txBox="1"/>
          <p:nvPr/>
        </p:nvSpPr>
        <p:spPr>
          <a:xfrm>
            <a:off x="6465896" y="2368057"/>
            <a:ext cx="2175139" cy="400110"/>
          </a:xfrm>
          <a:prstGeom prst="rect">
            <a:avLst/>
          </a:prstGeom>
          <a:noFill/>
        </p:spPr>
        <p:txBody>
          <a:bodyPr wrap="square" rtlCol="0">
            <a:spAutoFit/>
          </a:bodyPr>
          <a:lstStyle/>
          <a:p>
            <a:r>
              <a:rPr lang="en-US" sz="2000" dirty="0">
                <a:latin typeface="Amazon Ember" panose="020B0603020204020204" pitchFamily="34" charset="0"/>
                <a:ea typeface="Amazon Ember" panose="020B0603020204020204" pitchFamily="34" charset="0"/>
                <a:cs typeface="Amazon Ember" panose="020B0603020204020204" pitchFamily="34" charset="0"/>
              </a:rPr>
              <a:t>Service B</a:t>
            </a:r>
          </a:p>
        </p:txBody>
      </p:sp>
      <p:sp>
        <p:nvSpPr>
          <p:cNvPr id="36" name="TextBox 35">
            <a:extLst>
              <a:ext uri="{FF2B5EF4-FFF2-40B4-BE49-F238E27FC236}">
                <a16:creationId xmlns:a16="http://schemas.microsoft.com/office/drawing/2014/main" id="{11937AE1-DD94-A045-BB27-E84B2AB01E0A}"/>
              </a:ext>
            </a:extLst>
          </p:cNvPr>
          <p:cNvSpPr txBox="1"/>
          <p:nvPr/>
        </p:nvSpPr>
        <p:spPr>
          <a:xfrm>
            <a:off x="6455486" y="5506666"/>
            <a:ext cx="2175139" cy="400110"/>
          </a:xfrm>
          <a:prstGeom prst="rect">
            <a:avLst/>
          </a:prstGeom>
          <a:noFill/>
        </p:spPr>
        <p:txBody>
          <a:bodyPr wrap="square" rtlCol="0">
            <a:spAutoFit/>
          </a:bodyPr>
          <a:lstStyle/>
          <a:p>
            <a:r>
              <a:rPr lang="en-US" sz="2000" dirty="0">
                <a:latin typeface="Amazon Ember" panose="020B0603020204020204" pitchFamily="34" charset="0"/>
                <a:ea typeface="Amazon Ember" panose="020B0603020204020204" pitchFamily="34" charset="0"/>
                <a:cs typeface="Amazon Ember" panose="020B0603020204020204" pitchFamily="34" charset="0"/>
              </a:rPr>
              <a:t>Service A</a:t>
            </a:r>
          </a:p>
        </p:txBody>
      </p:sp>
      <p:sp>
        <p:nvSpPr>
          <p:cNvPr id="37" name="TextBox 36">
            <a:extLst>
              <a:ext uri="{FF2B5EF4-FFF2-40B4-BE49-F238E27FC236}">
                <a16:creationId xmlns:a16="http://schemas.microsoft.com/office/drawing/2014/main" id="{01A8D714-16F2-5D4A-8316-C9D8C939E75A}"/>
              </a:ext>
            </a:extLst>
          </p:cNvPr>
          <p:cNvSpPr txBox="1"/>
          <p:nvPr/>
        </p:nvSpPr>
        <p:spPr>
          <a:xfrm>
            <a:off x="9592074" y="2331662"/>
            <a:ext cx="2175139" cy="400110"/>
          </a:xfrm>
          <a:prstGeom prst="rect">
            <a:avLst/>
          </a:prstGeom>
          <a:noFill/>
        </p:spPr>
        <p:txBody>
          <a:bodyPr wrap="square" rtlCol="0">
            <a:spAutoFit/>
          </a:bodyPr>
          <a:lstStyle/>
          <a:p>
            <a:r>
              <a:rPr lang="en-US" sz="2000" dirty="0">
                <a:latin typeface="Amazon Ember" panose="020B0603020204020204" pitchFamily="34" charset="0"/>
                <a:ea typeface="Amazon Ember" panose="020B0603020204020204" pitchFamily="34" charset="0"/>
                <a:cs typeface="Amazon Ember" panose="020B0603020204020204" pitchFamily="34" charset="0"/>
              </a:rPr>
              <a:t>Service C</a:t>
            </a:r>
          </a:p>
        </p:txBody>
      </p:sp>
      <p:sp>
        <p:nvSpPr>
          <p:cNvPr id="38" name="TextBox 37">
            <a:extLst>
              <a:ext uri="{FF2B5EF4-FFF2-40B4-BE49-F238E27FC236}">
                <a16:creationId xmlns:a16="http://schemas.microsoft.com/office/drawing/2014/main" id="{5DE63F77-5D93-1049-98CC-1DF1E8EA87EE}"/>
              </a:ext>
            </a:extLst>
          </p:cNvPr>
          <p:cNvSpPr txBox="1"/>
          <p:nvPr/>
        </p:nvSpPr>
        <p:spPr>
          <a:xfrm>
            <a:off x="7967635" y="2373658"/>
            <a:ext cx="2175139" cy="400110"/>
          </a:xfrm>
          <a:prstGeom prst="rect">
            <a:avLst/>
          </a:prstGeom>
          <a:noFill/>
        </p:spPr>
        <p:txBody>
          <a:bodyPr wrap="square" rtlCol="0">
            <a:spAutoFit/>
          </a:bodyPr>
          <a:lstStyle/>
          <a:p>
            <a:r>
              <a:rPr lang="en-US" sz="2000" dirty="0">
                <a:latin typeface="Amazon Ember" panose="020B0603020204020204" pitchFamily="34" charset="0"/>
                <a:ea typeface="Amazon Ember" panose="020B0603020204020204" pitchFamily="34" charset="0"/>
                <a:cs typeface="Amazon Ember" panose="020B0603020204020204" pitchFamily="34" charset="0"/>
              </a:rPr>
              <a:t>Service B</a:t>
            </a:r>
          </a:p>
        </p:txBody>
      </p:sp>
      <p:pic>
        <p:nvPicPr>
          <p:cNvPr id="41" name="Graphic 40">
            <a:extLst>
              <a:ext uri="{FF2B5EF4-FFF2-40B4-BE49-F238E27FC236}">
                <a16:creationId xmlns:a16="http://schemas.microsoft.com/office/drawing/2014/main" id="{A87A13BD-F546-454F-81C9-F75F86A5608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674699" y="2827827"/>
            <a:ext cx="976459" cy="976459"/>
          </a:xfrm>
          <a:prstGeom prst="rect">
            <a:avLst/>
          </a:prstGeom>
        </p:spPr>
      </p:pic>
      <p:pic>
        <p:nvPicPr>
          <p:cNvPr id="42" name="Graphic 41">
            <a:extLst>
              <a:ext uri="{FF2B5EF4-FFF2-40B4-BE49-F238E27FC236}">
                <a16:creationId xmlns:a16="http://schemas.microsoft.com/office/drawing/2014/main" id="{E96FF85B-ED41-8E47-B341-0EB6FCA0637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067876" y="2842328"/>
            <a:ext cx="976459" cy="976459"/>
          </a:xfrm>
          <a:prstGeom prst="rect">
            <a:avLst/>
          </a:prstGeom>
        </p:spPr>
      </p:pic>
      <p:pic>
        <p:nvPicPr>
          <p:cNvPr id="43" name="Graphic 42">
            <a:extLst>
              <a:ext uri="{FF2B5EF4-FFF2-40B4-BE49-F238E27FC236}">
                <a16:creationId xmlns:a16="http://schemas.microsoft.com/office/drawing/2014/main" id="{7D9C61EE-5E50-624D-945A-ECAB804133A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687673" y="2842091"/>
            <a:ext cx="2054826" cy="2054826"/>
          </a:xfrm>
          <a:prstGeom prst="rect">
            <a:avLst/>
          </a:prstGeom>
          <a:effectLst/>
        </p:spPr>
      </p:pic>
      <p:pic>
        <p:nvPicPr>
          <p:cNvPr id="44" name="Graphic 43">
            <a:extLst>
              <a:ext uri="{FF2B5EF4-FFF2-40B4-BE49-F238E27FC236}">
                <a16:creationId xmlns:a16="http://schemas.microsoft.com/office/drawing/2014/main" id="{BBB1BD1A-2787-8E4C-B9C4-6B75447A00A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597846" y="4105969"/>
            <a:ext cx="1320773" cy="1320773"/>
          </a:xfrm>
          <a:prstGeom prst="rect">
            <a:avLst/>
          </a:prstGeom>
          <a:effectLst/>
        </p:spPr>
      </p:pic>
      <p:sp>
        <p:nvSpPr>
          <p:cNvPr id="48" name="Rectangle 47">
            <a:extLst>
              <a:ext uri="{FF2B5EF4-FFF2-40B4-BE49-F238E27FC236}">
                <a16:creationId xmlns:a16="http://schemas.microsoft.com/office/drawing/2014/main" id="{B42CF91F-CB43-2247-9787-59AD43674E92}"/>
              </a:ext>
            </a:extLst>
          </p:cNvPr>
          <p:cNvSpPr/>
          <p:nvPr/>
        </p:nvSpPr>
        <p:spPr>
          <a:xfrm>
            <a:off x="4155447" y="2792864"/>
            <a:ext cx="2175138" cy="2084063"/>
          </a:xfrm>
          <a:prstGeom prst="rect">
            <a:avLst/>
          </a:prstGeom>
          <a:noFill/>
          <a:ln w="47625">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6" name="TextBox 55">
            <a:extLst>
              <a:ext uri="{FF2B5EF4-FFF2-40B4-BE49-F238E27FC236}">
                <a16:creationId xmlns:a16="http://schemas.microsoft.com/office/drawing/2014/main" id="{289EB774-6FA4-FC46-9AED-016265CB96D3}"/>
              </a:ext>
            </a:extLst>
          </p:cNvPr>
          <p:cNvSpPr txBox="1"/>
          <p:nvPr/>
        </p:nvSpPr>
        <p:spPr>
          <a:xfrm>
            <a:off x="4122336" y="2342665"/>
            <a:ext cx="2175139" cy="400110"/>
          </a:xfrm>
          <a:prstGeom prst="rect">
            <a:avLst/>
          </a:prstGeom>
          <a:noFill/>
        </p:spPr>
        <p:txBody>
          <a:bodyPr wrap="square" rtlCol="0">
            <a:spAutoFit/>
          </a:bodyPr>
          <a:lstStyle/>
          <a:p>
            <a:r>
              <a:rPr lang="en-US" sz="2000" dirty="0">
                <a:latin typeface="Amazon Ember" panose="020B0603020204020204" pitchFamily="34" charset="0"/>
                <a:ea typeface="Amazon Ember" panose="020B0603020204020204" pitchFamily="34" charset="0"/>
                <a:cs typeface="Amazon Ember" panose="020B0603020204020204" pitchFamily="34" charset="0"/>
              </a:rPr>
              <a:t>Service C</a:t>
            </a:r>
          </a:p>
        </p:txBody>
      </p:sp>
      <p:pic>
        <p:nvPicPr>
          <p:cNvPr id="57" name="Graphic 56">
            <a:extLst>
              <a:ext uri="{FF2B5EF4-FFF2-40B4-BE49-F238E27FC236}">
                <a16:creationId xmlns:a16="http://schemas.microsoft.com/office/drawing/2014/main" id="{5DC954BD-119F-B449-94FD-A7FA77B9D1D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217935" y="2853094"/>
            <a:ext cx="2054826" cy="2054826"/>
          </a:xfrm>
          <a:prstGeom prst="rect">
            <a:avLst/>
          </a:prstGeom>
          <a:effectLst/>
        </p:spPr>
      </p:pic>
      <p:sp>
        <p:nvSpPr>
          <p:cNvPr id="58" name="Rectangle 57">
            <a:extLst>
              <a:ext uri="{FF2B5EF4-FFF2-40B4-BE49-F238E27FC236}">
                <a16:creationId xmlns:a16="http://schemas.microsoft.com/office/drawing/2014/main" id="{8F676B00-DAAB-954D-9580-F2004B8F1466}"/>
              </a:ext>
            </a:extLst>
          </p:cNvPr>
          <p:cNvSpPr/>
          <p:nvPr/>
        </p:nvSpPr>
        <p:spPr>
          <a:xfrm>
            <a:off x="8177299" y="4097313"/>
            <a:ext cx="1239834" cy="1076640"/>
          </a:xfrm>
          <a:prstGeom prst="rect">
            <a:avLst/>
          </a:prstGeom>
          <a:noFill/>
          <a:ln w="47625">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69" name="Graphic 68">
            <a:extLst>
              <a:ext uri="{FF2B5EF4-FFF2-40B4-BE49-F238E27FC236}">
                <a16:creationId xmlns:a16="http://schemas.microsoft.com/office/drawing/2014/main" id="{C09B25DE-2886-2B43-A0E8-C3ECC7DCB7F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304516" y="4146777"/>
            <a:ext cx="976459" cy="976459"/>
          </a:xfrm>
          <a:prstGeom prst="rect">
            <a:avLst/>
          </a:prstGeom>
        </p:spPr>
      </p:pic>
      <p:sp>
        <p:nvSpPr>
          <p:cNvPr id="70" name="TextBox 69">
            <a:extLst>
              <a:ext uri="{FF2B5EF4-FFF2-40B4-BE49-F238E27FC236}">
                <a16:creationId xmlns:a16="http://schemas.microsoft.com/office/drawing/2014/main" id="{1E2FEDE5-87E9-3341-90CC-95CCD8DB2650}"/>
              </a:ext>
            </a:extLst>
          </p:cNvPr>
          <p:cNvSpPr txBox="1"/>
          <p:nvPr/>
        </p:nvSpPr>
        <p:spPr>
          <a:xfrm>
            <a:off x="8177299" y="5223417"/>
            <a:ext cx="2175139" cy="400110"/>
          </a:xfrm>
          <a:prstGeom prst="rect">
            <a:avLst/>
          </a:prstGeom>
          <a:noFill/>
        </p:spPr>
        <p:txBody>
          <a:bodyPr wrap="square" rtlCol="0">
            <a:spAutoFit/>
          </a:bodyPr>
          <a:lstStyle/>
          <a:p>
            <a:r>
              <a:rPr lang="en-US" sz="2000" dirty="0">
                <a:latin typeface="Amazon Ember" panose="020B0603020204020204" pitchFamily="34" charset="0"/>
                <a:ea typeface="Amazon Ember" panose="020B0603020204020204" pitchFamily="34" charset="0"/>
                <a:cs typeface="Amazon Ember" panose="020B0603020204020204" pitchFamily="34" charset="0"/>
              </a:rPr>
              <a:t>Service B</a:t>
            </a:r>
          </a:p>
        </p:txBody>
      </p:sp>
      <p:sp>
        <p:nvSpPr>
          <p:cNvPr id="71" name="Rectangle 70">
            <a:extLst>
              <a:ext uri="{FF2B5EF4-FFF2-40B4-BE49-F238E27FC236}">
                <a16:creationId xmlns:a16="http://schemas.microsoft.com/office/drawing/2014/main" id="{47813D45-3563-314C-9CE5-374802BB1588}"/>
              </a:ext>
            </a:extLst>
          </p:cNvPr>
          <p:cNvSpPr/>
          <p:nvPr/>
        </p:nvSpPr>
        <p:spPr>
          <a:xfrm>
            <a:off x="4156968" y="5098192"/>
            <a:ext cx="1440884" cy="1370863"/>
          </a:xfrm>
          <a:prstGeom prst="rect">
            <a:avLst/>
          </a:prstGeom>
          <a:noFill/>
          <a:ln w="47625">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72" name="Graphic 71">
            <a:extLst>
              <a:ext uri="{FF2B5EF4-FFF2-40B4-BE49-F238E27FC236}">
                <a16:creationId xmlns:a16="http://schemas.microsoft.com/office/drawing/2014/main" id="{9ABFB8D9-015A-CF48-BBEA-16BCC61E3F3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213751" y="5123236"/>
            <a:ext cx="1320773" cy="1320773"/>
          </a:xfrm>
          <a:prstGeom prst="rect">
            <a:avLst/>
          </a:prstGeom>
          <a:effectLst/>
        </p:spPr>
      </p:pic>
      <p:sp>
        <p:nvSpPr>
          <p:cNvPr id="73" name="TextBox 72">
            <a:extLst>
              <a:ext uri="{FF2B5EF4-FFF2-40B4-BE49-F238E27FC236}">
                <a16:creationId xmlns:a16="http://schemas.microsoft.com/office/drawing/2014/main" id="{8DA70E8D-9E25-DF46-9F85-F2A69D800A88}"/>
              </a:ext>
            </a:extLst>
          </p:cNvPr>
          <p:cNvSpPr txBox="1"/>
          <p:nvPr/>
        </p:nvSpPr>
        <p:spPr>
          <a:xfrm>
            <a:off x="3988254" y="6494099"/>
            <a:ext cx="2175139" cy="400110"/>
          </a:xfrm>
          <a:prstGeom prst="rect">
            <a:avLst/>
          </a:prstGeom>
          <a:noFill/>
        </p:spPr>
        <p:txBody>
          <a:bodyPr wrap="square" rtlCol="0">
            <a:spAutoFit/>
          </a:bodyPr>
          <a:lstStyle/>
          <a:p>
            <a:r>
              <a:rPr lang="en-US" sz="2000" dirty="0">
                <a:latin typeface="Amazon Ember" panose="020B0603020204020204" pitchFamily="34" charset="0"/>
                <a:ea typeface="Amazon Ember" panose="020B0603020204020204" pitchFamily="34" charset="0"/>
                <a:cs typeface="Amazon Ember" panose="020B0603020204020204" pitchFamily="34" charset="0"/>
              </a:rPr>
              <a:t>Service A</a:t>
            </a:r>
          </a:p>
        </p:txBody>
      </p:sp>
      <p:sp>
        <p:nvSpPr>
          <p:cNvPr id="74" name="Title 1">
            <a:extLst>
              <a:ext uri="{FF2B5EF4-FFF2-40B4-BE49-F238E27FC236}">
                <a16:creationId xmlns:a16="http://schemas.microsoft.com/office/drawing/2014/main" id="{6B950BDD-079A-CA47-8D17-97C90FA450EF}"/>
              </a:ext>
            </a:extLst>
          </p:cNvPr>
          <p:cNvSpPr txBox="1">
            <a:spLocks/>
          </p:cNvSpPr>
          <p:nvPr/>
        </p:nvSpPr>
        <p:spPr>
          <a:xfrm>
            <a:off x="6419834" y="6347609"/>
            <a:ext cx="5994597" cy="1432590"/>
          </a:xfrm>
          <a:prstGeom prst="rect">
            <a:avLst/>
          </a:prstGeom>
        </p:spPr>
        <p:txBody>
          <a:bodyPr vert="horz" lIns="91440" tIns="45720" rIns="91440" bIns="45720" rtlCol="0" anchor="t">
            <a:noAutofit/>
          </a:bodyPr>
          <a:lstStyle>
            <a:lvl1pPr algn="l" defTabSz="731520" rtl="0" eaLnBrk="1" latinLnBrk="0" hangingPunct="1">
              <a:spcBef>
                <a:spcPct val="0"/>
              </a:spcBef>
              <a:buNone/>
              <a:defRPr sz="3800" b="1" i="0" kern="120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No more worrying about EC2 instances</a:t>
            </a:r>
          </a:p>
        </p:txBody>
      </p:sp>
    </p:spTree>
    <p:extLst>
      <p:ext uri="{BB962C8B-B14F-4D97-AF65-F5344CB8AC3E}">
        <p14:creationId xmlns:p14="http://schemas.microsoft.com/office/powerpoint/2010/main" val="415535781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itle 1">
            <a:extLst>
              <a:ext uri="{FF2B5EF4-FFF2-40B4-BE49-F238E27FC236}">
                <a16:creationId xmlns:a16="http://schemas.microsoft.com/office/drawing/2014/main" id="{924465AE-8899-C844-BC64-EE0DA39AE2BC}"/>
              </a:ext>
            </a:extLst>
          </p:cNvPr>
          <p:cNvSpPr>
            <a:spLocks noGrp="1"/>
          </p:cNvSpPr>
          <p:nvPr>
            <p:ph type="title"/>
          </p:nvPr>
        </p:nvSpPr>
        <p:spPr>
          <a:xfrm>
            <a:off x="407332" y="396777"/>
            <a:ext cx="13815736" cy="1432590"/>
          </a:xfrm>
        </p:spPr>
        <p:txBody>
          <a:bodyPr/>
          <a:lstStyle/>
          <a:p>
            <a:r>
              <a:rPr lang="en-US" dirty="0"/>
              <a:t>Amazon Elastic Container Service and AWS </a:t>
            </a:r>
            <a:r>
              <a:rPr lang="en-US" dirty="0" err="1"/>
              <a:t>Fargate</a:t>
            </a:r>
            <a:r>
              <a:rPr lang="en-US" dirty="0"/>
              <a:t> automate resource attachments to application containers</a:t>
            </a:r>
          </a:p>
        </p:txBody>
      </p:sp>
      <p:sp>
        <p:nvSpPr>
          <p:cNvPr id="42" name="Rectangle 41">
            <a:extLst>
              <a:ext uri="{FF2B5EF4-FFF2-40B4-BE49-F238E27FC236}">
                <a16:creationId xmlns:a16="http://schemas.microsoft.com/office/drawing/2014/main" id="{6350BB3D-97CF-1A4C-8146-6FC6A96C6D19}"/>
              </a:ext>
            </a:extLst>
          </p:cNvPr>
          <p:cNvSpPr/>
          <p:nvPr/>
        </p:nvSpPr>
        <p:spPr>
          <a:xfrm>
            <a:off x="5786539" y="3546625"/>
            <a:ext cx="2175138" cy="2084063"/>
          </a:xfrm>
          <a:prstGeom prst="rect">
            <a:avLst/>
          </a:prstGeom>
          <a:noFill/>
          <a:ln w="47625">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43" name="Graphic 42">
            <a:extLst>
              <a:ext uri="{FF2B5EF4-FFF2-40B4-BE49-F238E27FC236}">
                <a16:creationId xmlns:a16="http://schemas.microsoft.com/office/drawing/2014/main" id="{07114C08-89D4-2447-9D46-93FF7E09DCB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813585" y="3592901"/>
            <a:ext cx="2054826" cy="2054826"/>
          </a:xfrm>
          <a:prstGeom prst="rect">
            <a:avLst/>
          </a:prstGeom>
          <a:effectLst/>
        </p:spPr>
      </p:pic>
      <p:sp>
        <p:nvSpPr>
          <p:cNvPr id="44" name="TextBox 43">
            <a:extLst>
              <a:ext uri="{FF2B5EF4-FFF2-40B4-BE49-F238E27FC236}">
                <a16:creationId xmlns:a16="http://schemas.microsoft.com/office/drawing/2014/main" id="{4A2D8F4C-C6E1-3342-A2CD-5EC79F329529}"/>
              </a:ext>
            </a:extLst>
          </p:cNvPr>
          <p:cNvSpPr txBox="1"/>
          <p:nvPr/>
        </p:nvSpPr>
        <p:spPr>
          <a:xfrm>
            <a:off x="5753428" y="3090808"/>
            <a:ext cx="2175139" cy="400110"/>
          </a:xfrm>
          <a:prstGeom prst="rect">
            <a:avLst/>
          </a:prstGeom>
          <a:noFill/>
        </p:spPr>
        <p:txBody>
          <a:bodyPr wrap="square" rtlCol="0">
            <a:spAutoFit/>
          </a:bodyPr>
          <a:lstStyle/>
          <a:p>
            <a:r>
              <a:rPr lang="en-US" sz="2000" dirty="0" err="1">
                <a:latin typeface="Amazon Ember" panose="020B0603020204020204" pitchFamily="34" charset="0"/>
                <a:ea typeface="Amazon Ember" panose="020B0603020204020204" pitchFamily="34" charset="0"/>
                <a:cs typeface="Amazon Ember" panose="020B0603020204020204" pitchFamily="34" charset="0"/>
              </a:rPr>
              <a:t>Fargate</a:t>
            </a:r>
            <a:r>
              <a:rPr lang="en-US" sz="2000" dirty="0">
                <a:latin typeface="Amazon Ember" panose="020B0603020204020204" pitchFamily="34" charset="0"/>
                <a:ea typeface="Amazon Ember" panose="020B0603020204020204" pitchFamily="34" charset="0"/>
                <a:cs typeface="Amazon Ember" panose="020B0603020204020204" pitchFamily="34" charset="0"/>
              </a:rPr>
              <a:t> Task</a:t>
            </a:r>
          </a:p>
        </p:txBody>
      </p:sp>
      <p:pic>
        <p:nvPicPr>
          <p:cNvPr id="48" name="Graphic 17">
            <a:extLst>
              <a:ext uri="{FF2B5EF4-FFF2-40B4-BE49-F238E27FC236}">
                <a16:creationId xmlns:a16="http://schemas.microsoft.com/office/drawing/2014/main" id="{1EE27031-AE55-0147-918D-84FB58752B5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91804" y="2165327"/>
            <a:ext cx="805686" cy="8056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 name="TextBox 9">
            <a:extLst>
              <a:ext uri="{FF2B5EF4-FFF2-40B4-BE49-F238E27FC236}">
                <a16:creationId xmlns:a16="http://schemas.microsoft.com/office/drawing/2014/main" id="{85C6A16D-6E2C-5242-9E9D-FBC37E61DC7E}"/>
              </a:ext>
            </a:extLst>
          </p:cNvPr>
          <p:cNvSpPr txBox="1">
            <a:spLocks noChangeArrowheads="1"/>
          </p:cNvSpPr>
          <p:nvPr/>
        </p:nvSpPr>
        <p:spPr bwMode="auto">
          <a:xfrm>
            <a:off x="902539" y="2947128"/>
            <a:ext cx="2243137"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2000" dirty="0">
                <a:latin typeface="Amazon Ember" panose="020B0603020204020204" pitchFamily="34" charset="0"/>
                <a:ea typeface="Amazon Ember" panose="020B0603020204020204" pitchFamily="34" charset="0"/>
                <a:cs typeface="Amazon Ember" panose="020B0603020204020204" pitchFamily="34" charset="0"/>
              </a:rPr>
              <a:t>Amazon CloudWatch</a:t>
            </a:r>
          </a:p>
        </p:txBody>
      </p:sp>
      <p:cxnSp>
        <p:nvCxnSpPr>
          <p:cNvPr id="57" name="Straight Arrow Connector 56">
            <a:extLst>
              <a:ext uri="{FF2B5EF4-FFF2-40B4-BE49-F238E27FC236}">
                <a16:creationId xmlns:a16="http://schemas.microsoft.com/office/drawing/2014/main" id="{439D31DB-D90C-DD49-BD8E-ED90A941BC5A}"/>
              </a:ext>
            </a:extLst>
          </p:cNvPr>
          <p:cNvCxnSpPr>
            <a:cxnSpLocks/>
          </p:cNvCxnSpPr>
          <p:nvPr/>
        </p:nvCxnSpPr>
        <p:spPr>
          <a:xfrm flipH="1" flipV="1">
            <a:off x="2637856" y="2672660"/>
            <a:ext cx="2880937" cy="1759514"/>
          </a:xfrm>
          <a:prstGeom prst="straightConnector1">
            <a:avLst/>
          </a:prstGeom>
          <a:ln w="79375">
            <a:solidFill>
              <a:schemeClr val="tx2"/>
            </a:solidFill>
            <a:tailEnd type="triangle"/>
          </a:ln>
        </p:spPr>
        <p:style>
          <a:lnRef idx="2">
            <a:schemeClr val="accent1"/>
          </a:lnRef>
          <a:fillRef idx="0">
            <a:schemeClr val="accent1"/>
          </a:fillRef>
          <a:effectRef idx="1">
            <a:schemeClr val="accent1"/>
          </a:effectRef>
          <a:fontRef idx="minor">
            <a:schemeClr val="tx1"/>
          </a:fontRef>
        </p:style>
      </p:cxnSp>
      <p:sp>
        <p:nvSpPr>
          <p:cNvPr id="58" name="TextBox 9">
            <a:extLst>
              <a:ext uri="{FF2B5EF4-FFF2-40B4-BE49-F238E27FC236}">
                <a16:creationId xmlns:a16="http://schemas.microsoft.com/office/drawing/2014/main" id="{2980787F-8443-C44E-8390-9510AA176001}"/>
              </a:ext>
            </a:extLst>
          </p:cNvPr>
          <p:cNvSpPr txBox="1">
            <a:spLocks noChangeArrowheads="1"/>
          </p:cNvSpPr>
          <p:nvPr/>
        </p:nvSpPr>
        <p:spPr bwMode="auto">
          <a:xfrm>
            <a:off x="3220304" y="2600869"/>
            <a:ext cx="2243137"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2000" dirty="0">
                <a:latin typeface="Amazon Ember" panose="020B0603020204020204" pitchFamily="34" charset="0"/>
                <a:ea typeface="Amazon Ember" panose="020B0603020204020204" pitchFamily="34" charset="0"/>
                <a:cs typeface="Amazon Ember" panose="020B0603020204020204" pitchFamily="34" charset="0"/>
              </a:rPr>
              <a:t>Logs &amp; </a:t>
            </a:r>
          </a:p>
          <a:p>
            <a:pPr algn="ctr" eaLnBrk="1" hangingPunct="1"/>
            <a:r>
              <a:rPr lang="en-US" altLang="en-US" sz="2000" dirty="0">
                <a:latin typeface="Amazon Ember" panose="020B0603020204020204" pitchFamily="34" charset="0"/>
                <a:ea typeface="Amazon Ember" panose="020B0603020204020204" pitchFamily="34" charset="0"/>
                <a:cs typeface="Amazon Ember" panose="020B0603020204020204" pitchFamily="34" charset="0"/>
              </a:rPr>
              <a:t>Metrics</a:t>
            </a:r>
          </a:p>
        </p:txBody>
      </p:sp>
      <p:pic>
        <p:nvPicPr>
          <p:cNvPr id="69" name="Graphic 6">
            <a:extLst>
              <a:ext uri="{FF2B5EF4-FFF2-40B4-BE49-F238E27FC236}">
                <a16:creationId xmlns:a16="http://schemas.microsoft.com/office/drawing/2014/main" id="{99828540-8377-C449-8148-A8BEE57FEBEF}"/>
              </a:ext>
            </a:extLst>
          </p:cNvPr>
          <p:cNvPicPr>
            <a:picLocks noChangeAspect="1" noChangeArrowheads="1"/>
          </p:cNvPicPr>
          <p:nvPr/>
        </p:nvPicPr>
        <p:blipFill>
          <a:blip r:embed="rId6"/>
          <a:srcRect/>
          <a:stretch/>
        </p:blipFill>
        <p:spPr bwMode="auto">
          <a:xfrm>
            <a:off x="1628300" y="5003310"/>
            <a:ext cx="805686" cy="8056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 name="TextBox 12">
            <a:extLst>
              <a:ext uri="{FF2B5EF4-FFF2-40B4-BE49-F238E27FC236}">
                <a16:creationId xmlns:a16="http://schemas.microsoft.com/office/drawing/2014/main" id="{1ADA297A-B12F-4F42-A953-AD0EACFC6F36}"/>
              </a:ext>
            </a:extLst>
          </p:cNvPr>
          <p:cNvSpPr txBox="1">
            <a:spLocks noChangeArrowheads="1"/>
          </p:cNvSpPr>
          <p:nvPr/>
        </p:nvSpPr>
        <p:spPr bwMode="auto">
          <a:xfrm>
            <a:off x="866026" y="5864308"/>
            <a:ext cx="227965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lgn="ctr">
              <a:defRPr sz="2000">
                <a:latin typeface="Amazon Ember" panose="020B0603020204020204" pitchFamily="34" charset="0"/>
                <a:ea typeface="Amazon Ember" panose="020B0603020204020204" pitchFamily="34" charset="0"/>
                <a:cs typeface="Amazon Ember" panose="020B0603020204020204" pitchFamily="34" charset="0"/>
              </a:defRPr>
            </a:lvl1pPr>
            <a:lvl2pPr marL="742950" indent="-285750">
              <a:defRPr>
                <a:latin typeface="Calibri" panose="020F0502020204030204" pitchFamily="34" charset="0"/>
              </a:defRPr>
            </a:lvl2pPr>
            <a:lvl3pPr marL="1143000" indent="-228600">
              <a:defRPr>
                <a:latin typeface="Calibri" panose="020F0502020204030204" pitchFamily="34" charset="0"/>
              </a:defRPr>
            </a:lvl3pPr>
            <a:lvl4pPr marL="1600200" indent="-228600">
              <a:defRPr>
                <a:latin typeface="Calibri" panose="020F0502020204030204" pitchFamily="34" charset="0"/>
              </a:defRPr>
            </a:lvl4pPr>
            <a:lvl5pPr marL="2057400" indent="-228600">
              <a:defRPr>
                <a:latin typeface="Calibri" panose="020F0502020204030204" pitchFamily="34" charset="0"/>
              </a:defRPr>
            </a:lvl5pPr>
            <a:lvl6pPr marL="2514600" indent="-228600" eaLnBrk="0" fontAlgn="base" hangingPunct="0">
              <a:spcBef>
                <a:spcPct val="0"/>
              </a:spcBef>
              <a:spcAft>
                <a:spcPct val="0"/>
              </a:spcAft>
              <a:defRPr>
                <a:latin typeface="Calibri" panose="020F0502020204030204" pitchFamily="34" charset="0"/>
              </a:defRPr>
            </a:lvl6pPr>
            <a:lvl7pPr marL="2971800" indent="-228600" eaLnBrk="0" fontAlgn="base" hangingPunct="0">
              <a:spcBef>
                <a:spcPct val="0"/>
              </a:spcBef>
              <a:spcAft>
                <a:spcPct val="0"/>
              </a:spcAft>
              <a:defRPr>
                <a:latin typeface="Calibri" panose="020F0502020204030204" pitchFamily="34" charset="0"/>
              </a:defRPr>
            </a:lvl7pPr>
            <a:lvl8pPr marL="3429000" indent="-228600" eaLnBrk="0" fontAlgn="base" hangingPunct="0">
              <a:spcBef>
                <a:spcPct val="0"/>
              </a:spcBef>
              <a:spcAft>
                <a:spcPct val="0"/>
              </a:spcAft>
              <a:defRPr>
                <a:latin typeface="Calibri" panose="020F0502020204030204" pitchFamily="34" charset="0"/>
              </a:defRPr>
            </a:lvl8pPr>
            <a:lvl9pPr marL="3886200" indent="-228600" eaLnBrk="0" fontAlgn="base" hangingPunct="0">
              <a:spcBef>
                <a:spcPct val="0"/>
              </a:spcBef>
              <a:spcAft>
                <a:spcPct val="0"/>
              </a:spcAft>
              <a:defRPr>
                <a:latin typeface="Calibri" panose="020F0502020204030204" pitchFamily="34" charset="0"/>
              </a:defRPr>
            </a:lvl9pPr>
          </a:lstStyle>
          <a:p>
            <a:r>
              <a:rPr lang="en-US" altLang="en-US" dirty="0"/>
              <a:t>Elastic Load Balancing</a:t>
            </a:r>
          </a:p>
        </p:txBody>
      </p:sp>
      <p:cxnSp>
        <p:nvCxnSpPr>
          <p:cNvPr id="71" name="Straight Arrow Connector 70">
            <a:extLst>
              <a:ext uri="{FF2B5EF4-FFF2-40B4-BE49-F238E27FC236}">
                <a16:creationId xmlns:a16="http://schemas.microsoft.com/office/drawing/2014/main" id="{F1595D56-5EF2-7340-A424-55237ABEBCE5}"/>
              </a:ext>
            </a:extLst>
          </p:cNvPr>
          <p:cNvCxnSpPr>
            <a:cxnSpLocks/>
          </p:cNvCxnSpPr>
          <p:nvPr/>
        </p:nvCxnSpPr>
        <p:spPr>
          <a:xfrm flipV="1">
            <a:off x="2637856" y="4770156"/>
            <a:ext cx="2880937" cy="635997"/>
          </a:xfrm>
          <a:prstGeom prst="straightConnector1">
            <a:avLst/>
          </a:prstGeom>
          <a:ln w="79375">
            <a:solidFill>
              <a:schemeClr val="tx2"/>
            </a:solidFill>
            <a:tailEnd type="triangle"/>
          </a:ln>
        </p:spPr>
        <p:style>
          <a:lnRef idx="2">
            <a:schemeClr val="accent1"/>
          </a:lnRef>
          <a:fillRef idx="0">
            <a:schemeClr val="accent1"/>
          </a:fillRef>
          <a:effectRef idx="1">
            <a:schemeClr val="accent1"/>
          </a:effectRef>
          <a:fontRef idx="minor">
            <a:schemeClr val="tx1"/>
          </a:fontRef>
        </p:style>
      </p:cxnSp>
      <p:sp>
        <p:nvSpPr>
          <p:cNvPr id="72" name="TextBox 9">
            <a:extLst>
              <a:ext uri="{FF2B5EF4-FFF2-40B4-BE49-F238E27FC236}">
                <a16:creationId xmlns:a16="http://schemas.microsoft.com/office/drawing/2014/main" id="{B3964866-B776-C943-A86A-DF694423C087}"/>
              </a:ext>
            </a:extLst>
          </p:cNvPr>
          <p:cNvSpPr txBox="1">
            <a:spLocks noChangeArrowheads="1"/>
          </p:cNvSpPr>
          <p:nvPr/>
        </p:nvSpPr>
        <p:spPr bwMode="auto">
          <a:xfrm>
            <a:off x="2956755" y="5300102"/>
            <a:ext cx="224313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a:r>
              <a:rPr lang="en-US" altLang="en-US" sz="2000" dirty="0">
                <a:latin typeface="Amazon Ember" panose="020B0603020204020204" pitchFamily="34" charset="0"/>
                <a:ea typeface="Amazon Ember" panose="020B0603020204020204" pitchFamily="34" charset="0"/>
                <a:cs typeface="Amazon Ember" panose="020B0603020204020204" pitchFamily="34" charset="0"/>
              </a:rPr>
              <a:t>Traffic</a:t>
            </a:r>
          </a:p>
        </p:txBody>
      </p:sp>
      <p:pic>
        <p:nvPicPr>
          <p:cNvPr id="73" name="Graphic 19">
            <a:extLst>
              <a:ext uri="{FF2B5EF4-FFF2-40B4-BE49-F238E27FC236}">
                <a16:creationId xmlns:a16="http://schemas.microsoft.com/office/drawing/2014/main" id="{E6854EEB-8DC9-FE4B-AD37-5C17D6764ED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944499" y="5848614"/>
            <a:ext cx="805686" cy="8056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4" name="TextBox 11">
            <a:extLst>
              <a:ext uri="{FF2B5EF4-FFF2-40B4-BE49-F238E27FC236}">
                <a16:creationId xmlns:a16="http://schemas.microsoft.com/office/drawing/2014/main" id="{A7A29CCA-4575-1D4B-AAA2-C85078909A42}"/>
              </a:ext>
            </a:extLst>
          </p:cNvPr>
          <p:cNvSpPr txBox="1">
            <a:spLocks noChangeArrowheads="1"/>
          </p:cNvSpPr>
          <p:nvPr/>
        </p:nvSpPr>
        <p:spPr bwMode="auto">
          <a:xfrm>
            <a:off x="10201167" y="6684769"/>
            <a:ext cx="229235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2000" dirty="0">
                <a:latin typeface="Amazon Ember" panose="020B0603020204020204" pitchFamily="34" charset="0"/>
                <a:ea typeface="Amazon Ember" panose="020B0603020204020204" pitchFamily="34" charset="0"/>
                <a:cs typeface="Amazon Ember" panose="020B0603020204020204" pitchFamily="34" charset="0"/>
              </a:rPr>
              <a:t>Amazon Elastic File System</a:t>
            </a:r>
          </a:p>
        </p:txBody>
      </p:sp>
      <p:cxnSp>
        <p:nvCxnSpPr>
          <p:cNvPr id="75" name="Straight Arrow Connector 74">
            <a:extLst>
              <a:ext uri="{FF2B5EF4-FFF2-40B4-BE49-F238E27FC236}">
                <a16:creationId xmlns:a16="http://schemas.microsoft.com/office/drawing/2014/main" id="{15FC7651-CD1F-1342-80D3-44AE859F8276}"/>
              </a:ext>
            </a:extLst>
          </p:cNvPr>
          <p:cNvCxnSpPr>
            <a:cxnSpLocks/>
          </p:cNvCxnSpPr>
          <p:nvPr/>
        </p:nvCxnSpPr>
        <p:spPr>
          <a:xfrm>
            <a:off x="8229423" y="5003309"/>
            <a:ext cx="2570382" cy="1248148"/>
          </a:xfrm>
          <a:prstGeom prst="straightConnector1">
            <a:avLst/>
          </a:prstGeom>
          <a:ln w="79375">
            <a:solidFill>
              <a:schemeClr val="tx2"/>
            </a:solidFill>
            <a:tailEnd type="triangle"/>
          </a:ln>
        </p:spPr>
        <p:style>
          <a:lnRef idx="2">
            <a:schemeClr val="accent1"/>
          </a:lnRef>
          <a:fillRef idx="0">
            <a:schemeClr val="accent1"/>
          </a:fillRef>
          <a:effectRef idx="1">
            <a:schemeClr val="accent1"/>
          </a:effectRef>
          <a:fontRef idx="minor">
            <a:schemeClr val="tx1"/>
          </a:fontRef>
        </p:style>
      </p:cxnSp>
      <p:sp>
        <p:nvSpPr>
          <p:cNvPr id="76" name="TextBox 9">
            <a:extLst>
              <a:ext uri="{FF2B5EF4-FFF2-40B4-BE49-F238E27FC236}">
                <a16:creationId xmlns:a16="http://schemas.microsoft.com/office/drawing/2014/main" id="{7892A9B3-5FB8-4E48-9ACD-2CE7F23353AB}"/>
              </a:ext>
            </a:extLst>
          </p:cNvPr>
          <p:cNvSpPr txBox="1">
            <a:spLocks noChangeArrowheads="1"/>
          </p:cNvSpPr>
          <p:nvPr/>
        </p:nvSpPr>
        <p:spPr bwMode="auto">
          <a:xfrm>
            <a:off x="7819544" y="5767879"/>
            <a:ext cx="2243137"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a:r>
              <a:rPr lang="en-US" altLang="en-US" sz="2000" dirty="0">
                <a:latin typeface="Amazon Ember" panose="020B0603020204020204" pitchFamily="34" charset="0"/>
                <a:ea typeface="Amazon Ember" panose="020B0603020204020204" pitchFamily="34" charset="0"/>
                <a:cs typeface="Amazon Ember" panose="020B0603020204020204" pitchFamily="34" charset="0"/>
              </a:rPr>
              <a:t>Durable</a:t>
            </a:r>
          </a:p>
          <a:p>
            <a:pPr algn="ctr"/>
            <a:r>
              <a:rPr lang="en-US" altLang="en-US" sz="2000" dirty="0">
                <a:latin typeface="Amazon Ember" panose="020B0603020204020204" pitchFamily="34" charset="0"/>
                <a:ea typeface="Amazon Ember" panose="020B0603020204020204" pitchFamily="34" charset="0"/>
                <a:cs typeface="Amazon Ember" panose="020B0603020204020204" pitchFamily="34" charset="0"/>
              </a:rPr>
              <a:t>Storage</a:t>
            </a:r>
          </a:p>
        </p:txBody>
      </p:sp>
      <p:pic>
        <p:nvPicPr>
          <p:cNvPr id="77" name="Graphic 17">
            <a:extLst>
              <a:ext uri="{FF2B5EF4-FFF2-40B4-BE49-F238E27FC236}">
                <a16:creationId xmlns:a16="http://schemas.microsoft.com/office/drawing/2014/main" id="{7580BCF1-C45F-8E48-A2BB-A136811ABBE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918318" y="2185977"/>
            <a:ext cx="803310" cy="803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8" name="TextBox 11">
            <a:extLst>
              <a:ext uri="{FF2B5EF4-FFF2-40B4-BE49-F238E27FC236}">
                <a16:creationId xmlns:a16="http://schemas.microsoft.com/office/drawing/2014/main" id="{BBE48171-34A3-1644-83F9-CAF0031A54FC}"/>
              </a:ext>
            </a:extLst>
          </p:cNvPr>
          <p:cNvSpPr txBox="1">
            <a:spLocks noChangeArrowheads="1"/>
          </p:cNvSpPr>
          <p:nvPr/>
        </p:nvSpPr>
        <p:spPr bwMode="auto">
          <a:xfrm>
            <a:off x="10173798" y="3046459"/>
            <a:ext cx="229235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lgn="ctr">
              <a:defRPr sz="2000">
                <a:latin typeface="Amazon Ember" panose="020B0603020204020204" pitchFamily="34" charset="0"/>
                <a:ea typeface="Amazon Ember" panose="020B0603020204020204" pitchFamily="34" charset="0"/>
                <a:cs typeface="Amazon Ember" panose="020B0603020204020204" pitchFamily="34" charset="0"/>
              </a:defRPr>
            </a:lvl1pPr>
            <a:lvl2pPr marL="742950" indent="-285750">
              <a:defRPr>
                <a:latin typeface="Calibri" panose="020F0502020204030204" pitchFamily="34" charset="0"/>
              </a:defRPr>
            </a:lvl2pPr>
            <a:lvl3pPr marL="1143000" indent="-228600">
              <a:defRPr>
                <a:latin typeface="Calibri" panose="020F0502020204030204" pitchFamily="34" charset="0"/>
              </a:defRPr>
            </a:lvl3pPr>
            <a:lvl4pPr marL="1600200" indent="-228600">
              <a:defRPr>
                <a:latin typeface="Calibri" panose="020F0502020204030204" pitchFamily="34" charset="0"/>
              </a:defRPr>
            </a:lvl4pPr>
            <a:lvl5pPr marL="2057400" indent="-228600">
              <a:defRPr>
                <a:latin typeface="Calibri" panose="020F0502020204030204" pitchFamily="34" charset="0"/>
              </a:defRPr>
            </a:lvl5pPr>
            <a:lvl6pPr marL="2514600" indent="-228600" eaLnBrk="0" fontAlgn="base" hangingPunct="0">
              <a:spcBef>
                <a:spcPct val="0"/>
              </a:spcBef>
              <a:spcAft>
                <a:spcPct val="0"/>
              </a:spcAft>
              <a:defRPr>
                <a:latin typeface="Calibri" panose="020F0502020204030204" pitchFamily="34" charset="0"/>
              </a:defRPr>
            </a:lvl6pPr>
            <a:lvl7pPr marL="2971800" indent="-228600" eaLnBrk="0" fontAlgn="base" hangingPunct="0">
              <a:spcBef>
                <a:spcPct val="0"/>
              </a:spcBef>
              <a:spcAft>
                <a:spcPct val="0"/>
              </a:spcAft>
              <a:defRPr>
                <a:latin typeface="Calibri" panose="020F0502020204030204" pitchFamily="34" charset="0"/>
              </a:defRPr>
            </a:lvl7pPr>
            <a:lvl8pPr marL="3429000" indent="-228600" eaLnBrk="0" fontAlgn="base" hangingPunct="0">
              <a:spcBef>
                <a:spcPct val="0"/>
              </a:spcBef>
              <a:spcAft>
                <a:spcPct val="0"/>
              </a:spcAft>
              <a:defRPr>
                <a:latin typeface="Calibri" panose="020F0502020204030204" pitchFamily="34" charset="0"/>
              </a:defRPr>
            </a:lvl8pPr>
            <a:lvl9pPr marL="3886200" indent="-228600" eaLnBrk="0" fontAlgn="base" hangingPunct="0">
              <a:spcBef>
                <a:spcPct val="0"/>
              </a:spcBef>
              <a:spcAft>
                <a:spcPct val="0"/>
              </a:spcAft>
              <a:defRPr>
                <a:latin typeface="Calibri" panose="020F0502020204030204" pitchFamily="34" charset="0"/>
              </a:defRPr>
            </a:lvl9pPr>
          </a:lstStyle>
          <a:p>
            <a:r>
              <a:rPr lang="en-US" altLang="en-US" dirty="0"/>
              <a:t>AWS Secrets Manager</a:t>
            </a:r>
          </a:p>
        </p:txBody>
      </p:sp>
      <p:cxnSp>
        <p:nvCxnSpPr>
          <p:cNvPr id="79" name="Straight Arrow Connector 78">
            <a:extLst>
              <a:ext uri="{FF2B5EF4-FFF2-40B4-BE49-F238E27FC236}">
                <a16:creationId xmlns:a16="http://schemas.microsoft.com/office/drawing/2014/main" id="{8359191F-0A80-0A44-A5B6-36F9577E4F24}"/>
              </a:ext>
            </a:extLst>
          </p:cNvPr>
          <p:cNvCxnSpPr>
            <a:cxnSpLocks/>
          </p:cNvCxnSpPr>
          <p:nvPr/>
        </p:nvCxnSpPr>
        <p:spPr>
          <a:xfrm flipH="1">
            <a:off x="8163204" y="2682593"/>
            <a:ext cx="2636601" cy="1465716"/>
          </a:xfrm>
          <a:prstGeom prst="straightConnector1">
            <a:avLst/>
          </a:prstGeom>
          <a:ln w="79375">
            <a:solidFill>
              <a:schemeClr val="tx2"/>
            </a:solidFill>
            <a:tailEnd type="triangle"/>
          </a:ln>
        </p:spPr>
        <p:style>
          <a:lnRef idx="2">
            <a:schemeClr val="accent1"/>
          </a:lnRef>
          <a:fillRef idx="0">
            <a:schemeClr val="accent1"/>
          </a:fillRef>
          <a:effectRef idx="1">
            <a:schemeClr val="accent1"/>
          </a:effectRef>
          <a:fontRef idx="minor">
            <a:schemeClr val="tx1"/>
          </a:fontRef>
        </p:style>
      </p:cxnSp>
      <p:sp>
        <p:nvSpPr>
          <p:cNvPr id="80" name="TextBox 9">
            <a:extLst>
              <a:ext uri="{FF2B5EF4-FFF2-40B4-BE49-F238E27FC236}">
                <a16:creationId xmlns:a16="http://schemas.microsoft.com/office/drawing/2014/main" id="{8948DC77-1DC5-874A-87D9-80E93D4EE790}"/>
              </a:ext>
            </a:extLst>
          </p:cNvPr>
          <p:cNvSpPr txBox="1">
            <a:spLocks noChangeArrowheads="1"/>
          </p:cNvSpPr>
          <p:nvPr/>
        </p:nvSpPr>
        <p:spPr bwMode="auto">
          <a:xfrm>
            <a:off x="8018509" y="2857130"/>
            <a:ext cx="224313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a:r>
              <a:rPr lang="en-US" altLang="en-US" sz="2000" dirty="0">
                <a:latin typeface="Amazon Ember" panose="020B0603020204020204" pitchFamily="34" charset="0"/>
                <a:ea typeface="Amazon Ember" panose="020B0603020204020204" pitchFamily="34" charset="0"/>
                <a:cs typeface="Amazon Ember" panose="020B0603020204020204" pitchFamily="34" charset="0"/>
              </a:rPr>
              <a:t>Secrets</a:t>
            </a:r>
          </a:p>
        </p:txBody>
      </p:sp>
      <p:pic>
        <p:nvPicPr>
          <p:cNvPr id="81" name="Graphic 19">
            <a:extLst>
              <a:ext uri="{FF2B5EF4-FFF2-40B4-BE49-F238E27FC236}">
                <a16:creationId xmlns:a16="http://schemas.microsoft.com/office/drawing/2014/main" id="{9D366162-4383-8D46-97AA-6F376906003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944500" y="3934795"/>
            <a:ext cx="805685" cy="8056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 name="TextBox 12">
            <a:extLst>
              <a:ext uri="{FF2B5EF4-FFF2-40B4-BE49-F238E27FC236}">
                <a16:creationId xmlns:a16="http://schemas.microsoft.com/office/drawing/2014/main" id="{17006920-BF23-CD4F-B68F-3FE1FDCCE140}"/>
              </a:ext>
            </a:extLst>
          </p:cNvPr>
          <p:cNvSpPr txBox="1">
            <a:spLocks noChangeArrowheads="1"/>
          </p:cNvSpPr>
          <p:nvPr/>
        </p:nvSpPr>
        <p:spPr bwMode="auto">
          <a:xfrm>
            <a:off x="9535475" y="4819688"/>
            <a:ext cx="3731552" cy="707886"/>
          </a:xfrm>
          <a:prstGeom prst="rect">
            <a:avLst/>
          </a:prstGeom>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a:r>
              <a:rPr lang="en-US" altLang="en-US" sz="2000" dirty="0">
                <a:latin typeface="Amazon Ember" panose="020B0603020204020204" pitchFamily="34" charset="0"/>
                <a:ea typeface="Amazon Ember" panose="020B0603020204020204" pitchFamily="34" charset="0"/>
                <a:cs typeface="Amazon Ember" panose="020B0603020204020204" pitchFamily="34" charset="0"/>
              </a:rPr>
              <a:t>AWS Identity and Access Management (IAM)</a:t>
            </a:r>
          </a:p>
        </p:txBody>
      </p:sp>
      <p:cxnSp>
        <p:nvCxnSpPr>
          <p:cNvPr id="83" name="Straight Arrow Connector 82">
            <a:extLst>
              <a:ext uri="{FF2B5EF4-FFF2-40B4-BE49-F238E27FC236}">
                <a16:creationId xmlns:a16="http://schemas.microsoft.com/office/drawing/2014/main" id="{DAC1F2F7-377F-4349-99FE-03BAB947CD96}"/>
              </a:ext>
            </a:extLst>
          </p:cNvPr>
          <p:cNvCxnSpPr>
            <a:cxnSpLocks/>
          </p:cNvCxnSpPr>
          <p:nvPr/>
        </p:nvCxnSpPr>
        <p:spPr>
          <a:xfrm flipH="1">
            <a:off x="8229423" y="4328074"/>
            <a:ext cx="2513227" cy="184101"/>
          </a:xfrm>
          <a:prstGeom prst="straightConnector1">
            <a:avLst/>
          </a:prstGeom>
          <a:ln w="79375">
            <a:solidFill>
              <a:schemeClr val="tx2"/>
            </a:solidFill>
            <a:tailEnd type="triangle"/>
          </a:ln>
        </p:spPr>
        <p:style>
          <a:lnRef idx="2">
            <a:schemeClr val="accent1"/>
          </a:lnRef>
          <a:fillRef idx="0">
            <a:schemeClr val="accent1"/>
          </a:fillRef>
          <a:effectRef idx="1">
            <a:schemeClr val="accent1"/>
          </a:effectRef>
          <a:fontRef idx="minor">
            <a:schemeClr val="tx1"/>
          </a:fontRef>
        </p:style>
      </p:cxnSp>
      <p:sp>
        <p:nvSpPr>
          <p:cNvPr id="84" name="TextBox 9">
            <a:extLst>
              <a:ext uri="{FF2B5EF4-FFF2-40B4-BE49-F238E27FC236}">
                <a16:creationId xmlns:a16="http://schemas.microsoft.com/office/drawing/2014/main" id="{6C979744-489D-F840-9FC2-1414B0800485}"/>
              </a:ext>
            </a:extLst>
          </p:cNvPr>
          <p:cNvSpPr txBox="1">
            <a:spLocks noChangeArrowheads="1"/>
          </p:cNvSpPr>
          <p:nvPr/>
        </p:nvSpPr>
        <p:spPr bwMode="auto">
          <a:xfrm>
            <a:off x="8560997" y="3927964"/>
            <a:ext cx="224313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a:r>
              <a:rPr lang="en-US" altLang="en-US" sz="2000" dirty="0">
                <a:latin typeface="Amazon Ember" panose="020B0603020204020204" pitchFamily="34" charset="0"/>
                <a:ea typeface="Amazon Ember" panose="020B0603020204020204" pitchFamily="34" charset="0"/>
                <a:cs typeface="Amazon Ember" panose="020B0603020204020204" pitchFamily="34" charset="0"/>
              </a:rPr>
              <a:t>Role</a:t>
            </a:r>
          </a:p>
        </p:txBody>
      </p:sp>
    </p:spTree>
    <p:extLst>
      <p:ext uri="{BB962C8B-B14F-4D97-AF65-F5344CB8AC3E}">
        <p14:creationId xmlns:p14="http://schemas.microsoft.com/office/powerpoint/2010/main" val="61034442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ชื่อเรื่อง 1">
            <a:extLst>
              <a:ext uri="{FF2B5EF4-FFF2-40B4-BE49-F238E27FC236}">
                <a16:creationId xmlns:a16="http://schemas.microsoft.com/office/drawing/2014/main" id="{93A42EF5-CEB8-398C-91AC-2DDFC126427A}"/>
              </a:ext>
            </a:extLst>
          </p:cNvPr>
          <p:cNvSpPr>
            <a:spLocks noGrp="1"/>
          </p:cNvSpPr>
          <p:nvPr>
            <p:ph type="title"/>
          </p:nvPr>
        </p:nvSpPr>
        <p:spPr>
          <a:xfrm>
            <a:off x="956264" y="277625"/>
            <a:ext cx="12435840" cy="1488168"/>
          </a:xfrm>
        </p:spPr>
        <p:txBody>
          <a:bodyPr/>
          <a:lstStyle/>
          <a:p>
            <a:r>
              <a:rPr lang="en-US" sz="6000" b="1" i="0" dirty="0">
                <a:solidFill>
                  <a:srgbClr val="E6EDF3"/>
                </a:solidFill>
                <a:effectLst/>
                <a:latin typeface="+mj-lt"/>
              </a:rPr>
              <a:t>Container</a:t>
            </a:r>
            <a:endParaRPr lang="th-TH" sz="6000" dirty="0">
              <a:latin typeface="+mj-lt"/>
            </a:endParaRPr>
          </a:p>
        </p:txBody>
      </p:sp>
      <p:sp>
        <p:nvSpPr>
          <p:cNvPr id="4" name="กล่องข้อความ 3">
            <a:extLst>
              <a:ext uri="{FF2B5EF4-FFF2-40B4-BE49-F238E27FC236}">
                <a16:creationId xmlns:a16="http://schemas.microsoft.com/office/drawing/2014/main" id="{C72F8BED-5E06-D6B0-1BB9-56B88478AC7F}"/>
              </a:ext>
            </a:extLst>
          </p:cNvPr>
          <p:cNvSpPr txBox="1"/>
          <p:nvPr/>
        </p:nvSpPr>
        <p:spPr>
          <a:xfrm>
            <a:off x="1509310" y="897622"/>
            <a:ext cx="10686362" cy="6003951"/>
          </a:xfrm>
          <a:prstGeom prst="rect">
            <a:avLst/>
          </a:prstGeom>
          <a:noFill/>
        </p:spPr>
        <p:txBody>
          <a:bodyPr wrap="square">
            <a:spAutoFit/>
          </a:bodyPr>
          <a:lstStyle/>
          <a:p>
            <a:pPr algn="l">
              <a:lnSpc>
                <a:spcPct val="150000"/>
              </a:lnSpc>
            </a:pPr>
            <a:endParaRPr lang="en-US" b="1" i="0" dirty="0">
              <a:solidFill>
                <a:srgbClr val="E6EDF3"/>
              </a:solidFill>
              <a:effectLst/>
            </a:endParaRPr>
          </a:p>
          <a:p>
            <a:pPr algn="l">
              <a:lnSpc>
                <a:spcPct val="150000"/>
              </a:lnSpc>
              <a:buFont typeface="Arial" panose="020B0604020202020204" pitchFamily="34" charset="0"/>
              <a:buChar char="•"/>
            </a:pPr>
            <a:r>
              <a:rPr lang="en-US" b="0" i="0" dirty="0">
                <a:solidFill>
                  <a:srgbClr val="E6EDF3"/>
                </a:solidFill>
                <a:effectLst/>
              </a:rPr>
              <a:t> Building, Tagging, and Pushing a Container Image to Amazon ECR </a:t>
            </a:r>
            <a:endParaRPr lang="th-TH" b="0" i="0" dirty="0">
              <a:solidFill>
                <a:srgbClr val="E6EDF3"/>
              </a:solidFill>
              <a:effectLst/>
            </a:endParaRPr>
          </a:p>
          <a:p>
            <a:pPr algn="l">
              <a:lnSpc>
                <a:spcPct val="150000"/>
              </a:lnSpc>
              <a:buFont typeface="Arial" panose="020B0604020202020204" pitchFamily="34" charset="0"/>
              <a:buChar char="•"/>
            </a:pPr>
            <a:r>
              <a:rPr lang="en-US" b="0" i="0" dirty="0">
                <a:solidFill>
                  <a:srgbClr val="E6EDF3"/>
                </a:solidFill>
                <a:effectLst/>
              </a:rPr>
              <a:t> Scanning Images for Security Vulnerabilities on Push to Amazon ECR </a:t>
            </a:r>
            <a:endParaRPr lang="th-TH" b="0" i="0" dirty="0">
              <a:solidFill>
                <a:srgbClr val="E6EDF3"/>
              </a:solidFill>
              <a:effectLst/>
            </a:endParaRPr>
          </a:p>
          <a:p>
            <a:pPr algn="l">
              <a:lnSpc>
                <a:spcPct val="150000"/>
              </a:lnSpc>
              <a:buFont typeface="Arial" panose="020B0604020202020204" pitchFamily="34" charset="0"/>
              <a:buChar char="•"/>
            </a:pPr>
            <a:r>
              <a:rPr lang="en-US" b="0" i="0" dirty="0">
                <a:solidFill>
                  <a:srgbClr val="E6EDF3"/>
                </a:solidFill>
                <a:effectLst/>
              </a:rPr>
              <a:t> Deploying a Container Using Amazon LightSail </a:t>
            </a:r>
            <a:endParaRPr lang="th-TH" b="0" i="0" dirty="0">
              <a:solidFill>
                <a:srgbClr val="E6EDF3"/>
              </a:solidFill>
              <a:effectLst/>
            </a:endParaRPr>
          </a:p>
          <a:p>
            <a:pPr algn="l">
              <a:lnSpc>
                <a:spcPct val="150000"/>
              </a:lnSpc>
              <a:buFont typeface="Arial" panose="020B0604020202020204" pitchFamily="34" charset="0"/>
              <a:buChar char="•"/>
            </a:pPr>
            <a:r>
              <a:rPr lang="en-US" b="0" i="0" dirty="0">
                <a:solidFill>
                  <a:srgbClr val="E6EDF3"/>
                </a:solidFill>
                <a:effectLst/>
              </a:rPr>
              <a:t> Deploying Containers Using AWS Copilot </a:t>
            </a:r>
            <a:endParaRPr lang="th-TH" b="0" i="0" dirty="0">
              <a:solidFill>
                <a:srgbClr val="E6EDF3"/>
              </a:solidFill>
              <a:effectLst/>
            </a:endParaRPr>
          </a:p>
          <a:p>
            <a:pPr algn="l">
              <a:lnSpc>
                <a:spcPct val="150000"/>
              </a:lnSpc>
              <a:buFont typeface="Arial" panose="020B0604020202020204" pitchFamily="34" charset="0"/>
              <a:buChar char="•"/>
            </a:pPr>
            <a:r>
              <a:rPr lang="en-US" b="0" i="0" dirty="0">
                <a:solidFill>
                  <a:srgbClr val="E6EDF3"/>
                </a:solidFill>
                <a:effectLst/>
              </a:rPr>
              <a:t> Updating Containers with Blue/Green Deployments </a:t>
            </a:r>
            <a:endParaRPr lang="th-TH" b="0" i="0" dirty="0">
              <a:solidFill>
                <a:srgbClr val="E6EDF3"/>
              </a:solidFill>
              <a:effectLst/>
            </a:endParaRPr>
          </a:p>
          <a:p>
            <a:pPr algn="l">
              <a:lnSpc>
                <a:spcPct val="150000"/>
              </a:lnSpc>
              <a:buFont typeface="Arial" panose="020B0604020202020204" pitchFamily="34" charset="0"/>
              <a:buChar char="•"/>
            </a:pPr>
            <a:r>
              <a:rPr lang="en-US" b="0" i="0" dirty="0">
                <a:solidFill>
                  <a:srgbClr val="E6EDF3"/>
                </a:solidFill>
                <a:effectLst/>
              </a:rPr>
              <a:t> Autoscaling Container Workloads on Amazon ECS </a:t>
            </a:r>
            <a:endParaRPr lang="th-TH" b="0" i="0" dirty="0">
              <a:solidFill>
                <a:srgbClr val="E6EDF3"/>
              </a:solidFill>
              <a:effectLst/>
            </a:endParaRPr>
          </a:p>
          <a:p>
            <a:pPr algn="l">
              <a:lnSpc>
                <a:spcPct val="150000"/>
              </a:lnSpc>
              <a:buFont typeface="Arial" panose="020B0604020202020204" pitchFamily="34" charset="0"/>
              <a:buChar char="•"/>
            </a:pPr>
            <a:r>
              <a:rPr lang="en-US" b="0" i="0" u="sng" dirty="0">
                <a:solidFill>
                  <a:srgbClr val="E6EDF3"/>
                </a:solidFill>
                <a:effectLst/>
              </a:rPr>
              <a:t> Launching a </a:t>
            </a:r>
            <a:r>
              <a:rPr lang="en-US" b="0" i="0" u="sng" dirty="0" err="1">
                <a:solidFill>
                  <a:srgbClr val="E6EDF3"/>
                </a:solidFill>
                <a:effectLst/>
              </a:rPr>
              <a:t>Fargate</a:t>
            </a:r>
            <a:r>
              <a:rPr lang="en-US" b="0" i="0" u="sng" dirty="0">
                <a:solidFill>
                  <a:srgbClr val="E6EDF3"/>
                </a:solidFill>
                <a:effectLst/>
              </a:rPr>
              <a:t> Container Task in Response to an Event</a:t>
            </a:r>
          </a:p>
          <a:p>
            <a:pPr algn="l">
              <a:lnSpc>
                <a:spcPct val="150000"/>
              </a:lnSpc>
              <a:buFont typeface="Arial" panose="020B0604020202020204" pitchFamily="34" charset="0"/>
              <a:buChar char="•"/>
            </a:pPr>
            <a:r>
              <a:rPr lang="en-US" b="0" i="0" dirty="0">
                <a:solidFill>
                  <a:srgbClr val="E6EDF3"/>
                </a:solidFill>
                <a:effectLst/>
              </a:rPr>
              <a:t> Capturing Logs from Containers Running on Amazon ECS </a:t>
            </a:r>
            <a:endParaRPr lang="th-TH" b="0" i="0" dirty="0">
              <a:solidFill>
                <a:srgbClr val="E6EDF3"/>
              </a:solidFill>
              <a:effectLst/>
            </a:endParaRPr>
          </a:p>
        </p:txBody>
      </p:sp>
    </p:spTree>
    <p:extLst>
      <p:ext uri="{BB962C8B-B14F-4D97-AF65-F5344CB8AC3E}">
        <p14:creationId xmlns:p14="http://schemas.microsoft.com/office/powerpoint/2010/main" val="318685815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3CA4A-E87A-434D-9BEF-102EAE91BA6D}"/>
              </a:ext>
            </a:extLst>
          </p:cNvPr>
          <p:cNvSpPr>
            <a:spLocks noGrp="1"/>
          </p:cNvSpPr>
          <p:nvPr>
            <p:ph type="title"/>
          </p:nvPr>
        </p:nvSpPr>
        <p:spPr>
          <a:xfrm>
            <a:off x="1438326" y="2889010"/>
            <a:ext cx="12435840" cy="2451580"/>
          </a:xfrm>
        </p:spPr>
        <p:txBody>
          <a:bodyPr/>
          <a:lstStyle/>
          <a:p>
            <a:r>
              <a:rPr lang="en-US" dirty="0"/>
              <a:t>AWS Copilot</a:t>
            </a:r>
          </a:p>
        </p:txBody>
      </p:sp>
    </p:spTree>
    <p:extLst>
      <p:ext uri="{BB962C8B-B14F-4D97-AF65-F5344CB8AC3E}">
        <p14:creationId xmlns:p14="http://schemas.microsoft.com/office/powerpoint/2010/main" val="52179820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07F02D96-7471-7749-8D51-6BAA8B484882}"/>
              </a:ext>
            </a:extLst>
          </p:cNvPr>
          <p:cNvSpPr>
            <a:spLocks noGrp="1"/>
          </p:cNvSpPr>
          <p:nvPr>
            <p:ph type="title"/>
          </p:nvPr>
        </p:nvSpPr>
        <p:spPr>
          <a:xfrm>
            <a:off x="716251" y="557415"/>
            <a:ext cx="13815736" cy="767937"/>
          </a:xfrm>
        </p:spPr>
        <p:txBody>
          <a:bodyPr/>
          <a:lstStyle/>
          <a:p>
            <a:r>
              <a:rPr lang="en-US" dirty="0"/>
              <a:t>AWS Copilot is the command line tool for AWS </a:t>
            </a:r>
            <a:r>
              <a:rPr lang="en-US" dirty="0" err="1"/>
              <a:t>Fargate</a:t>
            </a:r>
            <a:endParaRPr lang="en-US" dirty="0"/>
          </a:p>
        </p:txBody>
      </p:sp>
      <p:sp>
        <p:nvSpPr>
          <p:cNvPr id="14" name="TextBox 13">
            <a:extLst>
              <a:ext uri="{FF2B5EF4-FFF2-40B4-BE49-F238E27FC236}">
                <a16:creationId xmlns:a16="http://schemas.microsoft.com/office/drawing/2014/main" id="{B0AB01AA-229C-DE4A-B20B-E29DA7CC3DC4}"/>
              </a:ext>
            </a:extLst>
          </p:cNvPr>
          <p:cNvSpPr txBox="1"/>
          <p:nvPr/>
        </p:nvSpPr>
        <p:spPr>
          <a:xfrm>
            <a:off x="716251" y="2521310"/>
            <a:ext cx="3772899" cy="3662541"/>
          </a:xfrm>
          <a:prstGeom prst="rect">
            <a:avLst/>
          </a:prstGeom>
          <a:noFill/>
        </p:spPr>
        <p:txBody>
          <a:bodyPr wrap="square" rtlCol="0">
            <a:spAutoFit/>
          </a:bodyPr>
          <a:lstStyle/>
          <a:p>
            <a:pPr algn="l"/>
            <a:r>
              <a:rPr lang="en-US" sz="29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Environment</a:t>
            </a:r>
          </a:p>
          <a:p>
            <a:pPr algn="l"/>
            <a:endParaRPr lang="en-US" sz="29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endParaRPr>
          </a:p>
          <a:p>
            <a:pPr algn="l"/>
            <a:r>
              <a:rPr lang="en-US" sz="2900" dirty="0">
                <a:latin typeface="Amazon Ember" panose="020B0603020204020204" pitchFamily="34" charset="0"/>
                <a:ea typeface="Amazon Ember" panose="020B0603020204020204" pitchFamily="34" charset="0"/>
                <a:cs typeface="Amazon Ember" panose="020B0603020204020204" pitchFamily="34" charset="0"/>
              </a:rPr>
              <a:t>Copilot asks questions about what type of app you are building, then constructs an environment for it</a:t>
            </a:r>
          </a:p>
        </p:txBody>
      </p:sp>
      <p:pic>
        <p:nvPicPr>
          <p:cNvPr id="7" name="Picture 6">
            <a:extLst>
              <a:ext uri="{FF2B5EF4-FFF2-40B4-BE49-F238E27FC236}">
                <a16:creationId xmlns:a16="http://schemas.microsoft.com/office/drawing/2014/main" id="{7A5254E7-9623-134D-BA3D-38CB81DD2656}"/>
              </a:ext>
            </a:extLst>
          </p:cNvPr>
          <p:cNvPicPr>
            <a:picLocks noChangeAspect="1"/>
          </p:cNvPicPr>
          <p:nvPr/>
        </p:nvPicPr>
        <p:blipFill>
          <a:blip r:embed="rId2"/>
          <a:stretch>
            <a:fillRect/>
          </a:stretch>
        </p:blipFill>
        <p:spPr>
          <a:xfrm>
            <a:off x="5145558" y="2417750"/>
            <a:ext cx="9040000" cy="4279226"/>
          </a:xfrm>
          <a:prstGeom prst="rect">
            <a:avLst/>
          </a:prstGeom>
        </p:spPr>
      </p:pic>
    </p:spTree>
    <p:extLst>
      <p:ext uri="{BB962C8B-B14F-4D97-AF65-F5344CB8AC3E}">
        <p14:creationId xmlns:p14="http://schemas.microsoft.com/office/powerpoint/2010/main" val="179994627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ชื่อเรื่อง 1">
            <a:extLst>
              <a:ext uri="{FF2B5EF4-FFF2-40B4-BE49-F238E27FC236}">
                <a16:creationId xmlns:a16="http://schemas.microsoft.com/office/drawing/2014/main" id="{D2C26802-92D2-A78B-2CD7-1F7804877097}"/>
              </a:ext>
            </a:extLst>
          </p:cNvPr>
          <p:cNvSpPr>
            <a:spLocks noGrp="1"/>
          </p:cNvSpPr>
          <p:nvPr>
            <p:ph type="title"/>
          </p:nvPr>
        </p:nvSpPr>
        <p:spPr/>
        <p:txBody>
          <a:bodyPr/>
          <a:lstStyle/>
          <a:p>
            <a:r>
              <a:rPr lang="en-US" dirty="0">
                <a:solidFill>
                  <a:schemeClr val="tx1"/>
                </a:solidFill>
                <a:latin typeface="+mn-lt"/>
              </a:rPr>
              <a:t>ECS Blue / Green Deployment</a:t>
            </a:r>
            <a:endParaRPr lang="th-TH" dirty="0">
              <a:solidFill>
                <a:schemeClr val="tx1"/>
              </a:solidFill>
              <a:latin typeface="+mn-lt"/>
            </a:endParaRPr>
          </a:p>
        </p:txBody>
      </p:sp>
      <p:pic>
        <p:nvPicPr>
          <p:cNvPr id="2050" name="Picture 2" descr="CloudFormation 一撃で Fargate の Blue/Green Deployment 環境を構築する | DevelopersIO">
            <a:extLst>
              <a:ext uri="{FF2B5EF4-FFF2-40B4-BE49-F238E27FC236}">
                <a16:creationId xmlns:a16="http://schemas.microsoft.com/office/drawing/2014/main" id="{F4911BC3-D4BF-4559-D052-6136B7FD02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6118" y="1659872"/>
            <a:ext cx="12089754" cy="53774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835402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รูปภาพ 4">
            <a:extLst>
              <a:ext uri="{FF2B5EF4-FFF2-40B4-BE49-F238E27FC236}">
                <a16:creationId xmlns:a16="http://schemas.microsoft.com/office/drawing/2014/main" id="{0776E234-BB48-A981-AEB7-AFE106B191A1}"/>
              </a:ext>
            </a:extLst>
          </p:cNvPr>
          <p:cNvPicPr>
            <a:picLocks noChangeAspect="1"/>
          </p:cNvPicPr>
          <p:nvPr/>
        </p:nvPicPr>
        <p:blipFill>
          <a:blip r:embed="rId3"/>
          <a:stretch>
            <a:fillRect/>
          </a:stretch>
        </p:blipFill>
        <p:spPr>
          <a:xfrm>
            <a:off x="146050" y="449820"/>
            <a:ext cx="14338300" cy="6631460"/>
          </a:xfrm>
          <a:prstGeom prst="rect">
            <a:avLst/>
          </a:prstGeom>
          <a:noFill/>
        </p:spPr>
      </p:pic>
    </p:spTree>
    <p:extLst>
      <p:ext uri="{BB962C8B-B14F-4D97-AF65-F5344CB8AC3E}">
        <p14:creationId xmlns:p14="http://schemas.microsoft.com/office/powerpoint/2010/main" val="19023230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04D8FC-002F-9E44-977E-5D511C51BA03}"/>
              </a:ext>
            </a:extLst>
          </p:cNvPr>
          <p:cNvSpPr>
            <a:spLocks noGrp="1"/>
          </p:cNvSpPr>
          <p:nvPr>
            <p:ph type="title"/>
          </p:nvPr>
        </p:nvSpPr>
        <p:spPr/>
        <p:txBody>
          <a:bodyPr/>
          <a:lstStyle/>
          <a:p>
            <a:r>
              <a:rPr lang="en-US" dirty="0"/>
              <a:t>Amazon views </a:t>
            </a:r>
            <a:r>
              <a:rPr lang="en-US" dirty="0">
                <a:solidFill>
                  <a:srgbClr val="FFC000"/>
                </a:solidFill>
                <a:latin typeface="+mn-lt"/>
              </a:rPr>
              <a:t>serverless</a:t>
            </a:r>
            <a:r>
              <a:rPr lang="en-US" dirty="0"/>
              <a:t> as the native architecture</a:t>
            </a:r>
            <a:br>
              <a:rPr lang="en-US" dirty="0"/>
            </a:br>
            <a:r>
              <a:rPr lang="en-US" dirty="0"/>
              <a:t>of the cloud</a:t>
            </a:r>
          </a:p>
        </p:txBody>
      </p:sp>
      <p:sp>
        <p:nvSpPr>
          <p:cNvPr id="3" name="TextBox 2">
            <a:extLst>
              <a:ext uri="{FF2B5EF4-FFF2-40B4-BE49-F238E27FC236}">
                <a16:creationId xmlns:a16="http://schemas.microsoft.com/office/drawing/2014/main" id="{16A08D81-8C5F-8549-91C2-CFE217D42D10}"/>
              </a:ext>
            </a:extLst>
          </p:cNvPr>
          <p:cNvSpPr txBox="1"/>
          <p:nvPr/>
        </p:nvSpPr>
        <p:spPr>
          <a:xfrm>
            <a:off x="4759890" y="7589192"/>
            <a:ext cx="5110620" cy="433965"/>
          </a:xfrm>
          <a:prstGeom prst="rect">
            <a:avLst/>
          </a:prstGeom>
          <a:noFill/>
        </p:spPr>
        <p:txBody>
          <a:bodyPr wrap="square" lIns="0" tIns="146304" rIns="182880" bIns="146304" rtlCol="0">
            <a:spAutoFit/>
          </a:bodyPr>
          <a:lstStyle/>
          <a:p>
            <a:pPr algn="ctr">
              <a:lnSpc>
                <a:spcPct val="90000"/>
              </a:lnSpc>
              <a:spcAft>
                <a:spcPts val="1800"/>
              </a:spcAft>
            </a:pPr>
            <a:r>
              <a:rPr lang="en-US" sz="1000" dirty="0">
                <a:solidFill>
                  <a:schemeClr val="tx1">
                    <a:lumMod val="50000"/>
                  </a:schemeClr>
                </a:solidFill>
              </a:rPr>
              <a:t>Source: Digital Rewrites The Rules Of Business, Forrester, February 2018</a:t>
            </a:r>
            <a:endParaRPr lang="en-CA" sz="1000" dirty="0">
              <a:solidFill>
                <a:schemeClr val="tx1">
                  <a:lumMod val="50000"/>
                </a:schemeClr>
              </a:solidFill>
            </a:endParaRPr>
          </a:p>
        </p:txBody>
      </p:sp>
      <p:grpSp>
        <p:nvGrpSpPr>
          <p:cNvPr id="188" name="Group 187">
            <a:extLst>
              <a:ext uri="{FF2B5EF4-FFF2-40B4-BE49-F238E27FC236}">
                <a16:creationId xmlns:a16="http://schemas.microsoft.com/office/drawing/2014/main" id="{8A17D970-0ECA-4E5C-8FBB-8AB43172C63B}"/>
              </a:ext>
            </a:extLst>
          </p:cNvPr>
          <p:cNvGrpSpPr/>
          <p:nvPr/>
        </p:nvGrpSpPr>
        <p:grpSpPr>
          <a:xfrm>
            <a:off x="1349893" y="2598955"/>
            <a:ext cx="2420855" cy="3088681"/>
            <a:chOff x="881072" y="2509001"/>
            <a:chExt cx="2420855" cy="3088681"/>
          </a:xfrm>
        </p:grpSpPr>
        <p:grpSp>
          <p:nvGrpSpPr>
            <p:cNvPr id="20" name="Graphic 344">
              <a:extLst>
                <a:ext uri="{FF2B5EF4-FFF2-40B4-BE49-F238E27FC236}">
                  <a16:creationId xmlns:a16="http://schemas.microsoft.com/office/drawing/2014/main" id="{126C2FDB-5794-4628-9B41-D747C6E788FE}"/>
                </a:ext>
              </a:extLst>
            </p:cNvPr>
            <p:cNvGrpSpPr/>
            <p:nvPr/>
          </p:nvGrpSpPr>
          <p:grpSpPr>
            <a:xfrm>
              <a:off x="922028" y="2509001"/>
              <a:ext cx="1999100" cy="1999100"/>
              <a:chOff x="1788050" y="2374116"/>
              <a:chExt cx="660952" cy="660952"/>
            </a:xfrm>
          </p:grpSpPr>
          <p:sp>
            <p:nvSpPr>
              <p:cNvPr id="21" name="Freeform: Shape 20">
                <a:extLst>
                  <a:ext uri="{FF2B5EF4-FFF2-40B4-BE49-F238E27FC236}">
                    <a16:creationId xmlns:a16="http://schemas.microsoft.com/office/drawing/2014/main" id="{699D7EF5-0FB0-4ABA-9D98-99FFECE37006}"/>
                  </a:ext>
                </a:extLst>
              </p:cNvPr>
              <p:cNvSpPr/>
              <p:nvPr/>
            </p:nvSpPr>
            <p:spPr>
              <a:xfrm>
                <a:off x="1937425" y="2841079"/>
                <a:ext cx="475885" cy="46267"/>
              </a:xfrm>
              <a:custGeom>
                <a:avLst/>
                <a:gdLst>
                  <a:gd name="connsiteX0" fmla="*/ 4957 w 475885"/>
                  <a:gd name="connsiteY0" fmla="*/ 4957 h 46266"/>
                  <a:gd name="connsiteX1" fmla="*/ 4957 w 475885"/>
                  <a:gd name="connsiteY1" fmla="*/ 29743 h 46266"/>
                  <a:gd name="connsiteX2" fmla="*/ 6610 w 475885"/>
                  <a:gd name="connsiteY2" fmla="*/ 31065 h 46266"/>
                  <a:gd name="connsiteX3" fmla="*/ 32387 w 475885"/>
                  <a:gd name="connsiteY3" fmla="*/ 41970 h 46266"/>
                  <a:gd name="connsiteX4" fmla="*/ 448786 w 475885"/>
                  <a:gd name="connsiteY4" fmla="*/ 41970 h 46266"/>
                  <a:gd name="connsiteX5" fmla="*/ 470267 w 475885"/>
                  <a:gd name="connsiteY5" fmla="*/ 32387 h 46266"/>
                  <a:gd name="connsiteX6" fmla="*/ 473242 w 475885"/>
                  <a:gd name="connsiteY6" fmla="*/ 30073 h 46266"/>
                  <a:gd name="connsiteX7" fmla="*/ 472911 w 475885"/>
                  <a:gd name="connsiteY7" fmla="*/ 5288 h 46266"/>
                  <a:gd name="connsiteX8" fmla="*/ 4957 w 475885"/>
                  <a:gd name="connsiteY8" fmla="*/ 4957 h 46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5885" h="46266">
                    <a:moveTo>
                      <a:pt x="4957" y="4957"/>
                    </a:moveTo>
                    <a:lnTo>
                      <a:pt x="4957" y="29743"/>
                    </a:lnTo>
                    <a:lnTo>
                      <a:pt x="6610" y="31065"/>
                    </a:lnTo>
                    <a:cubicBezTo>
                      <a:pt x="14210" y="36683"/>
                      <a:pt x="23133" y="41970"/>
                      <a:pt x="32387" y="41970"/>
                    </a:cubicBezTo>
                    <a:lnTo>
                      <a:pt x="448786" y="41970"/>
                    </a:lnTo>
                    <a:cubicBezTo>
                      <a:pt x="456718" y="41970"/>
                      <a:pt x="463988" y="37013"/>
                      <a:pt x="470267" y="32387"/>
                    </a:cubicBezTo>
                    <a:lnTo>
                      <a:pt x="473242" y="30073"/>
                    </a:lnTo>
                    <a:lnTo>
                      <a:pt x="472911" y="5288"/>
                    </a:lnTo>
                    <a:lnTo>
                      <a:pt x="4957" y="4957"/>
                    </a:lnTo>
                    <a:close/>
                  </a:path>
                </a:pathLst>
              </a:custGeom>
              <a:noFill/>
              <a:ln w="19050" cap="flat">
                <a:solidFill>
                  <a:schemeClr val="tx1"/>
                </a:solidFill>
                <a:prstDash val="solid"/>
                <a:round/>
              </a:ln>
            </p:spPr>
            <p:txBody>
              <a:bodyPr rtlCol="0" anchor="ctr"/>
              <a:lstStyle/>
              <a:p>
                <a:endParaRPr lang="en-US"/>
              </a:p>
            </p:txBody>
          </p:sp>
          <p:sp>
            <p:nvSpPr>
              <p:cNvPr id="22" name="Freeform: Shape 21">
                <a:extLst>
                  <a:ext uri="{FF2B5EF4-FFF2-40B4-BE49-F238E27FC236}">
                    <a16:creationId xmlns:a16="http://schemas.microsoft.com/office/drawing/2014/main" id="{1042A7D8-FC1F-491C-9BA5-A6B684D34009}"/>
                  </a:ext>
                </a:extLst>
              </p:cNvPr>
              <p:cNvSpPr/>
              <p:nvPr/>
            </p:nvSpPr>
            <p:spPr>
              <a:xfrm>
                <a:off x="2002859" y="2582316"/>
                <a:ext cx="343695" cy="241247"/>
              </a:xfrm>
              <a:custGeom>
                <a:avLst/>
                <a:gdLst>
                  <a:gd name="connsiteX0" fmla="*/ 95838 w 343695"/>
                  <a:gd name="connsiteY0" fmla="*/ 4957 h 241247"/>
                  <a:gd name="connsiteX1" fmla="*/ 332459 w 343695"/>
                  <a:gd name="connsiteY1" fmla="*/ 4957 h 241247"/>
                  <a:gd name="connsiteX2" fmla="*/ 341712 w 343695"/>
                  <a:gd name="connsiteY2" fmla="*/ 14541 h 241247"/>
                  <a:gd name="connsiteX3" fmla="*/ 341712 w 343695"/>
                  <a:gd name="connsiteY3" fmla="*/ 231003 h 241247"/>
                  <a:gd name="connsiteX4" fmla="*/ 333450 w 343695"/>
                  <a:gd name="connsiteY4" fmla="*/ 239265 h 241247"/>
                  <a:gd name="connsiteX5" fmla="*/ 14210 w 343695"/>
                  <a:gd name="connsiteY5" fmla="*/ 239265 h 241247"/>
                  <a:gd name="connsiteX6" fmla="*/ 4957 w 343695"/>
                  <a:gd name="connsiteY6" fmla="*/ 230011 h 241247"/>
                  <a:gd name="connsiteX7" fmla="*/ 4957 w 343695"/>
                  <a:gd name="connsiteY7" fmla="*/ 98482 h 241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695" h="241247">
                    <a:moveTo>
                      <a:pt x="95838" y="4957"/>
                    </a:moveTo>
                    <a:lnTo>
                      <a:pt x="332459" y="4957"/>
                    </a:lnTo>
                    <a:cubicBezTo>
                      <a:pt x="337746" y="4957"/>
                      <a:pt x="341712" y="9253"/>
                      <a:pt x="341712" y="14541"/>
                    </a:cubicBezTo>
                    <a:lnTo>
                      <a:pt x="341712" y="231003"/>
                    </a:lnTo>
                    <a:cubicBezTo>
                      <a:pt x="341712" y="236290"/>
                      <a:pt x="338738" y="239265"/>
                      <a:pt x="333450" y="239265"/>
                    </a:cubicBezTo>
                    <a:lnTo>
                      <a:pt x="14210" y="239265"/>
                    </a:lnTo>
                    <a:cubicBezTo>
                      <a:pt x="8923" y="239265"/>
                      <a:pt x="4957" y="234968"/>
                      <a:pt x="4957" y="230011"/>
                    </a:cubicBezTo>
                    <a:lnTo>
                      <a:pt x="4957" y="98482"/>
                    </a:lnTo>
                  </a:path>
                </a:pathLst>
              </a:custGeom>
              <a:noFill/>
              <a:ln w="19050" cap="flat">
                <a:solidFill>
                  <a:schemeClr val="tx1"/>
                </a:solidFill>
                <a:prstDash val="solid"/>
                <a:round/>
              </a:ln>
            </p:spPr>
            <p:txBody>
              <a:bodyPr rtlCol="0" anchor="ctr"/>
              <a:lstStyle/>
              <a:p>
                <a:endParaRPr lang="en-US"/>
              </a:p>
            </p:txBody>
          </p:sp>
          <p:sp>
            <p:nvSpPr>
              <p:cNvPr id="23" name="Freeform: Shape 22">
                <a:extLst>
                  <a:ext uri="{FF2B5EF4-FFF2-40B4-BE49-F238E27FC236}">
                    <a16:creationId xmlns:a16="http://schemas.microsoft.com/office/drawing/2014/main" id="{51B5DECD-BD3E-40CE-A6D5-B157D7EB50D2}"/>
                  </a:ext>
                </a:extLst>
              </p:cNvPr>
              <p:cNvSpPr/>
              <p:nvPr/>
            </p:nvSpPr>
            <p:spPr>
              <a:xfrm>
                <a:off x="1978404" y="2561826"/>
                <a:ext cx="393266" cy="287514"/>
              </a:xfrm>
              <a:custGeom>
                <a:avLst/>
                <a:gdLst>
                  <a:gd name="connsiteX0" fmla="*/ 121285 w 393266"/>
                  <a:gd name="connsiteY0" fmla="*/ 4957 h 287514"/>
                  <a:gd name="connsiteX1" fmla="*/ 381369 w 393266"/>
                  <a:gd name="connsiteY1" fmla="*/ 4957 h 287514"/>
                  <a:gd name="connsiteX2" fmla="*/ 390623 w 393266"/>
                  <a:gd name="connsiteY2" fmla="*/ 14210 h 287514"/>
                  <a:gd name="connsiteX3" fmla="*/ 390623 w 393266"/>
                  <a:gd name="connsiteY3" fmla="*/ 274956 h 287514"/>
                  <a:gd name="connsiteX4" fmla="*/ 381369 w 393266"/>
                  <a:gd name="connsiteY4" fmla="*/ 284209 h 287514"/>
                  <a:gd name="connsiteX5" fmla="*/ 14210 w 393266"/>
                  <a:gd name="connsiteY5" fmla="*/ 284209 h 287514"/>
                  <a:gd name="connsiteX6" fmla="*/ 4957 w 393266"/>
                  <a:gd name="connsiteY6" fmla="*/ 274956 h 287514"/>
                  <a:gd name="connsiteX7" fmla="*/ 4957 w 393266"/>
                  <a:gd name="connsiteY7" fmla="*/ 117649 h 287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3266" h="287514">
                    <a:moveTo>
                      <a:pt x="121285" y="4957"/>
                    </a:moveTo>
                    <a:lnTo>
                      <a:pt x="381369" y="4957"/>
                    </a:lnTo>
                    <a:cubicBezTo>
                      <a:pt x="386657" y="4957"/>
                      <a:pt x="390623" y="9253"/>
                      <a:pt x="390623" y="14210"/>
                    </a:cubicBezTo>
                    <a:lnTo>
                      <a:pt x="390623" y="274956"/>
                    </a:lnTo>
                    <a:cubicBezTo>
                      <a:pt x="390623" y="280244"/>
                      <a:pt x="386326" y="284209"/>
                      <a:pt x="381369" y="284209"/>
                    </a:cubicBezTo>
                    <a:lnTo>
                      <a:pt x="14210" y="284209"/>
                    </a:lnTo>
                    <a:cubicBezTo>
                      <a:pt x="8923" y="284209"/>
                      <a:pt x="4957" y="279913"/>
                      <a:pt x="4957" y="274956"/>
                    </a:cubicBezTo>
                    <a:lnTo>
                      <a:pt x="4957" y="117649"/>
                    </a:lnTo>
                  </a:path>
                </a:pathLst>
              </a:custGeom>
              <a:noFill/>
              <a:ln w="19050" cap="flat">
                <a:solidFill>
                  <a:schemeClr val="tx1"/>
                </a:solidFill>
                <a:prstDash val="solid"/>
                <a:round/>
              </a:ln>
            </p:spPr>
            <p:txBody>
              <a:bodyPr rtlCol="0" anchor="ctr"/>
              <a:lstStyle/>
              <a:p>
                <a:endParaRPr lang="en-US"/>
              </a:p>
            </p:txBody>
          </p:sp>
          <p:sp>
            <p:nvSpPr>
              <p:cNvPr id="24" name="Freeform: Shape 23">
                <a:extLst>
                  <a:ext uri="{FF2B5EF4-FFF2-40B4-BE49-F238E27FC236}">
                    <a16:creationId xmlns:a16="http://schemas.microsoft.com/office/drawing/2014/main" id="{799FA6C9-57C1-43E9-B852-406401FF3AD5}"/>
                  </a:ext>
                </a:extLst>
              </p:cNvPr>
              <p:cNvSpPr/>
              <p:nvPr/>
            </p:nvSpPr>
            <p:spPr>
              <a:xfrm>
                <a:off x="2152944" y="2623828"/>
                <a:ext cx="178457" cy="175152"/>
              </a:xfrm>
              <a:custGeom>
                <a:avLst/>
                <a:gdLst>
                  <a:gd name="connsiteX0" fmla="*/ 13170 w 178457"/>
                  <a:gd name="connsiteY0" fmla="*/ 126039 h 175152"/>
                  <a:gd name="connsiteX1" fmla="*/ 41922 w 178457"/>
                  <a:gd name="connsiteY1" fmla="*/ 119429 h 175152"/>
                  <a:gd name="connsiteX2" fmla="*/ 119584 w 178457"/>
                  <a:gd name="connsiteY2" fmla="*/ 41767 h 175152"/>
                  <a:gd name="connsiteX3" fmla="*/ 126193 w 178457"/>
                  <a:gd name="connsiteY3" fmla="*/ 13016 h 175152"/>
                  <a:gd name="connsiteX4" fmla="*/ 157919 w 178457"/>
                  <a:gd name="connsiteY4" fmla="*/ 7728 h 175152"/>
                  <a:gd name="connsiteX5" fmla="*/ 142056 w 178457"/>
                  <a:gd name="connsiteY5" fmla="*/ 23591 h 175152"/>
                  <a:gd name="connsiteX6" fmla="*/ 154944 w 178457"/>
                  <a:gd name="connsiteY6" fmla="*/ 36149 h 175152"/>
                  <a:gd name="connsiteX7" fmla="*/ 170807 w 178457"/>
                  <a:gd name="connsiteY7" fmla="*/ 20286 h 175152"/>
                  <a:gd name="connsiteX8" fmla="*/ 165520 w 178457"/>
                  <a:gd name="connsiteY8" fmla="*/ 52012 h 175152"/>
                  <a:gd name="connsiteX9" fmla="*/ 136768 w 178457"/>
                  <a:gd name="connsiteY9" fmla="*/ 58622 h 175152"/>
                  <a:gd name="connsiteX10" fmla="*/ 59106 w 178457"/>
                  <a:gd name="connsiteY10" fmla="*/ 136284 h 175152"/>
                  <a:gd name="connsiteX11" fmla="*/ 52497 w 178457"/>
                  <a:gd name="connsiteY11" fmla="*/ 165035 h 175152"/>
                  <a:gd name="connsiteX12" fmla="*/ 20771 w 178457"/>
                  <a:gd name="connsiteY12" fmla="*/ 170323 h 175152"/>
                  <a:gd name="connsiteX13" fmla="*/ 36634 w 178457"/>
                  <a:gd name="connsiteY13" fmla="*/ 154460 h 175152"/>
                  <a:gd name="connsiteX14" fmla="*/ 24076 w 178457"/>
                  <a:gd name="connsiteY14" fmla="*/ 141902 h 175152"/>
                  <a:gd name="connsiteX15" fmla="*/ 8213 w 178457"/>
                  <a:gd name="connsiteY15" fmla="*/ 157764 h 175152"/>
                  <a:gd name="connsiteX16" fmla="*/ 13170 w 178457"/>
                  <a:gd name="connsiteY16" fmla="*/ 126039 h 175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8457" h="175152">
                    <a:moveTo>
                      <a:pt x="13170" y="126039"/>
                    </a:moveTo>
                    <a:cubicBezTo>
                      <a:pt x="20771" y="118107"/>
                      <a:pt x="32007" y="116124"/>
                      <a:pt x="41922" y="119429"/>
                    </a:cubicBezTo>
                    <a:lnTo>
                      <a:pt x="119584" y="41767"/>
                    </a:lnTo>
                    <a:cubicBezTo>
                      <a:pt x="116279" y="32184"/>
                      <a:pt x="118592" y="20947"/>
                      <a:pt x="126193" y="13016"/>
                    </a:cubicBezTo>
                    <a:cubicBezTo>
                      <a:pt x="134785" y="4424"/>
                      <a:pt x="147674" y="2771"/>
                      <a:pt x="157919" y="7728"/>
                    </a:cubicBezTo>
                    <a:lnTo>
                      <a:pt x="142056" y="23591"/>
                    </a:lnTo>
                    <a:lnTo>
                      <a:pt x="154944" y="36149"/>
                    </a:lnTo>
                    <a:lnTo>
                      <a:pt x="170807" y="20286"/>
                    </a:lnTo>
                    <a:cubicBezTo>
                      <a:pt x="175764" y="30531"/>
                      <a:pt x="174112" y="43420"/>
                      <a:pt x="165520" y="52012"/>
                    </a:cubicBezTo>
                    <a:cubicBezTo>
                      <a:pt x="157919" y="59613"/>
                      <a:pt x="146683" y="61926"/>
                      <a:pt x="136768" y="58622"/>
                    </a:cubicBezTo>
                    <a:lnTo>
                      <a:pt x="59106" y="136284"/>
                    </a:lnTo>
                    <a:cubicBezTo>
                      <a:pt x="62411" y="145867"/>
                      <a:pt x="60098" y="157103"/>
                      <a:pt x="52497" y="165035"/>
                    </a:cubicBezTo>
                    <a:cubicBezTo>
                      <a:pt x="43904" y="173627"/>
                      <a:pt x="31016" y="175280"/>
                      <a:pt x="20771" y="170323"/>
                    </a:cubicBezTo>
                    <a:lnTo>
                      <a:pt x="36634" y="154460"/>
                    </a:lnTo>
                    <a:lnTo>
                      <a:pt x="24076" y="141902"/>
                    </a:lnTo>
                    <a:lnTo>
                      <a:pt x="8213" y="157764"/>
                    </a:lnTo>
                    <a:cubicBezTo>
                      <a:pt x="2595" y="147520"/>
                      <a:pt x="4247" y="134631"/>
                      <a:pt x="13170" y="126039"/>
                    </a:cubicBezTo>
                    <a:close/>
                  </a:path>
                </a:pathLst>
              </a:custGeom>
              <a:noFill/>
              <a:ln w="19050" cap="flat">
                <a:solidFill>
                  <a:schemeClr val="tx1"/>
                </a:solidFill>
                <a:prstDash val="solid"/>
                <a:round/>
              </a:ln>
            </p:spPr>
            <p:txBody>
              <a:bodyPr rtlCol="0" anchor="ctr"/>
              <a:lstStyle/>
              <a:p>
                <a:endParaRPr lang="en-US"/>
              </a:p>
            </p:txBody>
          </p:sp>
          <p:sp>
            <p:nvSpPr>
              <p:cNvPr id="25" name="Freeform: Shape 24">
                <a:extLst>
                  <a:ext uri="{FF2B5EF4-FFF2-40B4-BE49-F238E27FC236}">
                    <a16:creationId xmlns:a16="http://schemas.microsoft.com/office/drawing/2014/main" id="{EBD2EFDF-769E-4686-B72C-6F52AB0044F1}"/>
                  </a:ext>
                </a:extLst>
              </p:cNvPr>
              <p:cNvSpPr/>
              <p:nvPr/>
            </p:nvSpPr>
            <p:spPr>
              <a:xfrm>
                <a:off x="1871330" y="2523491"/>
                <a:ext cx="56181" cy="9914"/>
              </a:xfrm>
              <a:custGeom>
                <a:avLst/>
                <a:gdLst>
                  <a:gd name="connsiteX0" fmla="*/ 4957 w 56180"/>
                  <a:gd name="connsiteY0" fmla="*/ 4957 h 9914"/>
                  <a:gd name="connsiteX1" fmla="*/ 54198 w 56180"/>
                  <a:gd name="connsiteY1" fmla="*/ 4957 h 9914"/>
                </a:gdLst>
                <a:ahLst/>
                <a:cxnLst>
                  <a:cxn ang="0">
                    <a:pos x="connsiteX0" y="connsiteY0"/>
                  </a:cxn>
                  <a:cxn ang="0">
                    <a:pos x="connsiteX1" y="connsiteY1"/>
                  </a:cxn>
                </a:cxnLst>
                <a:rect l="l" t="t" r="r" b="b"/>
                <a:pathLst>
                  <a:path w="56180" h="9914">
                    <a:moveTo>
                      <a:pt x="4957" y="4957"/>
                    </a:moveTo>
                    <a:lnTo>
                      <a:pt x="54198" y="4957"/>
                    </a:lnTo>
                  </a:path>
                </a:pathLst>
              </a:custGeom>
              <a:ln w="19050" cap="flat">
                <a:solidFill>
                  <a:schemeClr val="tx1"/>
                </a:solidFill>
                <a:prstDash val="solid"/>
                <a:round/>
              </a:ln>
            </p:spPr>
            <p:txBody>
              <a:bodyPr rtlCol="0" anchor="ctr"/>
              <a:lstStyle/>
              <a:p>
                <a:endParaRPr lang="en-US"/>
              </a:p>
            </p:txBody>
          </p:sp>
          <p:sp>
            <p:nvSpPr>
              <p:cNvPr id="26" name="Freeform: Shape 25">
                <a:extLst>
                  <a:ext uri="{FF2B5EF4-FFF2-40B4-BE49-F238E27FC236}">
                    <a16:creationId xmlns:a16="http://schemas.microsoft.com/office/drawing/2014/main" id="{E3DC28C9-C6D3-452C-81A8-B62292D6BB03}"/>
                  </a:ext>
                </a:extLst>
              </p:cNvPr>
              <p:cNvSpPr/>
              <p:nvPr/>
            </p:nvSpPr>
            <p:spPr>
              <a:xfrm>
                <a:off x="1838613" y="2539684"/>
                <a:ext cx="49571" cy="9914"/>
              </a:xfrm>
              <a:custGeom>
                <a:avLst/>
                <a:gdLst>
                  <a:gd name="connsiteX0" fmla="*/ 4957 w 49571"/>
                  <a:gd name="connsiteY0" fmla="*/ 4957 h 9914"/>
                  <a:gd name="connsiteX1" fmla="*/ 45936 w 49571"/>
                  <a:gd name="connsiteY1" fmla="*/ 4957 h 9914"/>
                </a:gdLst>
                <a:ahLst/>
                <a:cxnLst>
                  <a:cxn ang="0">
                    <a:pos x="connsiteX0" y="connsiteY0"/>
                  </a:cxn>
                  <a:cxn ang="0">
                    <a:pos x="connsiteX1" y="connsiteY1"/>
                  </a:cxn>
                </a:cxnLst>
                <a:rect l="l" t="t" r="r" b="b"/>
                <a:pathLst>
                  <a:path w="49571" h="9914">
                    <a:moveTo>
                      <a:pt x="4957" y="4957"/>
                    </a:moveTo>
                    <a:lnTo>
                      <a:pt x="45936" y="4957"/>
                    </a:lnTo>
                  </a:path>
                </a:pathLst>
              </a:custGeom>
              <a:ln w="19050" cap="flat">
                <a:solidFill>
                  <a:schemeClr val="tx1"/>
                </a:solidFill>
                <a:prstDash val="solid"/>
                <a:round/>
              </a:ln>
            </p:spPr>
            <p:txBody>
              <a:bodyPr rtlCol="0" anchor="ctr"/>
              <a:lstStyle/>
              <a:p>
                <a:endParaRPr lang="en-US"/>
              </a:p>
            </p:txBody>
          </p:sp>
          <p:sp>
            <p:nvSpPr>
              <p:cNvPr id="27" name="Freeform: Shape 26">
                <a:extLst>
                  <a:ext uri="{FF2B5EF4-FFF2-40B4-BE49-F238E27FC236}">
                    <a16:creationId xmlns:a16="http://schemas.microsoft.com/office/drawing/2014/main" id="{FCBBF704-C4F0-4F1A-A7C2-C0B0320B11FF}"/>
                  </a:ext>
                </a:extLst>
              </p:cNvPr>
              <p:cNvSpPr/>
              <p:nvPr/>
            </p:nvSpPr>
            <p:spPr>
              <a:xfrm>
                <a:off x="1826385" y="2523491"/>
                <a:ext cx="33048" cy="9914"/>
              </a:xfrm>
              <a:custGeom>
                <a:avLst/>
                <a:gdLst>
                  <a:gd name="connsiteX0" fmla="*/ 29412 w 33047"/>
                  <a:gd name="connsiteY0" fmla="*/ 4957 h 9914"/>
                  <a:gd name="connsiteX1" fmla="*/ 4957 w 33047"/>
                  <a:gd name="connsiteY1" fmla="*/ 4957 h 9914"/>
                </a:gdLst>
                <a:ahLst/>
                <a:cxnLst>
                  <a:cxn ang="0">
                    <a:pos x="connsiteX0" y="connsiteY0"/>
                  </a:cxn>
                  <a:cxn ang="0">
                    <a:pos x="connsiteX1" y="connsiteY1"/>
                  </a:cxn>
                </a:cxnLst>
                <a:rect l="l" t="t" r="r" b="b"/>
                <a:pathLst>
                  <a:path w="33047" h="9914">
                    <a:moveTo>
                      <a:pt x="29412" y="4957"/>
                    </a:moveTo>
                    <a:lnTo>
                      <a:pt x="4957" y="4957"/>
                    </a:lnTo>
                  </a:path>
                </a:pathLst>
              </a:custGeom>
              <a:ln w="19050" cap="flat">
                <a:solidFill>
                  <a:schemeClr val="tx1"/>
                </a:solidFill>
                <a:prstDash val="solid"/>
                <a:round/>
              </a:ln>
            </p:spPr>
            <p:txBody>
              <a:bodyPr rtlCol="0" anchor="ctr"/>
              <a:lstStyle/>
              <a:p>
                <a:endParaRPr lang="en-US"/>
              </a:p>
            </p:txBody>
          </p:sp>
          <p:sp>
            <p:nvSpPr>
              <p:cNvPr id="28" name="Freeform: Shape 27">
                <a:extLst>
                  <a:ext uri="{FF2B5EF4-FFF2-40B4-BE49-F238E27FC236}">
                    <a16:creationId xmlns:a16="http://schemas.microsoft.com/office/drawing/2014/main" id="{EF458146-AEE2-472D-ADAF-C7A3F6A17D8C}"/>
                  </a:ext>
                </a:extLst>
              </p:cNvPr>
              <p:cNvSpPr/>
              <p:nvPr/>
            </p:nvSpPr>
            <p:spPr>
              <a:xfrm>
                <a:off x="1887854" y="2539684"/>
                <a:ext cx="29743" cy="9914"/>
              </a:xfrm>
              <a:custGeom>
                <a:avLst/>
                <a:gdLst>
                  <a:gd name="connsiteX0" fmla="*/ 25447 w 29742"/>
                  <a:gd name="connsiteY0" fmla="*/ 4957 h 9914"/>
                  <a:gd name="connsiteX1" fmla="*/ 4957 w 29742"/>
                  <a:gd name="connsiteY1" fmla="*/ 4957 h 9914"/>
                </a:gdLst>
                <a:ahLst/>
                <a:cxnLst>
                  <a:cxn ang="0">
                    <a:pos x="connsiteX0" y="connsiteY0"/>
                  </a:cxn>
                  <a:cxn ang="0">
                    <a:pos x="connsiteX1" y="connsiteY1"/>
                  </a:cxn>
                </a:cxnLst>
                <a:rect l="l" t="t" r="r" b="b"/>
                <a:pathLst>
                  <a:path w="29742" h="9914">
                    <a:moveTo>
                      <a:pt x="25447" y="4957"/>
                    </a:moveTo>
                    <a:lnTo>
                      <a:pt x="4957" y="4957"/>
                    </a:lnTo>
                  </a:path>
                </a:pathLst>
              </a:custGeom>
              <a:ln w="19050" cap="flat">
                <a:solidFill>
                  <a:schemeClr val="tx1"/>
                </a:solidFill>
                <a:prstDash val="solid"/>
                <a:round/>
              </a:ln>
            </p:spPr>
            <p:txBody>
              <a:bodyPr rtlCol="0" anchor="ctr"/>
              <a:lstStyle/>
              <a:p>
                <a:endParaRPr lang="en-US"/>
              </a:p>
            </p:txBody>
          </p:sp>
          <p:sp>
            <p:nvSpPr>
              <p:cNvPr id="29" name="Freeform: Shape 28">
                <a:extLst>
                  <a:ext uri="{FF2B5EF4-FFF2-40B4-BE49-F238E27FC236}">
                    <a16:creationId xmlns:a16="http://schemas.microsoft.com/office/drawing/2014/main" id="{5E38A6DE-51F0-4FA9-AA51-40F285640BF8}"/>
                  </a:ext>
                </a:extLst>
              </p:cNvPr>
              <p:cNvSpPr/>
              <p:nvPr/>
            </p:nvSpPr>
            <p:spPr>
              <a:xfrm>
                <a:off x="1902725" y="2484825"/>
                <a:ext cx="185067" cy="185067"/>
              </a:xfrm>
              <a:custGeom>
                <a:avLst/>
                <a:gdLst>
                  <a:gd name="connsiteX0" fmla="*/ 4957 w 185066"/>
                  <a:gd name="connsiteY0" fmla="*/ 92864 h 185066"/>
                  <a:gd name="connsiteX1" fmla="*/ 92864 w 185066"/>
                  <a:gd name="connsiteY1" fmla="*/ 180770 h 185066"/>
                  <a:gd name="connsiteX2" fmla="*/ 180770 w 185066"/>
                  <a:gd name="connsiteY2" fmla="*/ 92864 h 185066"/>
                  <a:gd name="connsiteX3" fmla="*/ 148714 w 185066"/>
                  <a:gd name="connsiteY3" fmla="*/ 25116 h 185066"/>
                  <a:gd name="connsiteX4" fmla="*/ 92864 w 185066"/>
                  <a:gd name="connsiteY4" fmla="*/ 4957 h 185066"/>
                  <a:gd name="connsiteX5" fmla="*/ 28421 w 185066"/>
                  <a:gd name="connsiteY5" fmla="*/ 33048 h 185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5066" h="185066">
                    <a:moveTo>
                      <a:pt x="4957" y="92864"/>
                    </a:moveTo>
                    <a:cubicBezTo>
                      <a:pt x="4957" y="141444"/>
                      <a:pt x="44284" y="180770"/>
                      <a:pt x="92864" y="180770"/>
                    </a:cubicBezTo>
                    <a:cubicBezTo>
                      <a:pt x="141444" y="180770"/>
                      <a:pt x="180770" y="141444"/>
                      <a:pt x="180770" y="92864"/>
                    </a:cubicBezTo>
                    <a:cubicBezTo>
                      <a:pt x="180770" y="65434"/>
                      <a:pt x="168212" y="41310"/>
                      <a:pt x="148714" y="25116"/>
                    </a:cubicBezTo>
                    <a:cubicBezTo>
                      <a:pt x="133512" y="12228"/>
                      <a:pt x="114014" y="4957"/>
                      <a:pt x="92864" y="4957"/>
                    </a:cubicBezTo>
                    <a:cubicBezTo>
                      <a:pt x="67417" y="4957"/>
                      <a:pt x="44284" y="15863"/>
                      <a:pt x="28421" y="33048"/>
                    </a:cubicBezTo>
                  </a:path>
                </a:pathLst>
              </a:custGeom>
              <a:noFill/>
              <a:ln w="19050" cap="flat">
                <a:solidFill>
                  <a:schemeClr val="tx1"/>
                </a:solidFill>
                <a:prstDash val="solid"/>
                <a:round/>
              </a:ln>
            </p:spPr>
            <p:txBody>
              <a:bodyPr rtlCol="0" anchor="ctr"/>
              <a:lstStyle/>
              <a:p>
                <a:endParaRPr lang="en-US"/>
              </a:p>
            </p:txBody>
          </p:sp>
          <p:sp>
            <p:nvSpPr>
              <p:cNvPr id="30" name="Freeform: Shape 29">
                <a:extLst>
                  <a:ext uri="{FF2B5EF4-FFF2-40B4-BE49-F238E27FC236}">
                    <a16:creationId xmlns:a16="http://schemas.microsoft.com/office/drawing/2014/main" id="{7C7A7073-B62D-4755-ABEB-E30344340571}"/>
                  </a:ext>
                </a:extLst>
              </p:cNvPr>
              <p:cNvSpPr/>
              <p:nvPr/>
            </p:nvSpPr>
            <p:spPr>
              <a:xfrm>
                <a:off x="1923876" y="2505976"/>
                <a:ext cx="142105" cy="142105"/>
              </a:xfrm>
              <a:custGeom>
                <a:avLst/>
                <a:gdLst>
                  <a:gd name="connsiteX0" fmla="*/ 138469 w 142104"/>
                  <a:gd name="connsiteY0" fmla="*/ 71713 h 142104"/>
                  <a:gd name="connsiteX1" fmla="*/ 71713 w 142104"/>
                  <a:gd name="connsiteY1" fmla="*/ 138469 h 142104"/>
                  <a:gd name="connsiteX2" fmla="*/ 4957 w 142104"/>
                  <a:gd name="connsiteY2" fmla="*/ 71713 h 142104"/>
                  <a:gd name="connsiteX3" fmla="*/ 71713 w 142104"/>
                  <a:gd name="connsiteY3" fmla="*/ 4957 h 142104"/>
                </a:gdLst>
                <a:ahLst/>
                <a:cxnLst>
                  <a:cxn ang="0">
                    <a:pos x="connsiteX0" y="connsiteY0"/>
                  </a:cxn>
                  <a:cxn ang="0">
                    <a:pos x="connsiteX1" y="connsiteY1"/>
                  </a:cxn>
                  <a:cxn ang="0">
                    <a:pos x="connsiteX2" y="connsiteY2"/>
                  </a:cxn>
                  <a:cxn ang="0">
                    <a:pos x="connsiteX3" y="connsiteY3"/>
                  </a:cxn>
                </a:cxnLst>
                <a:rect l="l" t="t" r="r" b="b"/>
                <a:pathLst>
                  <a:path w="142104" h="142104">
                    <a:moveTo>
                      <a:pt x="138469" y="71713"/>
                    </a:moveTo>
                    <a:cubicBezTo>
                      <a:pt x="138469" y="108396"/>
                      <a:pt x="108396" y="138469"/>
                      <a:pt x="71713" y="138469"/>
                    </a:cubicBezTo>
                    <a:cubicBezTo>
                      <a:pt x="35030" y="138469"/>
                      <a:pt x="4957" y="108396"/>
                      <a:pt x="4957" y="71713"/>
                    </a:cubicBezTo>
                    <a:cubicBezTo>
                      <a:pt x="4957" y="35030"/>
                      <a:pt x="35030" y="4957"/>
                      <a:pt x="71713" y="4957"/>
                    </a:cubicBezTo>
                  </a:path>
                </a:pathLst>
              </a:custGeom>
              <a:noFill/>
              <a:ln w="19050" cap="flat">
                <a:solidFill>
                  <a:schemeClr val="tx1"/>
                </a:solidFill>
                <a:prstDash val="solid"/>
                <a:round/>
              </a:ln>
            </p:spPr>
            <p:txBody>
              <a:bodyPr rtlCol="0" anchor="ctr"/>
              <a:lstStyle/>
              <a:p>
                <a:endParaRPr lang="en-US"/>
              </a:p>
            </p:txBody>
          </p:sp>
          <p:sp>
            <p:nvSpPr>
              <p:cNvPr id="31" name="Freeform: Shape 30">
                <a:extLst>
                  <a:ext uri="{FF2B5EF4-FFF2-40B4-BE49-F238E27FC236}">
                    <a16:creationId xmlns:a16="http://schemas.microsoft.com/office/drawing/2014/main" id="{97A1DFB5-D4B9-4F2E-AD6B-4A98F7F9635E}"/>
                  </a:ext>
                </a:extLst>
              </p:cNvPr>
              <p:cNvSpPr/>
              <p:nvPr/>
            </p:nvSpPr>
            <p:spPr>
              <a:xfrm>
                <a:off x="1871330" y="2556208"/>
                <a:ext cx="33048" cy="9914"/>
              </a:xfrm>
              <a:custGeom>
                <a:avLst/>
                <a:gdLst>
                  <a:gd name="connsiteX0" fmla="*/ 4957 w 33047"/>
                  <a:gd name="connsiteY0" fmla="*/ 4957 h 9914"/>
                  <a:gd name="connsiteX1" fmla="*/ 29743 w 33047"/>
                  <a:gd name="connsiteY1" fmla="*/ 4957 h 9914"/>
                </a:gdLst>
                <a:ahLst/>
                <a:cxnLst>
                  <a:cxn ang="0">
                    <a:pos x="connsiteX0" y="connsiteY0"/>
                  </a:cxn>
                  <a:cxn ang="0">
                    <a:pos x="connsiteX1" y="connsiteY1"/>
                  </a:cxn>
                </a:cxnLst>
                <a:rect l="l" t="t" r="r" b="b"/>
                <a:pathLst>
                  <a:path w="33047" h="9914">
                    <a:moveTo>
                      <a:pt x="4957" y="4957"/>
                    </a:moveTo>
                    <a:lnTo>
                      <a:pt x="29743" y="4957"/>
                    </a:lnTo>
                  </a:path>
                </a:pathLst>
              </a:custGeom>
              <a:ln w="19050" cap="flat">
                <a:solidFill>
                  <a:schemeClr val="tx1"/>
                </a:solidFill>
                <a:prstDash val="solid"/>
                <a:round/>
              </a:ln>
            </p:spPr>
            <p:txBody>
              <a:bodyPr rtlCol="0" anchor="ctr"/>
              <a:lstStyle/>
              <a:p>
                <a:endParaRPr lang="en-US"/>
              </a:p>
            </p:txBody>
          </p:sp>
          <p:sp>
            <p:nvSpPr>
              <p:cNvPr id="32" name="Freeform: Shape 31">
                <a:extLst>
                  <a:ext uri="{FF2B5EF4-FFF2-40B4-BE49-F238E27FC236}">
                    <a16:creationId xmlns:a16="http://schemas.microsoft.com/office/drawing/2014/main" id="{A20B32F9-93CD-4CB6-BD07-DDA275B3B77C}"/>
                  </a:ext>
                </a:extLst>
              </p:cNvPr>
              <p:cNvSpPr/>
              <p:nvPr/>
            </p:nvSpPr>
            <p:spPr>
              <a:xfrm>
                <a:off x="1959567" y="2533405"/>
                <a:ext cx="42962" cy="76009"/>
              </a:xfrm>
              <a:custGeom>
                <a:avLst/>
                <a:gdLst>
                  <a:gd name="connsiteX0" fmla="*/ 4957 w 42961"/>
                  <a:gd name="connsiteY0" fmla="*/ 73035 h 76009"/>
                  <a:gd name="connsiteX1" fmla="*/ 39988 w 42961"/>
                  <a:gd name="connsiteY1" fmla="*/ 44614 h 76009"/>
                  <a:gd name="connsiteX2" fmla="*/ 39988 w 42961"/>
                  <a:gd name="connsiteY2" fmla="*/ 4957 h 76009"/>
                </a:gdLst>
                <a:ahLst/>
                <a:cxnLst>
                  <a:cxn ang="0">
                    <a:pos x="connsiteX0" y="connsiteY0"/>
                  </a:cxn>
                  <a:cxn ang="0">
                    <a:pos x="connsiteX1" y="connsiteY1"/>
                  </a:cxn>
                  <a:cxn ang="0">
                    <a:pos x="connsiteX2" y="connsiteY2"/>
                  </a:cxn>
                </a:cxnLst>
                <a:rect l="l" t="t" r="r" b="b"/>
                <a:pathLst>
                  <a:path w="42961" h="76009">
                    <a:moveTo>
                      <a:pt x="4957" y="73035"/>
                    </a:moveTo>
                    <a:lnTo>
                      <a:pt x="39988" y="44614"/>
                    </a:lnTo>
                    <a:lnTo>
                      <a:pt x="39988" y="4957"/>
                    </a:lnTo>
                  </a:path>
                </a:pathLst>
              </a:custGeom>
              <a:noFill/>
              <a:ln w="19050" cap="flat">
                <a:solidFill>
                  <a:schemeClr val="tx1"/>
                </a:solidFill>
                <a:prstDash val="solid"/>
                <a:round/>
              </a:ln>
            </p:spPr>
            <p:txBody>
              <a:bodyPr rtlCol="0" anchor="ctr"/>
              <a:lstStyle/>
              <a:p>
                <a:endParaRPr lang="en-US"/>
              </a:p>
            </p:txBody>
          </p:sp>
          <p:sp>
            <p:nvSpPr>
              <p:cNvPr id="33" name="Freeform: Shape 32">
                <a:extLst>
                  <a:ext uri="{FF2B5EF4-FFF2-40B4-BE49-F238E27FC236}">
                    <a16:creationId xmlns:a16="http://schemas.microsoft.com/office/drawing/2014/main" id="{6C5C333B-1C17-4BF8-A09E-F02404018B08}"/>
                  </a:ext>
                </a:extLst>
              </p:cNvPr>
              <p:cNvSpPr/>
              <p:nvPr/>
            </p:nvSpPr>
            <p:spPr>
              <a:xfrm>
                <a:off x="2060362" y="2696661"/>
                <a:ext cx="152019" cy="9914"/>
              </a:xfrm>
              <a:custGeom>
                <a:avLst/>
                <a:gdLst>
                  <a:gd name="connsiteX0" fmla="*/ 148714 w 152018"/>
                  <a:gd name="connsiteY0" fmla="*/ 4957 h 9914"/>
                  <a:gd name="connsiteX1" fmla="*/ 4957 w 152018"/>
                  <a:gd name="connsiteY1" fmla="*/ 4957 h 9914"/>
                </a:gdLst>
                <a:ahLst/>
                <a:cxnLst>
                  <a:cxn ang="0">
                    <a:pos x="connsiteX0" y="connsiteY0"/>
                  </a:cxn>
                  <a:cxn ang="0">
                    <a:pos x="connsiteX1" y="connsiteY1"/>
                  </a:cxn>
                </a:cxnLst>
                <a:rect l="l" t="t" r="r" b="b"/>
                <a:pathLst>
                  <a:path w="152018" h="9914">
                    <a:moveTo>
                      <a:pt x="148714" y="4957"/>
                    </a:moveTo>
                    <a:lnTo>
                      <a:pt x="4957" y="4957"/>
                    </a:lnTo>
                  </a:path>
                </a:pathLst>
              </a:custGeom>
              <a:ln w="19050" cap="flat">
                <a:solidFill>
                  <a:schemeClr val="tx1"/>
                </a:solid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426818D1-13AF-4648-A80E-DDC7BAF0D6A7}"/>
                  </a:ext>
                </a:extLst>
              </p:cNvPr>
              <p:cNvSpPr/>
              <p:nvPr/>
            </p:nvSpPr>
            <p:spPr>
              <a:xfrm>
                <a:off x="2035907" y="2692364"/>
                <a:ext cx="16524" cy="16524"/>
              </a:xfrm>
              <a:custGeom>
                <a:avLst/>
                <a:gdLst>
                  <a:gd name="connsiteX0" fmla="*/ 4957 w 16523"/>
                  <a:gd name="connsiteY0" fmla="*/ 4957 h 16523"/>
                  <a:gd name="connsiteX1" fmla="*/ 13219 w 16523"/>
                  <a:gd name="connsiteY1" fmla="*/ 4957 h 16523"/>
                  <a:gd name="connsiteX2" fmla="*/ 13219 w 16523"/>
                  <a:gd name="connsiteY2" fmla="*/ 13219 h 16523"/>
                  <a:gd name="connsiteX3" fmla="*/ 4957 w 16523"/>
                  <a:gd name="connsiteY3" fmla="*/ 13219 h 16523"/>
                </a:gdLst>
                <a:ahLst/>
                <a:cxnLst>
                  <a:cxn ang="0">
                    <a:pos x="connsiteX0" y="connsiteY0"/>
                  </a:cxn>
                  <a:cxn ang="0">
                    <a:pos x="connsiteX1" y="connsiteY1"/>
                  </a:cxn>
                  <a:cxn ang="0">
                    <a:pos x="connsiteX2" y="connsiteY2"/>
                  </a:cxn>
                  <a:cxn ang="0">
                    <a:pos x="connsiteX3" y="connsiteY3"/>
                  </a:cxn>
                </a:cxnLst>
                <a:rect l="l" t="t" r="r" b="b"/>
                <a:pathLst>
                  <a:path w="16523" h="16523">
                    <a:moveTo>
                      <a:pt x="4957" y="4957"/>
                    </a:moveTo>
                    <a:lnTo>
                      <a:pt x="13219" y="4957"/>
                    </a:lnTo>
                    <a:lnTo>
                      <a:pt x="13219" y="13219"/>
                    </a:lnTo>
                    <a:lnTo>
                      <a:pt x="4957" y="13219"/>
                    </a:lnTo>
                    <a:close/>
                  </a:path>
                </a:pathLst>
              </a:custGeom>
              <a:solidFill>
                <a:srgbClr val="9DA5A9"/>
              </a:solidFill>
              <a:ln w="19050" cap="flat">
                <a:solidFill>
                  <a:schemeClr val="tx1"/>
                </a:solid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A8DAA37C-3472-4F1E-A1D6-570BAD636A60}"/>
                  </a:ext>
                </a:extLst>
              </p:cNvPr>
              <p:cNvSpPr/>
              <p:nvPr/>
            </p:nvSpPr>
            <p:spPr>
              <a:xfrm>
                <a:off x="2060362" y="2725412"/>
                <a:ext cx="99143" cy="9914"/>
              </a:xfrm>
              <a:custGeom>
                <a:avLst/>
                <a:gdLst>
                  <a:gd name="connsiteX0" fmla="*/ 95508 w 99142"/>
                  <a:gd name="connsiteY0" fmla="*/ 4957 h 9914"/>
                  <a:gd name="connsiteX1" fmla="*/ 4957 w 99142"/>
                  <a:gd name="connsiteY1" fmla="*/ 4957 h 9914"/>
                </a:gdLst>
                <a:ahLst/>
                <a:cxnLst>
                  <a:cxn ang="0">
                    <a:pos x="connsiteX0" y="connsiteY0"/>
                  </a:cxn>
                  <a:cxn ang="0">
                    <a:pos x="connsiteX1" y="connsiteY1"/>
                  </a:cxn>
                </a:cxnLst>
                <a:rect l="l" t="t" r="r" b="b"/>
                <a:pathLst>
                  <a:path w="99142" h="9914">
                    <a:moveTo>
                      <a:pt x="95508" y="4957"/>
                    </a:moveTo>
                    <a:lnTo>
                      <a:pt x="4957" y="4957"/>
                    </a:lnTo>
                  </a:path>
                </a:pathLst>
              </a:custGeom>
              <a:ln w="19050" cap="flat">
                <a:solidFill>
                  <a:schemeClr val="tx1"/>
                </a:solid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676AFD7E-F196-465A-A454-F0EF37624EA9}"/>
                  </a:ext>
                </a:extLst>
              </p:cNvPr>
              <p:cNvSpPr/>
              <p:nvPr/>
            </p:nvSpPr>
            <p:spPr>
              <a:xfrm>
                <a:off x="2035907" y="2721116"/>
                <a:ext cx="16524" cy="16524"/>
              </a:xfrm>
              <a:custGeom>
                <a:avLst/>
                <a:gdLst>
                  <a:gd name="connsiteX0" fmla="*/ 4957 w 16523"/>
                  <a:gd name="connsiteY0" fmla="*/ 4957 h 16523"/>
                  <a:gd name="connsiteX1" fmla="*/ 13219 w 16523"/>
                  <a:gd name="connsiteY1" fmla="*/ 4957 h 16523"/>
                  <a:gd name="connsiteX2" fmla="*/ 13219 w 16523"/>
                  <a:gd name="connsiteY2" fmla="*/ 13219 h 16523"/>
                  <a:gd name="connsiteX3" fmla="*/ 4957 w 16523"/>
                  <a:gd name="connsiteY3" fmla="*/ 13219 h 16523"/>
                </a:gdLst>
                <a:ahLst/>
                <a:cxnLst>
                  <a:cxn ang="0">
                    <a:pos x="connsiteX0" y="connsiteY0"/>
                  </a:cxn>
                  <a:cxn ang="0">
                    <a:pos x="connsiteX1" y="connsiteY1"/>
                  </a:cxn>
                  <a:cxn ang="0">
                    <a:pos x="connsiteX2" y="connsiteY2"/>
                  </a:cxn>
                  <a:cxn ang="0">
                    <a:pos x="connsiteX3" y="connsiteY3"/>
                  </a:cxn>
                </a:cxnLst>
                <a:rect l="l" t="t" r="r" b="b"/>
                <a:pathLst>
                  <a:path w="16523" h="16523">
                    <a:moveTo>
                      <a:pt x="4957" y="4957"/>
                    </a:moveTo>
                    <a:lnTo>
                      <a:pt x="13219" y="4957"/>
                    </a:lnTo>
                    <a:lnTo>
                      <a:pt x="13219" y="13219"/>
                    </a:lnTo>
                    <a:lnTo>
                      <a:pt x="4957" y="13219"/>
                    </a:lnTo>
                    <a:close/>
                  </a:path>
                </a:pathLst>
              </a:custGeom>
              <a:solidFill>
                <a:srgbClr val="9DA5A9"/>
              </a:solidFill>
              <a:ln w="19050" cap="flat">
                <a:solidFill>
                  <a:schemeClr val="tx1"/>
                </a:solid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0D150169-71C8-4468-A8D7-DBEAD0971203}"/>
                  </a:ext>
                </a:extLst>
              </p:cNvPr>
              <p:cNvSpPr/>
              <p:nvPr/>
            </p:nvSpPr>
            <p:spPr>
              <a:xfrm>
                <a:off x="2072590" y="2639158"/>
                <a:ext cx="181762" cy="9914"/>
              </a:xfrm>
              <a:custGeom>
                <a:avLst/>
                <a:gdLst>
                  <a:gd name="connsiteX0" fmla="*/ 177796 w 181761"/>
                  <a:gd name="connsiteY0" fmla="*/ 4957 h 9914"/>
                  <a:gd name="connsiteX1" fmla="*/ 4957 w 181761"/>
                  <a:gd name="connsiteY1" fmla="*/ 4957 h 9914"/>
                </a:gdLst>
                <a:ahLst/>
                <a:cxnLst>
                  <a:cxn ang="0">
                    <a:pos x="connsiteX0" y="connsiteY0"/>
                  </a:cxn>
                  <a:cxn ang="0">
                    <a:pos x="connsiteX1" y="connsiteY1"/>
                  </a:cxn>
                </a:cxnLst>
                <a:rect l="l" t="t" r="r" b="b"/>
                <a:pathLst>
                  <a:path w="181761" h="9914">
                    <a:moveTo>
                      <a:pt x="177796" y="4957"/>
                    </a:moveTo>
                    <a:lnTo>
                      <a:pt x="4957" y="4957"/>
                    </a:lnTo>
                  </a:path>
                </a:pathLst>
              </a:custGeom>
              <a:ln w="19050" cap="flat">
                <a:solidFill>
                  <a:schemeClr val="tx1"/>
                </a:solid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7E743D27-52A1-4544-B501-C053CEDEBD4F}"/>
                  </a:ext>
                </a:extLst>
              </p:cNvPr>
              <p:cNvSpPr/>
              <p:nvPr/>
            </p:nvSpPr>
            <p:spPr>
              <a:xfrm>
                <a:off x="2060362" y="2667909"/>
                <a:ext cx="161933" cy="9914"/>
              </a:xfrm>
              <a:custGeom>
                <a:avLst/>
                <a:gdLst>
                  <a:gd name="connsiteX0" fmla="*/ 156976 w 161933"/>
                  <a:gd name="connsiteY0" fmla="*/ 4957 h 9914"/>
                  <a:gd name="connsiteX1" fmla="*/ 4957 w 161933"/>
                  <a:gd name="connsiteY1" fmla="*/ 4957 h 9914"/>
                </a:gdLst>
                <a:ahLst/>
                <a:cxnLst>
                  <a:cxn ang="0">
                    <a:pos x="connsiteX0" y="connsiteY0"/>
                  </a:cxn>
                  <a:cxn ang="0">
                    <a:pos x="connsiteX1" y="connsiteY1"/>
                  </a:cxn>
                </a:cxnLst>
                <a:rect l="l" t="t" r="r" b="b"/>
                <a:pathLst>
                  <a:path w="161933" h="9914">
                    <a:moveTo>
                      <a:pt x="156976" y="4957"/>
                    </a:moveTo>
                    <a:lnTo>
                      <a:pt x="4957" y="4957"/>
                    </a:lnTo>
                  </a:path>
                </a:pathLst>
              </a:custGeom>
              <a:ln w="19050" cap="flat">
                <a:solidFill>
                  <a:schemeClr val="tx1"/>
                </a:solid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0FC9B6DC-B680-41D9-91D4-1458FD18FB99}"/>
                  </a:ext>
                </a:extLst>
              </p:cNvPr>
              <p:cNvSpPr/>
              <p:nvPr/>
            </p:nvSpPr>
            <p:spPr>
              <a:xfrm>
                <a:off x="2035907" y="2663613"/>
                <a:ext cx="16524" cy="16524"/>
              </a:xfrm>
              <a:custGeom>
                <a:avLst/>
                <a:gdLst>
                  <a:gd name="connsiteX0" fmla="*/ 4957 w 16523"/>
                  <a:gd name="connsiteY0" fmla="*/ 4957 h 16523"/>
                  <a:gd name="connsiteX1" fmla="*/ 13219 w 16523"/>
                  <a:gd name="connsiteY1" fmla="*/ 4957 h 16523"/>
                  <a:gd name="connsiteX2" fmla="*/ 13219 w 16523"/>
                  <a:gd name="connsiteY2" fmla="*/ 13219 h 16523"/>
                  <a:gd name="connsiteX3" fmla="*/ 4957 w 16523"/>
                  <a:gd name="connsiteY3" fmla="*/ 13219 h 16523"/>
                </a:gdLst>
                <a:ahLst/>
                <a:cxnLst>
                  <a:cxn ang="0">
                    <a:pos x="connsiteX0" y="connsiteY0"/>
                  </a:cxn>
                  <a:cxn ang="0">
                    <a:pos x="connsiteX1" y="connsiteY1"/>
                  </a:cxn>
                  <a:cxn ang="0">
                    <a:pos x="connsiteX2" y="connsiteY2"/>
                  </a:cxn>
                  <a:cxn ang="0">
                    <a:pos x="connsiteX3" y="connsiteY3"/>
                  </a:cxn>
                </a:cxnLst>
                <a:rect l="l" t="t" r="r" b="b"/>
                <a:pathLst>
                  <a:path w="16523" h="16523">
                    <a:moveTo>
                      <a:pt x="4957" y="4957"/>
                    </a:moveTo>
                    <a:lnTo>
                      <a:pt x="13219" y="4957"/>
                    </a:lnTo>
                    <a:lnTo>
                      <a:pt x="13219" y="13219"/>
                    </a:lnTo>
                    <a:lnTo>
                      <a:pt x="4957" y="13219"/>
                    </a:lnTo>
                    <a:close/>
                  </a:path>
                </a:pathLst>
              </a:custGeom>
              <a:solidFill>
                <a:srgbClr val="9DA5A9"/>
              </a:solidFill>
              <a:ln w="19050" cap="flat">
                <a:solidFill>
                  <a:schemeClr val="tx1"/>
                </a:solid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08544388-25A1-4926-A05C-8CA69D704EE9}"/>
                  </a:ext>
                </a:extLst>
              </p:cNvPr>
              <p:cNvSpPr/>
              <p:nvPr/>
            </p:nvSpPr>
            <p:spPr>
              <a:xfrm>
                <a:off x="2060362" y="2754163"/>
                <a:ext cx="82619" cy="9914"/>
              </a:xfrm>
              <a:custGeom>
                <a:avLst/>
                <a:gdLst>
                  <a:gd name="connsiteX0" fmla="*/ 78984 w 82619"/>
                  <a:gd name="connsiteY0" fmla="*/ 4957 h 9914"/>
                  <a:gd name="connsiteX1" fmla="*/ 4957 w 82619"/>
                  <a:gd name="connsiteY1" fmla="*/ 4957 h 9914"/>
                </a:gdLst>
                <a:ahLst/>
                <a:cxnLst>
                  <a:cxn ang="0">
                    <a:pos x="connsiteX0" y="connsiteY0"/>
                  </a:cxn>
                  <a:cxn ang="0">
                    <a:pos x="connsiteX1" y="connsiteY1"/>
                  </a:cxn>
                </a:cxnLst>
                <a:rect l="l" t="t" r="r" b="b"/>
                <a:pathLst>
                  <a:path w="82619" h="9914">
                    <a:moveTo>
                      <a:pt x="78984" y="4957"/>
                    </a:moveTo>
                    <a:lnTo>
                      <a:pt x="4957" y="4957"/>
                    </a:lnTo>
                  </a:path>
                </a:pathLst>
              </a:custGeom>
              <a:ln w="19050" cap="flat">
                <a:solidFill>
                  <a:schemeClr val="tx1"/>
                </a:solid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658A5B69-1334-4E69-B3D5-719E02033A81}"/>
                  </a:ext>
                </a:extLst>
              </p:cNvPr>
              <p:cNvSpPr/>
              <p:nvPr/>
            </p:nvSpPr>
            <p:spPr>
              <a:xfrm>
                <a:off x="2035907" y="2749867"/>
                <a:ext cx="16524" cy="16524"/>
              </a:xfrm>
              <a:custGeom>
                <a:avLst/>
                <a:gdLst>
                  <a:gd name="connsiteX0" fmla="*/ 4957 w 16523"/>
                  <a:gd name="connsiteY0" fmla="*/ 4957 h 16523"/>
                  <a:gd name="connsiteX1" fmla="*/ 13219 w 16523"/>
                  <a:gd name="connsiteY1" fmla="*/ 4957 h 16523"/>
                  <a:gd name="connsiteX2" fmla="*/ 13219 w 16523"/>
                  <a:gd name="connsiteY2" fmla="*/ 13219 h 16523"/>
                  <a:gd name="connsiteX3" fmla="*/ 4957 w 16523"/>
                  <a:gd name="connsiteY3" fmla="*/ 13219 h 16523"/>
                </a:gdLst>
                <a:ahLst/>
                <a:cxnLst>
                  <a:cxn ang="0">
                    <a:pos x="connsiteX0" y="connsiteY0"/>
                  </a:cxn>
                  <a:cxn ang="0">
                    <a:pos x="connsiteX1" y="connsiteY1"/>
                  </a:cxn>
                  <a:cxn ang="0">
                    <a:pos x="connsiteX2" y="connsiteY2"/>
                  </a:cxn>
                  <a:cxn ang="0">
                    <a:pos x="connsiteX3" y="connsiteY3"/>
                  </a:cxn>
                </a:cxnLst>
                <a:rect l="l" t="t" r="r" b="b"/>
                <a:pathLst>
                  <a:path w="16523" h="16523">
                    <a:moveTo>
                      <a:pt x="4957" y="4957"/>
                    </a:moveTo>
                    <a:lnTo>
                      <a:pt x="13219" y="4957"/>
                    </a:lnTo>
                    <a:lnTo>
                      <a:pt x="13219" y="13219"/>
                    </a:lnTo>
                    <a:lnTo>
                      <a:pt x="4957" y="13219"/>
                    </a:lnTo>
                    <a:close/>
                  </a:path>
                </a:pathLst>
              </a:custGeom>
              <a:solidFill>
                <a:srgbClr val="9DA5A9"/>
              </a:solidFill>
              <a:ln w="19050" cap="flat">
                <a:solidFill>
                  <a:schemeClr val="tx1"/>
                </a:solid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E746012C-484B-4F8A-A666-855355EA3EEC}"/>
                  </a:ext>
                </a:extLst>
              </p:cNvPr>
              <p:cNvSpPr/>
              <p:nvPr/>
            </p:nvSpPr>
            <p:spPr>
              <a:xfrm>
                <a:off x="2060362" y="2782915"/>
                <a:ext cx="82619" cy="9914"/>
              </a:xfrm>
              <a:custGeom>
                <a:avLst/>
                <a:gdLst>
                  <a:gd name="connsiteX0" fmla="*/ 78984 w 82619"/>
                  <a:gd name="connsiteY0" fmla="*/ 4957 h 9914"/>
                  <a:gd name="connsiteX1" fmla="*/ 4957 w 82619"/>
                  <a:gd name="connsiteY1" fmla="*/ 4957 h 9914"/>
                </a:gdLst>
                <a:ahLst/>
                <a:cxnLst>
                  <a:cxn ang="0">
                    <a:pos x="connsiteX0" y="connsiteY0"/>
                  </a:cxn>
                  <a:cxn ang="0">
                    <a:pos x="connsiteX1" y="connsiteY1"/>
                  </a:cxn>
                </a:cxnLst>
                <a:rect l="l" t="t" r="r" b="b"/>
                <a:pathLst>
                  <a:path w="82619" h="9914">
                    <a:moveTo>
                      <a:pt x="78984" y="4957"/>
                    </a:moveTo>
                    <a:lnTo>
                      <a:pt x="4957" y="4957"/>
                    </a:lnTo>
                  </a:path>
                </a:pathLst>
              </a:custGeom>
              <a:ln w="19050" cap="flat">
                <a:solidFill>
                  <a:schemeClr val="tx1"/>
                </a:solid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42E27FEA-5AFF-483A-A5DD-7278FCA5EE74}"/>
                  </a:ext>
                </a:extLst>
              </p:cNvPr>
              <p:cNvSpPr/>
              <p:nvPr/>
            </p:nvSpPr>
            <p:spPr>
              <a:xfrm>
                <a:off x="2035907" y="2778619"/>
                <a:ext cx="16524" cy="16524"/>
              </a:xfrm>
              <a:custGeom>
                <a:avLst/>
                <a:gdLst>
                  <a:gd name="connsiteX0" fmla="*/ 4957 w 16523"/>
                  <a:gd name="connsiteY0" fmla="*/ 4957 h 16523"/>
                  <a:gd name="connsiteX1" fmla="*/ 13219 w 16523"/>
                  <a:gd name="connsiteY1" fmla="*/ 4957 h 16523"/>
                  <a:gd name="connsiteX2" fmla="*/ 13219 w 16523"/>
                  <a:gd name="connsiteY2" fmla="*/ 13219 h 16523"/>
                  <a:gd name="connsiteX3" fmla="*/ 4957 w 16523"/>
                  <a:gd name="connsiteY3" fmla="*/ 13219 h 16523"/>
                </a:gdLst>
                <a:ahLst/>
                <a:cxnLst>
                  <a:cxn ang="0">
                    <a:pos x="connsiteX0" y="connsiteY0"/>
                  </a:cxn>
                  <a:cxn ang="0">
                    <a:pos x="connsiteX1" y="connsiteY1"/>
                  </a:cxn>
                  <a:cxn ang="0">
                    <a:pos x="connsiteX2" y="connsiteY2"/>
                  </a:cxn>
                  <a:cxn ang="0">
                    <a:pos x="connsiteX3" y="connsiteY3"/>
                  </a:cxn>
                </a:cxnLst>
                <a:rect l="l" t="t" r="r" b="b"/>
                <a:pathLst>
                  <a:path w="16523" h="16523">
                    <a:moveTo>
                      <a:pt x="4957" y="4957"/>
                    </a:moveTo>
                    <a:lnTo>
                      <a:pt x="13219" y="4957"/>
                    </a:lnTo>
                    <a:lnTo>
                      <a:pt x="13219" y="13219"/>
                    </a:lnTo>
                    <a:lnTo>
                      <a:pt x="4957" y="13219"/>
                    </a:lnTo>
                    <a:close/>
                  </a:path>
                </a:pathLst>
              </a:custGeom>
              <a:solidFill>
                <a:srgbClr val="9DA5A9"/>
              </a:solidFill>
              <a:ln w="19050" cap="flat">
                <a:solidFill>
                  <a:schemeClr val="tx1"/>
                </a:solidFill>
                <a:prstDash val="solid"/>
                <a:miter/>
              </a:ln>
            </p:spPr>
            <p:txBody>
              <a:bodyPr rtlCol="0" anchor="ctr"/>
              <a:lstStyle/>
              <a:p>
                <a:endParaRPr lang="en-US"/>
              </a:p>
            </p:txBody>
          </p:sp>
        </p:grpSp>
        <p:cxnSp>
          <p:nvCxnSpPr>
            <p:cNvPr id="44" name="Straight Connector 43">
              <a:extLst>
                <a:ext uri="{FF2B5EF4-FFF2-40B4-BE49-F238E27FC236}">
                  <a16:creationId xmlns:a16="http://schemas.microsoft.com/office/drawing/2014/main" id="{DA26C3B3-4203-437E-8C2F-15E2795C911F}"/>
                </a:ext>
              </a:extLst>
            </p:cNvPr>
            <p:cNvCxnSpPr>
              <a:cxnSpLocks/>
            </p:cNvCxnSpPr>
            <p:nvPr/>
          </p:nvCxnSpPr>
          <p:spPr>
            <a:xfrm flipH="1">
              <a:off x="1657453" y="4508699"/>
              <a:ext cx="868092" cy="0"/>
            </a:xfrm>
            <a:prstGeom prst="line">
              <a:avLst/>
            </a:prstGeom>
            <a:ln w="25400" cap="rnd">
              <a:gradFill flip="none" rotWithShape="1">
                <a:gsLst>
                  <a:gs pos="0">
                    <a:schemeClr val="accent1"/>
                  </a:gs>
                  <a:gs pos="100000">
                    <a:srgbClr val="C00000"/>
                  </a:gs>
                </a:gsLst>
                <a:lin ang="0" scaled="1"/>
                <a:tileRect/>
              </a:gradFill>
              <a:headEnd type="none"/>
              <a:tailEnd type="non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FD204BC5-1AA7-43F0-B250-A2C9B4695980}"/>
                </a:ext>
              </a:extLst>
            </p:cNvPr>
            <p:cNvSpPr/>
            <p:nvPr/>
          </p:nvSpPr>
          <p:spPr>
            <a:xfrm>
              <a:off x="881072" y="4840552"/>
              <a:ext cx="2420855" cy="757130"/>
            </a:xfrm>
            <a:prstGeom prst="rect">
              <a:avLst/>
            </a:prstGeom>
          </p:spPr>
          <p:txBody>
            <a:bodyPr wrap="none">
              <a:spAutoFit/>
            </a:bodyPr>
            <a:lstStyle/>
            <a:p>
              <a:pPr lvl="0" algn="ctr" defTabSz="1097278">
                <a:lnSpc>
                  <a:spcPct val="90000"/>
                </a:lnSpc>
                <a:spcBef>
                  <a:spcPct val="20000"/>
                </a:spcBef>
                <a:buSzPct val="90000"/>
              </a:pPr>
              <a:r>
                <a:rPr lang="en-US" sz="2400" dirty="0">
                  <a:latin typeface="+mj-lt"/>
                  <a:ea typeface="Amazon Ember Light" panose="020B0403020204020204" pitchFamily="34" charset="0"/>
                  <a:cs typeface="Amazon Ember Light" panose="020B0403020204020204" pitchFamily="34" charset="0"/>
                </a:rPr>
                <a:t>No provisioning,</a:t>
              </a:r>
              <a:br>
                <a:rPr lang="en-US" sz="2400" dirty="0">
                  <a:latin typeface="+mj-lt"/>
                  <a:ea typeface="Amazon Ember Light" panose="020B0403020204020204" pitchFamily="34" charset="0"/>
                  <a:cs typeface="Amazon Ember Light" panose="020B0403020204020204" pitchFamily="34" charset="0"/>
                </a:rPr>
              </a:br>
              <a:r>
                <a:rPr lang="en-US" sz="2400" dirty="0">
                  <a:latin typeface="+mj-lt"/>
                  <a:ea typeface="Amazon Ember Light" panose="020B0403020204020204" pitchFamily="34" charset="0"/>
                  <a:cs typeface="Amazon Ember Light" panose="020B0403020204020204" pitchFamily="34" charset="0"/>
                </a:rPr>
                <a:t>no management</a:t>
              </a:r>
            </a:p>
          </p:txBody>
        </p:sp>
      </p:grpSp>
      <p:grpSp>
        <p:nvGrpSpPr>
          <p:cNvPr id="187" name="Group 186">
            <a:extLst>
              <a:ext uri="{FF2B5EF4-FFF2-40B4-BE49-F238E27FC236}">
                <a16:creationId xmlns:a16="http://schemas.microsoft.com/office/drawing/2014/main" id="{187A47B0-632E-467D-9C18-5ECA02A7A7EF}"/>
              </a:ext>
            </a:extLst>
          </p:cNvPr>
          <p:cNvGrpSpPr/>
          <p:nvPr/>
        </p:nvGrpSpPr>
        <p:grpSpPr>
          <a:xfrm>
            <a:off x="4779279" y="2590833"/>
            <a:ext cx="2007221" cy="3096803"/>
            <a:chOff x="3953298" y="2500879"/>
            <a:chExt cx="2007221" cy="3096803"/>
          </a:xfrm>
        </p:grpSpPr>
        <p:cxnSp>
          <p:nvCxnSpPr>
            <p:cNvPr id="72" name="Straight Connector 71">
              <a:extLst>
                <a:ext uri="{FF2B5EF4-FFF2-40B4-BE49-F238E27FC236}">
                  <a16:creationId xmlns:a16="http://schemas.microsoft.com/office/drawing/2014/main" id="{20257F6B-ED6A-4BCF-A708-5327657B165B}"/>
                </a:ext>
              </a:extLst>
            </p:cNvPr>
            <p:cNvCxnSpPr>
              <a:cxnSpLocks/>
            </p:cNvCxnSpPr>
            <p:nvPr/>
          </p:nvCxnSpPr>
          <p:spPr>
            <a:xfrm flipH="1">
              <a:off x="4522862" y="4508699"/>
              <a:ext cx="868092" cy="0"/>
            </a:xfrm>
            <a:prstGeom prst="line">
              <a:avLst/>
            </a:prstGeom>
            <a:ln w="25400" cap="rnd">
              <a:gradFill flip="none" rotWithShape="1">
                <a:gsLst>
                  <a:gs pos="0">
                    <a:schemeClr val="accent1"/>
                  </a:gs>
                  <a:gs pos="100000">
                    <a:srgbClr val="C00000"/>
                  </a:gs>
                </a:gsLst>
                <a:lin ang="0" scaled="1"/>
                <a:tileRect/>
              </a:gradFill>
              <a:headEnd type="none"/>
              <a:tailEnd type="none"/>
            </a:ln>
          </p:spPr>
          <p:style>
            <a:lnRef idx="1">
              <a:schemeClr val="accent1"/>
            </a:lnRef>
            <a:fillRef idx="0">
              <a:schemeClr val="accent1"/>
            </a:fillRef>
            <a:effectRef idx="0">
              <a:schemeClr val="accent1"/>
            </a:effectRef>
            <a:fontRef idx="minor">
              <a:schemeClr val="tx1"/>
            </a:fontRef>
          </p:style>
        </p:cxnSp>
        <p:sp>
          <p:nvSpPr>
            <p:cNvPr id="73" name="Rectangle 72">
              <a:extLst>
                <a:ext uri="{FF2B5EF4-FFF2-40B4-BE49-F238E27FC236}">
                  <a16:creationId xmlns:a16="http://schemas.microsoft.com/office/drawing/2014/main" id="{E1DC347E-47D9-405E-B91D-3E33A5055FF2}"/>
                </a:ext>
              </a:extLst>
            </p:cNvPr>
            <p:cNvSpPr/>
            <p:nvPr/>
          </p:nvSpPr>
          <p:spPr>
            <a:xfrm>
              <a:off x="4167269" y="4840552"/>
              <a:ext cx="1579278" cy="757130"/>
            </a:xfrm>
            <a:prstGeom prst="rect">
              <a:avLst/>
            </a:prstGeom>
          </p:spPr>
          <p:txBody>
            <a:bodyPr wrap="none">
              <a:spAutoFit/>
            </a:bodyPr>
            <a:lstStyle/>
            <a:p>
              <a:pPr lvl="0" algn="ctr" defTabSz="1097278">
                <a:lnSpc>
                  <a:spcPct val="90000"/>
                </a:lnSpc>
                <a:spcBef>
                  <a:spcPct val="20000"/>
                </a:spcBef>
                <a:buSzPct val="90000"/>
              </a:pPr>
              <a:r>
                <a:rPr lang="en-US" sz="2400" dirty="0">
                  <a:latin typeface="+mj-lt"/>
                  <a:ea typeface="Amazon Ember Light" panose="020B0403020204020204" pitchFamily="34" charset="0"/>
                  <a:cs typeface="Amazon Ember Light" panose="020B0403020204020204" pitchFamily="34" charset="0"/>
                </a:rPr>
                <a:t>Automatic</a:t>
              </a:r>
              <a:br>
                <a:rPr lang="en-US" sz="2400" dirty="0">
                  <a:latin typeface="+mj-lt"/>
                  <a:ea typeface="Amazon Ember Light" panose="020B0403020204020204" pitchFamily="34" charset="0"/>
                  <a:cs typeface="Amazon Ember Light" panose="020B0403020204020204" pitchFamily="34" charset="0"/>
                </a:rPr>
              </a:br>
              <a:r>
                <a:rPr lang="en-US" sz="2400" dirty="0">
                  <a:latin typeface="+mj-lt"/>
                  <a:ea typeface="Amazon Ember Light" panose="020B0403020204020204" pitchFamily="34" charset="0"/>
                  <a:cs typeface="Amazon Ember Light" panose="020B0403020204020204" pitchFamily="34" charset="0"/>
                </a:rPr>
                <a:t>scaling</a:t>
              </a:r>
            </a:p>
          </p:txBody>
        </p:sp>
        <p:grpSp>
          <p:nvGrpSpPr>
            <p:cNvPr id="127" name="Graphic 392">
              <a:extLst>
                <a:ext uri="{FF2B5EF4-FFF2-40B4-BE49-F238E27FC236}">
                  <a16:creationId xmlns:a16="http://schemas.microsoft.com/office/drawing/2014/main" id="{75FA68F7-5130-487C-8C26-9C63910224DC}"/>
                </a:ext>
              </a:extLst>
            </p:cNvPr>
            <p:cNvGrpSpPr/>
            <p:nvPr/>
          </p:nvGrpSpPr>
          <p:grpSpPr>
            <a:xfrm>
              <a:off x="3953298" y="2500879"/>
              <a:ext cx="2007221" cy="2007221"/>
              <a:chOff x="7576599" y="895184"/>
              <a:chExt cx="660952" cy="660952"/>
            </a:xfrm>
          </p:grpSpPr>
          <p:sp>
            <p:nvSpPr>
              <p:cNvPr id="128" name="Freeform: Shape 127">
                <a:extLst>
                  <a:ext uri="{FF2B5EF4-FFF2-40B4-BE49-F238E27FC236}">
                    <a16:creationId xmlns:a16="http://schemas.microsoft.com/office/drawing/2014/main" id="{9E238866-8124-4E9D-A6E2-F793D3AC07D1}"/>
                  </a:ext>
                </a:extLst>
              </p:cNvPr>
              <p:cNvSpPr/>
              <p:nvPr/>
            </p:nvSpPr>
            <p:spPr>
              <a:xfrm>
                <a:off x="7900135" y="1032332"/>
                <a:ext cx="231333" cy="175152"/>
              </a:xfrm>
              <a:custGeom>
                <a:avLst/>
                <a:gdLst>
                  <a:gd name="connsiteX0" fmla="*/ 4957 w 231333"/>
                  <a:gd name="connsiteY0" fmla="*/ 130538 h 175152"/>
                  <a:gd name="connsiteX1" fmla="*/ 4957 w 231333"/>
                  <a:gd name="connsiteY1" fmla="*/ 15532 h 175152"/>
                  <a:gd name="connsiteX2" fmla="*/ 15532 w 231333"/>
                  <a:gd name="connsiteY2" fmla="*/ 4957 h 175152"/>
                  <a:gd name="connsiteX3" fmla="*/ 217453 w 231333"/>
                  <a:gd name="connsiteY3" fmla="*/ 4957 h 175152"/>
                  <a:gd name="connsiteX4" fmla="*/ 228028 w 231333"/>
                  <a:gd name="connsiteY4" fmla="*/ 15532 h 175152"/>
                  <a:gd name="connsiteX5" fmla="*/ 228028 w 231333"/>
                  <a:gd name="connsiteY5" fmla="*/ 171848 h 175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1333" h="175152">
                    <a:moveTo>
                      <a:pt x="4957" y="130538"/>
                    </a:moveTo>
                    <a:lnTo>
                      <a:pt x="4957" y="15532"/>
                    </a:lnTo>
                    <a:cubicBezTo>
                      <a:pt x="4957" y="9584"/>
                      <a:pt x="9584" y="4957"/>
                      <a:pt x="15532" y="4957"/>
                    </a:cubicBezTo>
                    <a:lnTo>
                      <a:pt x="217453" y="4957"/>
                    </a:lnTo>
                    <a:cubicBezTo>
                      <a:pt x="223402" y="4957"/>
                      <a:pt x="228028" y="9584"/>
                      <a:pt x="228028" y="15532"/>
                    </a:cubicBezTo>
                    <a:lnTo>
                      <a:pt x="228028" y="171848"/>
                    </a:lnTo>
                  </a:path>
                </a:pathLst>
              </a:custGeom>
              <a:noFill/>
              <a:ln w="19050" cap="flat">
                <a:solidFill>
                  <a:schemeClr val="tx1"/>
                </a:solidFill>
                <a:prstDash val="solid"/>
                <a:round/>
              </a:ln>
            </p:spPr>
            <p:txBody>
              <a:bodyPr rtlCol="0" anchor="ctr"/>
              <a:lstStyle/>
              <a:p>
                <a:endParaRPr lang="en-US"/>
              </a:p>
            </p:txBody>
          </p:sp>
          <p:sp>
            <p:nvSpPr>
              <p:cNvPr id="129" name="Freeform: Shape 128">
                <a:extLst>
                  <a:ext uri="{FF2B5EF4-FFF2-40B4-BE49-F238E27FC236}">
                    <a16:creationId xmlns:a16="http://schemas.microsoft.com/office/drawing/2014/main" id="{003F8E43-C62F-4E9C-994B-5FFC7BF89E3A}"/>
                  </a:ext>
                </a:extLst>
              </p:cNvPr>
              <p:cNvSpPr/>
              <p:nvPr/>
            </p:nvSpPr>
            <p:spPr>
              <a:xfrm>
                <a:off x="7969865" y="1338683"/>
                <a:ext cx="89229" cy="9914"/>
              </a:xfrm>
              <a:custGeom>
                <a:avLst/>
                <a:gdLst>
                  <a:gd name="connsiteX0" fmla="*/ 86254 w 89228"/>
                  <a:gd name="connsiteY0" fmla="*/ 4957 h 9914"/>
                  <a:gd name="connsiteX1" fmla="*/ 4957 w 89228"/>
                  <a:gd name="connsiteY1" fmla="*/ 4957 h 9914"/>
                </a:gdLst>
                <a:ahLst/>
                <a:cxnLst>
                  <a:cxn ang="0">
                    <a:pos x="connsiteX0" y="connsiteY0"/>
                  </a:cxn>
                  <a:cxn ang="0">
                    <a:pos x="connsiteX1" y="connsiteY1"/>
                  </a:cxn>
                </a:cxnLst>
                <a:rect l="l" t="t" r="r" b="b"/>
                <a:pathLst>
                  <a:path w="89228" h="9914">
                    <a:moveTo>
                      <a:pt x="86254" y="4957"/>
                    </a:moveTo>
                    <a:lnTo>
                      <a:pt x="4957" y="4957"/>
                    </a:lnTo>
                  </a:path>
                </a:pathLst>
              </a:custGeom>
              <a:ln w="19050" cap="flat">
                <a:solidFill>
                  <a:schemeClr val="tx1"/>
                </a:solidFill>
                <a:prstDash val="solid"/>
                <a:round/>
              </a:ln>
            </p:spPr>
            <p:txBody>
              <a:bodyPr rtlCol="0" anchor="ctr"/>
              <a:lstStyle/>
              <a:p>
                <a:endParaRPr lang="en-US"/>
              </a:p>
            </p:txBody>
          </p:sp>
          <p:sp>
            <p:nvSpPr>
              <p:cNvPr id="130" name="Freeform: Shape 129">
                <a:extLst>
                  <a:ext uri="{FF2B5EF4-FFF2-40B4-BE49-F238E27FC236}">
                    <a16:creationId xmlns:a16="http://schemas.microsoft.com/office/drawing/2014/main" id="{EF54A116-2BD5-4CA7-9A9F-844CF2C72E72}"/>
                  </a:ext>
                </a:extLst>
              </p:cNvPr>
              <p:cNvSpPr/>
              <p:nvPr/>
            </p:nvSpPr>
            <p:spPr>
              <a:xfrm>
                <a:off x="7918311" y="1050508"/>
                <a:ext cx="194981" cy="155324"/>
              </a:xfrm>
              <a:custGeom>
                <a:avLst/>
                <a:gdLst>
                  <a:gd name="connsiteX0" fmla="*/ 4957 w 194980"/>
                  <a:gd name="connsiteY0" fmla="*/ 112362 h 155323"/>
                  <a:gd name="connsiteX1" fmla="*/ 4957 w 194980"/>
                  <a:gd name="connsiteY1" fmla="*/ 12889 h 155323"/>
                  <a:gd name="connsiteX2" fmla="*/ 12889 w 194980"/>
                  <a:gd name="connsiteY2" fmla="*/ 4957 h 155323"/>
                  <a:gd name="connsiteX3" fmla="*/ 184075 w 194980"/>
                  <a:gd name="connsiteY3" fmla="*/ 4957 h 155323"/>
                  <a:gd name="connsiteX4" fmla="*/ 192007 w 194980"/>
                  <a:gd name="connsiteY4" fmla="*/ 12889 h 155323"/>
                  <a:gd name="connsiteX5" fmla="*/ 192007 w 194980"/>
                  <a:gd name="connsiteY5" fmla="*/ 153341 h 155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4980" h="155323">
                    <a:moveTo>
                      <a:pt x="4957" y="112362"/>
                    </a:moveTo>
                    <a:lnTo>
                      <a:pt x="4957" y="12889"/>
                    </a:lnTo>
                    <a:cubicBezTo>
                      <a:pt x="4957" y="8592"/>
                      <a:pt x="8592" y="4957"/>
                      <a:pt x="12889" y="4957"/>
                    </a:cubicBezTo>
                    <a:lnTo>
                      <a:pt x="184075" y="4957"/>
                    </a:lnTo>
                    <a:cubicBezTo>
                      <a:pt x="188371" y="4957"/>
                      <a:pt x="192007" y="8592"/>
                      <a:pt x="192007" y="12889"/>
                    </a:cubicBezTo>
                    <a:lnTo>
                      <a:pt x="192007" y="153341"/>
                    </a:lnTo>
                  </a:path>
                </a:pathLst>
              </a:custGeom>
              <a:noFill/>
              <a:ln w="19050" cap="flat">
                <a:solidFill>
                  <a:schemeClr val="tx1"/>
                </a:solidFill>
                <a:prstDash val="solid"/>
                <a:round/>
              </a:ln>
            </p:spPr>
            <p:txBody>
              <a:bodyPr rtlCol="0" anchor="ctr"/>
              <a:lstStyle/>
              <a:p>
                <a:endParaRPr lang="en-US"/>
              </a:p>
            </p:txBody>
          </p:sp>
          <p:sp>
            <p:nvSpPr>
              <p:cNvPr id="131" name="Freeform: Shape 130">
                <a:extLst>
                  <a:ext uri="{FF2B5EF4-FFF2-40B4-BE49-F238E27FC236}">
                    <a16:creationId xmlns:a16="http://schemas.microsoft.com/office/drawing/2014/main" id="{8B14C2C2-322F-40EE-BFF1-0421DCC81F75}"/>
                  </a:ext>
                </a:extLst>
              </p:cNvPr>
              <p:cNvSpPr/>
              <p:nvPr/>
            </p:nvSpPr>
            <p:spPr>
              <a:xfrm>
                <a:off x="7969865" y="1286137"/>
                <a:ext cx="89229" cy="9914"/>
              </a:xfrm>
              <a:custGeom>
                <a:avLst/>
                <a:gdLst>
                  <a:gd name="connsiteX0" fmla="*/ 86254 w 89228"/>
                  <a:gd name="connsiteY0" fmla="*/ 4957 h 9914"/>
                  <a:gd name="connsiteX1" fmla="*/ 4957 w 89228"/>
                  <a:gd name="connsiteY1" fmla="*/ 4957 h 9914"/>
                </a:gdLst>
                <a:ahLst/>
                <a:cxnLst>
                  <a:cxn ang="0">
                    <a:pos x="connsiteX0" y="connsiteY0"/>
                  </a:cxn>
                  <a:cxn ang="0">
                    <a:pos x="connsiteX1" y="connsiteY1"/>
                  </a:cxn>
                </a:cxnLst>
                <a:rect l="l" t="t" r="r" b="b"/>
                <a:pathLst>
                  <a:path w="89228" h="9914">
                    <a:moveTo>
                      <a:pt x="86254" y="4957"/>
                    </a:moveTo>
                    <a:lnTo>
                      <a:pt x="4957" y="4957"/>
                    </a:lnTo>
                  </a:path>
                </a:pathLst>
              </a:custGeom>
              <a:ln w="19050" cap="flat">
                <a:solidFill>
                  <a:schemeClr val="tx1"/>
                </a:solidFill>
                <a:prstDash val="solid"/>
                <a:round/>
              </a:ln>
            </p:spPr>
            <p:txBody>
              <a:bodyPr rtlCol="0" anchor="ctr"/>
              <a:lstStyle/>
              <a:p>
                <a:endParaRPr lang="en-US"/>
              </a:p>
            </p:txBody>
          </p:sp>
          <p:sp>
            <p:nvSpPr>
              <p:cNvPr id="132" name="Freeform: Shape 131">
                <a:extLst>
                  <a:ext uri="{FF2B5EF4-FFF2-40B4-BE49-F238E27FC236}">
                    <a16:creationId xmlns:a16="http://schemas.microsoft.com/office/drawing/2014/main" id="{8B933188-CD38-4FBE-A1A6-490789AED37E}"/>
                  </a:ext>
                </a:extLst>
              </p:cNvPr>
              <p:cNvSpPr/>
              <p:nvPr/>
            </p:nvSpPr>
            <p:spPr>
              <a:xfrm>
                <a:off x="8000600" y="1298365"/>
                <a:ext cx="33048" cy="33048"/>
              </a:xfrm>
              <a:custGeom>
                <a:avLst/>
                <a:gdLst>
                  <a:gd name="connsiteX0" fmla="*/ 29412 w 33047"/>
                  <a:gd name="connsiteY0" fmla="*/ 17185 h 33047"/>
                  <a:gd name="connsiteX1" fmla="*/ 17185 w 33047"/>
                  <a:gd name="connsiteY1" fmla="*/ 29412 h 33047"/>
                  <a:gd name="connsiteX2" fmla="*/ 4957 w 33047"/>
                  <a:gd name="connsiteY2" fmla="*/ 17185 h 33047"/>
                  <a:gd name="connsiteX3" fmla="*/ 17185 w 33047"/>
                  <a:gd name="connsiteY3" fmla="*/ 4957 h 33047"/>
                  <a:gd name="connsiteX4" fmla="*/ 29412 w 33047"/>
                  <a:gd name="connsiteY4" fmla="*/ 17185 h 330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47" h="33047">
                    <a:moveTo>
                      <a:pt x="29412" y="17185"/>
                    </a:moveTo>
                    <a:cubicBezTo>
                      <a:pt x="29412" y="23938"/>
                      <a:pt x="23938" y="29412"/>
                      <a:pt x="17185" y="29412"/>
                    </a:cubicBezTo>
                    <a:cubicBezTo>
                      <a:pt x="10432" y="29412"/>
                      <a:pt x="4957" y="23938"/>
                      <a:pt x="4957" y="17185"/>
                    </a:cubicBezTo>
                    <a:cubicBezTo>
                      <a:pt x="4957" y="10432"/>
                      <a:pt x="10432" y="4957"/>
                      <a:pt x="17185" y="4957"/>
                    </a:cubicBezTo>
                    <a:cubicBezTo>
                      <a:pt x="23938" y="4957"/>
                      <a:pt x="29412" y="10432"/>
                      <a:pt x="29412" y="17185"/>
                    </a:cubicBezTo>
                    <a:close/>
                  </a:path>
                </a:pathLst>
              </a:custGeom>
              <a:noFill/>
              <a:ln w="19050" cap="flat">
                <a:solidFill>
                  <a:schemeClr val="tx1"/>
                </a:solidFill>
                <a:prstDash val="solid"/>
                <a:round/>
              </a:ln>
            </p:spPr>
            <p:txBody>
              <a:bodyPr rtlCol="0" anchor="ctr"/>
              <a:lstStyle/>
              <a:p>
                <a:endParaRPr lang="en-US"/>
              </a:p>
            </p:txBody>
          </p:sp>
          <p:sp>
            <p:nvSpPr>
              <p:cNvPr id="133" name="Freeform: Shape 132">
                <a:extLst>
                  <a:ext uri="{FF2B5EF4-FFF2-40B4-BE49-F238E27FC236}">
                    <a16:creationId xmlns:a16="http://schemas.microsoft.com/office/drawing/2014/main" id="{17D5FB64-B9C5-4B80-B1C5-DA2A674CD13E}"/>
                  </a:ext>
                </a:extLst>
              </p:cNvPr>
              <p:cNvSpPr/>
              <p:nvPr/>
            </p:nvSpPr>
            <p:spPr>
              <a:xfrm>
                <a:off x="7623857" y="1399490"/>
                <a:ext cx="370133" cy="33048"/>
              </a:xfrm>
              <a:custGeom>
                <a:avLst/>
                <a:gdLst>
                  <a:gd name="connsiteX0" fmla="*/ 4957 w 370133"/>
                  <a:gd name="connsiteY0" fmla="*/ 5288 h 33047"/>
                  <a:gd name="connsiteX1" fmla="*/ 4957 w 370133"/>
                  <a:gd name="connsiteY1" fmla="*/ 23133 h 33047"/>
                  <a:gd name="connsiteX2" fmla="*/ 6279 w 370133"/>
                  <a:gd name="connsiteY2" fmla="*/ 24125 h 33047"/>
                  <a:gd name="connsiteX3" fmla="*/ 26438 w 370133"/>
                  <a:gd name="connsiteY3" fmla="*/ 30734 h 33047"/>
                  <a:gd name="connsiteX4" fmla="*/ 347000 w 370133"/>
                  <a:gd name="connsiteY4" fmla="*/ 30734 h 33047"/>
                  <a:gd name="connsiteX5" fmla="*/ 363524 w 370133"/>
                  <a:gd name="connsiteY5" fmla="*/ 24786 h 33047"/>
                  <a:gd name="connsiteX6" fmla="*/ 365837 w 370133"/>
                  <a:gd name="connsiteY6" fmla="*/ 22803 h 33047"/>
                  <a:gd name="connsiteX7" fmla="*/ 365837 w 370133"/>
                  <a:gd name="connsiteY7" fmla="*/ 4957 h 33047"/>
                  <a:gd name="connsiteX8" fmla="*/ 4957 w 370133"/>
                  <a:gd name="connsiteY8" fmla="*/ 5288 h 33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0133" h="33047">
                    <a:moveTo>
                      <a:pt x="4957" y="5288"/>
                    </a:moveTo>
                    <a:lnTo>
                      <a:pt x="4957" y="23133"/>
                    </a:lnTo>
                    <a:lnTo>
                      <a:pt x="6279" y="24125"/>
                    </a:lnTo>
                    <a:cubicBezTo>
                      <a:pt x="12228" y="28421"/>
                      <a:pt x="19168" y="30734"/>
                      <a:pt x="26438" y="30734"/>
                    </a:cubicBezTo>
                    <a:lnTo>
                      <a:pt x="347000" y="30734"/>
                    </a:lnTo>
                    <a:cubicBezTo>
                      <a:pt x="352948" y="30734"/>
                      <a:pt x="358897" y="28751"/>
                      <a:pt x="363524" y="24786"/>
                    </a:cubicBezTo>
                    <a:lnTo>
                      <a:pt x="365837" y="22803"/>
                    </a:lnTo>
                    <a:lnTo>
                      <a:pt x="365837" y="4957"/>
                    </a:lnTo>
                    <a:lnTo>
                      <a:pt x="4957" y="5288"/>
                    </a:lnTo>
                    <a:close/>
                  </a:path>
                </a:pathLst>
              </a:custGeom>
              <a:noFill/>
              <a:ln w="19050" cap="flat">
                <a:solidFill>
                  <a:schemeClr val="tx1"/>
                </a:solidFill>
                <a:prstDash val="solid"/>
                <a:round/>
              </a:ln>
            </p:spPr>
            <p:txBody>
              <a:bodyPr rtlCol="0" anchor="ctr"/>
              <a:lstStyle/>
              <a:p>
                <a:endParaRPr lang="en-US"/>
              </a:p>
            </p:txBody>
          </p:sp>
          <p:sp>
            <p:nvSpPr>
              <p:cNvPr id="134" name="Freeform: Shape 133">
                <a:extLst>
                  <a:ext uri="{FF2B5EF4-FFF2-40B4-BE49-F238E27FC236}">
                    <a16:creationId xmlns:a16="http://schemas.microsoft.com/office/drawing/2014/main" id="{8092F29D-CFC1-48DE-9705-0C30CB7240F0}"/>
                  </a:ext>
                </a:extLst>
              </p:cNvPr>
              <p:cNvSpPr/>
              <p:nvPr/>
            </p:nvSpPr>
            <p:spPr>
              <a:xfrm>
                <a:off x="7674089" y="1197239"/>
                <a:ext cx="270990" cy="188371"/>
              </a:xfrm>
              <a:custGeom>
                <a:avLst/>
                <a:gdLst>
                  <a:gd name="connsiteX0" fmla="*/ 268016 w 270990"/>
                  <a:gd name="connsiteY0" fmla="*/ 178127 h 188371"/>
                  <a:gd name="connsiteX1" fmla="*/ 260746 w 270990"/>
                  <a:gd name="connsiteY1" fmla="*/ 185397 h 188371"/>
                  <a:gd name="connsiteX2" fmla="*/ 12228 w 270990"/>
                  <a:gd name="connsiteY2" fmla="*/ 185397 h 188371"/>
                  <a:gd name="connsiteX3" fmla="*/ 4957 w 270990"/>
                  <a:gd name="connsiteY3" fmla="*/ 178127 h 188371"/>
                  <a:gd name="connsiteX4" fmla="*/ 4957 w 270990"/>
                  <a:gd name="connsiteY4" fmla="*/ 12228 h 188371"/>
                  <a:gd name="connsiteX5" fmla="*/ 12228 w 270990"/>
                  <a:gd name="connsiteY5" fmla="*/ 4957 h 188371"/>
                  <a:gd name="connsiteX6" fmla="*/ 259424 w 270990"/>
                  <a:gd name="connsiteY6" fmla="*/ 4957 h 188371"/>
                  <a:gd name="connsiteX7" fmla="*/ 266694 w 270990"/>
                  <a:gd name="connsiteY7" fmla="*/ 12228 h 188371"/>
                  <a:gd name="connsiteX8" fmla="*/ 268016 w 270990"/>
                  <a:gd name="connsiteY8" fmla="*/ 178127 h 188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0990" h="188371">
                    <a:moveTo>
                      <a:pt x="268016" y="178127"/>
                    </a:moveTo>
                    <a:cubicBezTo>
                      <a:pt x="268016" y="182092"/>
                      <a:pt x="264711" y="185397"/>
                      <a:pt x="260746" y="185397"/>
                    </a:cubicBezTo>
                    <a:lnTo>
                      <a:pt x="12228" y="185397"/>
                    </a:lnTo>
                    <a:cubicBezTo>
                      <a:pt x="8262" y="185397"/>
                      <a:pt x="4957" y="182092"/>
                      <a:pt x="4957" y="178127"/>
                    </a:cubicBezTo>
                    <a:lnTo>
                      <a:pt x="4957" y="12228"/>
                    </a:lnTo>
                    <a:cubicBezTo>
                      <a:pt x="4957" y="8262"/>
                      <a:pt x="8262" y="4957"/>
                      <a:pt x="12228" y="4957"/>
                    </a:cubicBezTo>
                    <a:lnTo>
                      <a:pt x="259424" y="4957"/>
                    </a:lnTo>
                    <a:cubicBezTo>
                      <a:pt x="263389" y="4957"/>
                      <a:pt x="266694" y="8262"/>
                      <a:pt x="266694" y="12228"/>
                    </a:cubicBezTo>
                    <a:lnTo>
                      <a:pt x="268016" y="178127"/>
                    </a:lnTo>
                    <a:close/>
                  </a:path>
                </a:pathLst>
              </a:custGeom>
              <a:noFill/>
              <a:ln w="19050" cap="flat">
                <a:solidFill>
                  <a:schemeClr val="tx1"/>
                </a:solidFill>
                <a:prstDash val="solid"/>
                <a:round/>
              </a:ln>
            </p:spPr>
            <p:txBody>
              <a:bodyPr rtlCol="0" anchor="ctr"/>
              <a:lstStyle/>
              <a:p>
                <a:endParaRPr lang="en-US"/>
              </a:p>
            </p:txBody>
          </p:sp>
          <p:sp>
            <p:nvSpPr>
              <p:cNvPr id="135" name="Freeform: Shape 134">
                <a:extLst>
                  <a:ext uri="{FF2B5EF4-FFF2-40B4-BE49-F238E27FC236}">
                    <a16:creationId xmlns:a16="http://schemas.microsoft.com/office/drawing/2014/main" id="{E850CA16-DD3D-4676-80FF-BDD42C87E40A}"/>
                  </a:ext>
                </a:extLst>
              </p:cNvPr>
              <p:cNvSpPr/>
              <p:nvPr/>
            </p:nvSpPr>
            <p:spPr>
              <a:xfrm>
                <a:off x="7655252" y="1180054"/>
                <a:ext cx="307343" cy="228028"/>
              </a:xfrm>
              <a:custGeom>
                <a:avLst/>
                <a:gdLst>
                  <a:gd name="connsiteX0" fmla="*/ 303707 w 307342"/>
                  <a:gd name="connsiteY0" fmla="*/ 216462 h 228028"/>
                  <a:gd name="connsiteX1" fmla="*/ 296437 w 307342"/>
                  <a:gd name="connsiteY1" fmla="*/ 223732 h 228028"/>
                  <a:gd name="connsiteX2" fmla="*/ 12228 w 307342"/>
                  <a:gd name="connsiteY2" fmla="*/ 223732 h 228028"/>
                  <a:gd name="connsiteX3" fmla="*/ 4957 w 307342"/>
                  <a:gd name="connsiteY3" fmla="*/ 216462 h 228028"/>
                  <a:gd name="connsiteX4" fmla="*/ 4957 w 307342"/>
                  <a:gd name="connsiteY4" fmla="*/ 12228 h 228028"/>
                  <a:gd name="connsiteX5" fmla="*/ 12228 w 307342"/>
                  <a:gd name="connsiteY5" fmla="*/ 4957 h 228028"/>
                  <a:gd name="connsiteX6" fmla="*/ 296437 w 307342"/>
                  <a:gd name="connsiteY6" fmla="*/ 4957 h 228028"/>
                  <a:gd name="connsiteX7" fmla="*/ 303707 w 307342"/>
                  <a:gd name="connsiteY7" fmla="*/ 12228 h 228028"/>
                  <a:gd name="connsiteX8" fmla="*/ 303707 w 307342"/>
                  <a:gd name="connsiteY8" fmla="*/ 216462 h 228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7342" h="228028">
                    <a:moveTo>
                      <a:pt x="303707" y="216462"/>
                    </a:moveTo>
                    <a:cubicBezTo>
                      <a:pt x="303707" y="220427"/>
                      <a:pt x="300403" y="223732"/>
                      <a:pt x="296437" y="223732"/>
                    </a:cubicBezTo>
                    <a:lnTo>
                      <a:pt x="12228" y="223732"/>
                    </a:lnTo>
                    <a:cubicBezTo>
                      <a:pt x="8262" y="223732"/>
                      <a:pt x="4957" y="220427"/>
                      <a:pt x="4957" y="216462"/>
                    </a:cubicBezTo>
                    <a:lnTo>
                      <a:pt x="4957" y="12228"/>
                    </a:lnTo>
                    <a:cubicBezTo>
                      <a:pt x="4957" y="8262"/>
                      <a:pt x="8262" y="4957"/>
                      <a:pt x="12228" y="4957"/>
                    </a:cubicBezTo>
                    <a:lnTo>
                      <a:pt x="296437" y="4957"/>
                    </a:lnTo>
                    <a:cubicBezTo>
                      <a:pt x="300403" y="4957"/>
                      <a:pt x="303707" y="8262"/>
                      <a:pt x="303707" y="12228"/>
                    </a:cubicBezTo>
                    <a:lnTo>
                      <a:pt x="303707" y="216462"/>
                    </a:lnTo>
                    <a:close/>
                  </a:path>
                </a:pathLst>
              </a:custGeom>
              <a:noFill/>
              <a:ln w="19050" cap="flat">
                <a:solidFill>
                  <a:schemeClr val="tx1"/>
                </a:solidFill>
                <a:prstDash val="solid"/>
                <a:round/>
              </a:ln>
            </p:spPr>
            <p:txBody>
              <a:bodyPr rtlCol="0" anchor="ctr"/>
              <a:lstStyle/>
              <a:p>
                <a:endParaRPr lang="en-US"/>
              </a:p>
            </p:txBody>
          </p:sp>
          <p:sp>
            <p:nvSpPr>
              <p:cNvPr id="136" name="Freeform: Shape 135">
                <a:extLst>
                  <a:ext uri="{FF2B5EF4-FFF2-40B4-BE49-F238E27FC236}">
                    <a16:creationId xmlns:a16="http://schemas.microsoft.com/office/drawing/2014/main" id="{2420FE3F-0FAF-43F2-94FF-6255BAD1086E}"/>
                  </a:ext>
                </a:extLst>
              </p:cNvPr>
              <p:cNvSpPr/>
              <p:nvPr/>
            </p:nvSpPr>
            <p:spPr>
              <a:xfrm>
                <a:off x="8067025" y="1249454"/>
                <a:ext cx="112362" cy="158628"/>
              </a:xfrm>
              <a:custGeom>
                <a:avLst/>
                <a:gdLst>
                  <a:gd name="connsiteX0" fmla="*/ 4957 w 112361"/>
                  <a:gd name="connsiteY0" fmla="*/ 4957 h 158628"/>
                  <a:gd name="connsiteX1" fmla="*/ 108066 w 112361"/>
                  <a:gd name="connsiteY1" fmla="*/ 4957 h 158628"/>
                  <a:gd name="connsiteX2" fmla="*/ 108066 w 112361"/>
                  <a:gd name="connsiteY2" fmla="*/ 154002 h 158628"/>
                  <a:gd name="connsiteX3" fmla="*/ 4957 w 112361"/>
                  <a:gd name="connsiteY3" fmla="*/ 154002 h 158628"/>
                </a:gdLst>
                <a:ahLst/>
                <a:cxnLst>
                  <a:cxn ang="0">
                    <a:pos x="connsiteX0" y="connsiteY0"/>
                  </a:cxn>
                  <a:cxn ang="0">
                    <a:pos x="connsiteX1" y="connsiteY1"/>
                  </a:cxn>
                  <a:cxn ang="0">
                    <a:pos x="connsiteX2" y="connsiteY2"/>
                  </a:cxn>
                  <a:cxn ang="0">
                    <a:pos x="connsiteX3" y="connsiteY3"/>
                  </a:cxn>
                </a:cxnLst>
                <a:rect l="l" t="t" r="r" b="b"/>
                <a:pathLst>
                  <a:path w="112361" h="158628">
                    <a:moveTo>
                      <a:pt x="4957" y="4957"/>
                    </a:moveTo>
                    <a:lnTo>
                      <a:pt x="108066" y="4957"/>
                    </a:lnTo>
                    <a:lnTo>
                      <a:pt x="108066" y="154002"/>
                    </a:lnTo>
                    <a:lnTo>
                      <a:pt x="4957" y="154002"/>
                    </a:lnTo>
                    <a:close/>
                  </a:path>
                </a:pathLst>
              </a:custGeom>
              <a:noFill/>
              <a:ln w="19050" cap="flat">
                <a:solidFill>
                  <a:schemeClr val="tx1"/>
                </a:solidFill>
                <a:prstDash val="solid"/>
                <a:round/>
              </a:ln>
            </p:spPr>
            <p:txBody>
              <a:bodyPr rtlCol="0" anchor="ctr"/>
              <a:lstStyle/>
              <a:p>
                <a:endParaRPr lang="en-US"/>
              </a:p>
            </p:txBody>
          </p:sp>
          <p:sp>
            <p:nvSpPr>
              <p:cNvPr id="137" name="Freeform: Shape 136">
                <a:extLst>
                  <a:ext uri="{FF2B5EF4-FFF2-40B4-BE49-F238E27FC236}">
                    <a16:creationId xmlns:a16="http://schemas.microsoft.com/office/drawing/2014/main" id="{C162D375-697C-4934-824D-9B80A268F366}"/>
                  </a:ext>
                </a:extLst>
              </p:cNvPr>
              <p:cNvSpPr/>
              <p:nvPr/>
            </p:nvSpPr>
            <p:spPr>
              <a:xfrm>
                <a:off x="8114614" y="1234252"/>
                <a:ext cx="33048" cy="9914"/>
              </a:xfrm>
              <a:custGeom>
                <a:avLst/>
                <a:gdLst>
                  <a:gd name="connsiteX0" fmla="*/ 30404 w 33047"/>
                  <a:gd name="connsiteY0" fmla="*/ 4957 h 9914"/>
                  <a:gd name="connsiteX1" fmla="*/ 4957 w 33047"/>
                  <a:gd name="connsiteY1" fmla="*/ 4957 h 9914"/>
                </a:gdLst>
                <a:ahLst/>
                <a:cxnLst>
                  <a:cxn ang="0">
                    <a:pos x="connsiteX0" y="connsiteY0"/>
                  </a:cxn>
                  <a:cxn ang="0">
                    <a:pos x="connsiteX1" y="connsiteY1"/>
                  </a:cxn>
                </a:cxnLst>
                <a:rect l="l" t="t" r="r" b="b"/>
                <a:pathLst>
                  <a:path w="33047" h="9914">
                    <a:moveTo>
                      <a:pt x="30404" y="4957"/>
                    </a:moveTo>
                    <a:lnTo>
                      <a:pt x="4957" y="4957"/>
                    </a:lnTo>
                  </a:path>
                </a:pathLst>
              </a:custGeom>
              <a:ln w="19050" cap="flat">
                <a:solidFill>
                  <a:schemeClr val="tx1"/>
                </a:solidFill>
                <a:prstDash val="solid"/>
                <a:round/>
              </a:ln>
            </p:spPr>
            <p:txBody>
              <a:bodyPr rtlCol="0" anchor="ctr"/>
              <a:lstStyle/>
              <a:p>
                <a:endParaRPr lang="en-US"/>
              </a:p>
            </p:txBody>
          </p:sp>
          <p:sp>
            <p:nvSpPr>
              <p:cNvPr id="138" name="Freeform: Shape 137">
                <a:extLst>
                  <a:ext uri="{FF2B5EF4-FFF2-40B4-BE49-F238E27FC236}">
                    <a16:creationId xmlns:a16="http://schemas.microsoft.com/office/drawing/2014/main" id="{F40B0A89-63C5-4978-94D8-BDA32C818692}"/>
                  </a:ext>
                </a:extLst>
              </p:cNvPr>
              <p:cNvSpPr/>
              <p:nvPr/>
            </p:nvSpPr>
            <p:spPr>
              <a:xfrm>
                <a:off x="8100403" y="1230287"/>
                <a:ext cx="16524" cy="16524"/>
              </a:xfrm>
              <a:custGeom>
                <a:avLst/>
                <a:gdLst>
                  <a:gd name="connsiteX0" fmla="*/ 12889 w 16523"/>
                  <a:gd name="connsiteY0" fmla="*/ 8923 h 16523"/>
                  <a:gd name="connsiteX1" fmla="*/ 8923 w 16523"/>
                  <a:gd name="connsiteY1" fmla="*/ 12889 h 16523"/>
                  <a:gd name="connsiteX2" fmla="*/ 4957 w 16523"/>
                  <a:gd name="connsiteY2" fmla="*/ 8923 h 16523"/>
                  <a:gd name="connsiteX3" fmla="*/ 8923 w 16523"/>
                  <a:gd name="connsiteY3" fmla="*/ 4957 h 16523"/>
                  <a:gd name="connsiteX4" fmla="*/ 12889 w 16523"/>
                  <a:gd name="connsiteY4" fmla="*/ 8923 h 165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23" h="16523">
                    <a:moveTo>
                      <a:pt x="12889" y="8923"/>
                    </a:moveTo>
                    <a:cubicBezTo>
                      <a:pt x="12889" y="11113"/>
                      <a:pt x="11113" y="12889"/>
                      <a:pt x="8923" y="12889"/>
                    </a:cubicBezTo>
                    <a:cubicBezTo>
                      <a:pt x="6733" y="12889"/>
                      <a:pt x="4957" y="11113"/>
                      <a:pt x="4957" y="8923"/>
                    </a:cubicBezTo>
                    <a:cubicBezTo>
                      <a:pt x="4957" y="6733"/>
                      <a:pt x="6733" y="4957"/>
                      <a:pt x="8923" y="4957"/>
                    </a:cubicBezTo>
                    <a:cubicBezTo>
                      <a:pt x="11113" y="4957"/>
                      <a:pt x="12889" y="6733"/>
                      <a:pt x="12889" y="8923"/>
                    </a:cubicBezTo>
                    <a:close/>
                  </a:path>
                </a:pathLst>
              </a:custGeom>
              <a:solidFill>
                <a:srgbClr val="879196"/>
              </a:solidFill>
              <a:ln w="19050" cap="flat">
                <a:solidFill>
                  <a:schemeClr val="tx1"/>
                </a:solidFill>
                <a:prstDash val="solid"/>
                <a:miter/>
              </a:ln>
            </p:spPr>
            <p:txBody>
              <a:bodyPr rtlCol="0" anchor="ctr"/>
              <a:lstStyle/>
              <a:p>
                <a:endParaRPr lang="en-US"/>
              </a:p>
            </p:txBody>
          </p:sp>
          <p:sp>
            <p:nvSpPr>
              <p:cNvPr id="139" name="Freeform: Shape 138">
                <a:extLst>
                  <a:ext uri="{FF2B5EF4-FFF2-40B4-BE49-F238E27FC236}">
                    <a16:creationId xmlns:a16="http://schemas.microsoft.com/office/drawing/2014/main" id="{8AD43872-2737-49D2-AD1C-E328F0ADCC92}"/>
                  </a:ext>
                </a:extLst>
              </p:cNvPr>
              <p:cNvSpPr/>
              <p:nvPr/>
            </p:nvSpPr>
            <p:spPr>
              <a:xfrm>
                <a:off x="8067025" y="1218720"/>
                <a:ext cx="112362" cy="211505"/>
              </a:xfrm>
              <a:custGeom>
                <a:avLst/>
                <a:gdLst>
                  <a:gd name="connsiteX0" fmla="*/ 108066 w 112361"/>
                  <a:gd name="connsiteY0" fmla="*/ 195311 h 211504"/>
                  <a:gd name="connsiteX1" fmla="*/ 90550 w 112361"/>
                  <a:gd name="connsiteY1" fmla="*/ 208861 h 211504"/>
                  <a:gd name="connsiteX2" fmla="*/ 22472 w 112361"/>
                  <a:gd name="connsiteY2" fmla="*/ 208861 h 211504"/>
                  <a:gd name="connsiteX3" fmla="*/ 4957 w 112361"/>
                  <a:gd name="connsiteY3" fmla="*/ 195311 h 211504"/>
                  <a:gd name="connsiteX4" fmla="*/ 4957 w 112361"/>
                  <a:gd name="connsiteY4" fmla="*/ 22472 h 211504"/>
                  <a:gd name="connsiteX5" fmla="*/ 22472 w 112361"/>
                  <a:gd name="connsiteY5" fmla="*/ 4957 h 211504"/>
                  <a:gd name="connsiteX6" fmla="*/ 90550 w 112361"/>
                  <a:gd name="connsiteY6" fmla="*/ 4957 h 211504"/>
                  <a:gd name="connsiteX7" fmla="*/ 108066 w 112361"/>
                  <a:gd name="connsiteY7" fmla="*/ 22472 h 211504"/>
                  <a:gd name="connsiteX8" fmla="*/ 108066 w 112361"/>
                  <a:gd name="connsiteY8" fmla="*/ 195311 h 211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361" h="211504">
                    <a:moveTo>
                      <a:pt x="108066" y="195311"/>
                    </a:moveTo>
                    <a:cubicBezTo>
                      <a:pt x="108066" y="204895"/>
                      <a:pt x="100134" y="208861"/>
                      <a:pt x="90550" y="208861"/>
                    </a:cubicBezTo>
                    <a:lnTo>
                      <a:pt x="22472" y="208861"/>
                    </a:lnTo>
                    <a:cubicBezTo>
                      <a:pt x="12889" y="208861"/>
                      <a:pt x="4957" y="204895"/>
                      <a:pt x="4957" y="195311"/>
                    </a:cubicBezTo>
                    <a:lnTo>
                      <a:pt x="4957" y="22472"/>
                    </a:lnTo>
                    <a:cubicBezTo>
                      <a:pt x="4957" y="12889"/>
                      <a:pt x="12889" y="4957"/>
                      <a:pt x="22472" y="4957"/>
                    </a:cubicBezTo>
                    <a:lnTo>
                      <a:pt x="90550" y="4957"/>
                    </a:lnTo>
                    <a:cubicBezTo>
                      <a:pt x="100134" y="4957"/>
                      <a:pt x="108066" y="12889"/>
                      <a:pt x="108066" y="22472"/>
                    </a:cubicBezTo>
                    <a:lnTo>
                      <a:pt x="108066" y="195311"/>
                    </a:lnTo>
                    <a:close/>
                  </a:path>
                </a:pathLst>
              </a:custGeom>
              <a:noFill/>
              <a:ln w="19050" cap="flat">
                <a:solidFill>
                  <a:schemeClr val="tx1"/>
                </a:solidFill>
                <a:prstDash val="solid"/>
                <a:round/>
              </a:ln>
            </p:spPr>
            <p:txBody>
              <a:bodyPr rtlCol="0" anchor="ctr"/>
              <a:lstStyle/>
              <a:p>
                <a:endParaRPr lang="en-US"/>
              </a:p>
            </p:txBody>
          </p:sp>
          <p:sp>
            <p:nvSpPr>
              <p:cNvPr id="140" name="Freeform: Shape 139">
                <a:extLst>
                  <a:ext uri="{FF2B5EF4-FFF2-40B4-BE49-F238E27FC236}">
                    <a16:creationId xmlns:a16="http://schemas.microsoft.com/office/drawing/2014/main" id="{E93533AB-334A-4A6A-96CF-246AD8DF7AED}"/>
                  </a:ext>
                </a:extLst>
              </p:cNvPr>
              <p:cNvSpPr/>
              <p:nvPr/>
            </p:nvSpPr>
            <p:spPr>
              <a:xfrm>
                <a:off x="7674750" y="1243175"/>
                <a:ext cx="270990" cy="125581"/>
              </a:xfrm>
              <a:custGeom>
                <a:avLst/>
                <a:gdLst>
                  <a:gd name="connsiteX0" fmla="*/ 4957 w 270990"/>
                  <a:gd name="connsiteY0" fmla="*/ 93194 h 125580"/>
                  <a:gd name="connsiteX1" fmla="*/ 31065 w 270990"/>
                  <a:gd name="connsiteY1" fmla="*/ 93194 h 125580"/>
                  <a:gd name="connsiteX2" fmla="*/ 44284 w 270990"/>
                  <a:gd name="connsiteY2" fmla="*/ 79975 h 125580"/>
                  <a:gd name="connsiteX3" fmla="*/ 44284 w 270990"/>
                  <a:gd name="connsiteY3" fmla="*/ 57503 h 125580"/>
                  <a:gd name="connsiteX4" fmla="*/ 57503 w 270990"/>
                  <a:gd name="connsiteY4" fmla="*/ 44284 h 125580"/>
                  <a:gd name="connsiteX5" fmla="*/ 60477 w 270990"/>
                  <a:gd name="connsiteY5" fmla="*/ 44284 h 125580"/>
                  <a:gd name="connsiteX6" fmla="*/ 73696 w 270990"/>
                  <a:gd name="connsiteY6" fmla="*/ 57503 h 125580"/>
                  <a:gd name="connsiteX7" fmla="*/ 73696 w 270990"/>
                  <a:gd name="connsiteY7" fmla="*/ 79975 h 125580"/>
                  <a:gd name="connsiteX8" fmla="*/ 85924 w 270990"/>
                  <a:gd name="connsiteY8" fmla="*/ 93194 h 125580"/>
                  <a:gd name="connsiteX9" fmla="*/ 98151 w 270990"/>
                  <a:gd name="connsiteY9" fmla="*/ 79975 h 125580"/>
                  <a:gd name="connsiteX10" fmla="*/ 98151 w 270990"/>
                  <a:gd name="connsiteY10" fmla="*/ 33048 h 125580"/>
                  <a:gd name="connsiteX11" fmla="*/ 111370 w 270990"/>
                  <a:gd name="connsiteY11" fmla="*/ 19829 h 125580"/>
                  <a:gd name="connsiteX12" fmla="*/ 114345 w 270990"/>
                  <a:gd name="connsiteY12" fmla="*/ 19829 h 125580"/>
                  <a:gd name="connsiteX13" fmla="*/ 127564 w 270990"/>
                  <a:gd name="connsiteY13" fmla="*/ 33048 h 125580"/>
                  <a:gd name="connsiteX14" fmla="*/ 127564 w 270990"/>
                  <a:gd name="connsiteY14" fmla="*/ 109388 h 125580"/>
                  <a:gd name="connsiteX15" fmla="*/ 139791 w 270990"/>
                  <a:gd name="connsiteY15" fmla="*/ 122607 h 125580"/>
                  <a:gd name="connsiteX16" fmla="*/ 152019 w 270990"/>
                  <a:gd name="connsiteY16" fmla="*/ 109388 h 125580"/>
                  <a:gd name="connsiteX17" fmla="*/ 152019 w 270990"/>
                  <a:gd name="connsiteY17" fmla="*/ 18176 h 125580"/>
                  <a:gd name="connsiteX18" fmla="*/ 165238 w 270990"/>
                  <a:gd name="connsiteY18" fmla="*/ 4957 h 125580"/>
                  <a:gd name="connsiteX19" fmla="*/ 168212 w 270990"/>
                  <a:gd name="connsiteY19" fmla="*/ 4957 h 125580"/>
                  <a:gd name="connsiteX20" fmla="*/ 181431 w 270990"/>
                  <a:gd name="connsiteY20" fmla="*/ 18176 h 125580"/>
                  <a:gd name="connsiteX21" fmla="*/ 181431 w 270990"/>
                  <a:gd name="connsiteY21" fmla="*/ 45606 h 125580"/>
                  <a:gd name="connsiteX22" fmla="*/ 193659 w 270990"/>
                  <a:gd name="connsiteY22" fmla="*/ 58825 h 125580"/>
                  <a:gd name="connsiteX23" fmla="*/ 205887 w 270990"/>
                  <a:gd name="connsiteY23" fmla="*/ 45606 h 125580"/>
                  <a:gd name="connsiteX24" fmla="*/ 205887 w 270990"/>
                  <a:gd name="connsiteY24" fmla="*/ 18176 h 125580"/>
                  <a:gd name="connsiteX25" fmla="*/ 219106 w 270990"/>
                  <a:gd name="connsiteY25" fmla="*/ 4957 h 125580"/>
                  <a:gd name="connsiteX26" fmla="*/ 222080 w 270990"/>
                  <a:gd name="connsiteY26" fmla="*/ 4957 h 125580"/>
                  <a:gd name="connsiteX27" fmla="*/ 235299 w 270990"/>
                  <a:gd name="connsiteY27" fmla="*/ 18176 h 125580"/>
                  <a:gd name="connsiteX28" fmla="*/ 235299 w 270990"/>
                  <a:gd name="connsiteY28" fmla="*/ 70061 h 125580"/>
                  <a:gd name="connsiteX29" fmla="*/ 248518 w 270990"/>
                  <a:gd name="connsiteY29" fmla="*/ 83280 h 125580"/>
                  <a:gd name="connsiteX30" fmla="*/ 268677 w 270990"/>
                  <a:gd name="connsiteY30" fmla="*/ 83280 h 125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70990" h="125580">
                    <a:moveTo>
                      <a:pt x="4957" y="93194"/>
                    </a:moveTo>
                    <a:lnTo>
                      <a:pt x="31065" y="93194"/>
                    </a:lnTo>
                    <a:cubicBezTo>
                      <a:pt x="38335" y="93194"/>
                      <a:pt x="44284" y="87246"/>
                      <a:pt x="44284" y="79975"/>
                    </a:cubicBezTo>
                    <a:lnTo>
                      <a:pt x="44284" y="57503"/>
                    </a:lnTo>
                    <a:cubicBezTo>
                      <a:pt x="44284" y="50232"/>
                      <a:pt x="50232" y="44284"/>
                      <a:pt x="57503" y="44284"/>
                    </a:cubicBezTo>
                    <a:lnTo>
                      <a:pt x="60477" y="44284"/>
                    </a:lnTo>
                    <a:cubicBezTo>
                      <a:pt x="67748" y="44284"/>
                      <a:pt x="73696" y="50232"/>
                      <a:pt x="73696" y="57503"/>
                    </a:cubicBezTo>
                    <a:lnTo>
                      <a:pt x="73696" y="79975"/>
                    </a:lnTo>
                    <a:cubicBezTo>
                      <a:pt x="73696" y="87246"/>
                      <a:pt x="79314" y="93194"/>
                      <a:pt x="85924" y="93194"/>
                    </a:cubicBezTo>
                    <a:cubicBezTo>
                      <a:pt x="92533" y="93194"/>
                      <a:pt x="98151" y="87246"/>
                      <a:pt x="98151" y="79975"/>
                    </a:cubicBezTo>
                    <a:lnTo>
                      <a:pt x="98151" y="33048"/>
                    </a:lnTo>
                    <a:cubicBezTo>
                      <a:pt x="98151" y="25777"/>
                      <a:pt x="104100" y="19829"/>
                      <a:pt x="111370" y="19829"/>
                    </a:cubicBezTo>
                    <a:lnTo>
                      <a:pt x="114345" y="19829"/>
                    </a:lnTo>
                    <a:cubicBezTo>
                      <a:pt x="121615" y="19829"/>
                      <a:pt x="127564" y="25777"/>
                      <a:pt x="127564" y="33048"/>
                    </a:cubicBezTo>
                    <a:lnTo>
                      <a:pt x="127564" y="109388"/>
                    </a:lnTo>
                    <a:cubicBezTo>
                      <a:pt x="127564" y="116658"/>
                      <a:pt x="133182" y="122607"/>
                      <a:pt x="139791" y="122607"/>
                    </a:cubicBezTo>
                    <a:cubicBezTo>
                      <a:pt x="146401" y="122607"/>
                      <a:pt x="152019" y="116658"/>
                      <a:pt x="152019" y="109388"/>
                    </a:cubicBezTo>
                    <a:lnTo>
                      <a:pt x="152019" y="18176"/>
                    </a:lnTo>
                    <a:cubicBezTo>
                      <a:pt x="152019" y="10906"/>
                      <a:pt x="157968" y="4957"/>
                      <a:pt x="165238" y="4957"/>
                    </a:cubicBezTo>
                    <a:lnTo>
                      <a:pt x="168212" y="4957"/>
                    </a:lnTo>
                    <a:cubicBezTo>
                      <a:pt x="175483" y="4957"/>
                      <a:pt x="181431" y="10906"/>
                      <a:pt x="181431" y="18176"/>
                    </a:cubicBezTo>
                    <a:lnTo>
                      <a:pt x="181431" y="45606"/>
                    </a:lnTo>
                    <a:cubicBezTo>
                      <a:pt x="181431" y="52876"/>
                      <a:pt x="187049" y="58825"/>
                      <a:pt x="193659" y="58825"/>
                    </a:cubicBezTo>
                    <a:cubicBezTo>
                      <a:pt x="200268" y="58825"/>
                      <a:pt x="205887" y="52876"/>
                      <a:pt x="205887" y="45606"/>
                    </a:cubicBezTo>
                    <a:lnTo>
                      <a:pt x="205887" y="18176"/>
                    </a:lnTo>
                    <a:cubicBezTo>
                      <a:pt x="205887" y="10906"/>
                      <a:pt x="211835" y="4957"/>
                      <a:pt x="219106" y="4957"/>
                    </a:cubicBezTo>
                    <a:lnTo>
                      <a:pt x="222080" y="4957"/>
                    </a:lnTo>
                    <a:cubicBezTo>
                      <a:pt x="229350" y="4957"/>
                      <a:pt x="235299" y="10906"/>
                      <a:pt x="235299" y="18176"/>
                    </a:cubicBezTo>
                    <a:lnTo>
                      <a:pt x="235299" y="70061"/>
                    </a:lnTo>
                    <a:cubicBezTo>
                      <a:pt x="235299" y="77331"/>
                      <a:pt x="241247" y="83280"/>
                      <a:pt x="248518" y="83280"/>
                    </a:cubicBezTo>
                    <a:lnTo>
                      <a:pt x="268677" y="83280"/>
                    </a:lnTo>
                  </a:path>
                </a:pathLst>
              </a:custGeom>
              <a:noFill/>
              <a:ln w="19050" cap="flat">
                <a:solidFill>
                  <a:schemeClr val="tx1"/>
                </a:solidFill>
                <a:prstDash val="solid"/>
                <a:miter/>
              </a:ln>
            </p:spPr>
            <p:txBody>
              <a:bodyPr rtlCol="0" anchor="ctr"/>
              <a:lstStyle/>
              <a:p>
                <a:endParaRPr lang="en-US"/>
              </a:p>
            </p:txBody>
          </p:sp>
          <p:sp>
            <p:nvSpPr>
              <p:cNvPr id="141" name="Freeform: Shape 140">
                <a:extLst>
                  <a:ext uri="{FF2B5EF4-FFF2-40B4-BE49-F238E27FC236}">
                    <a16:creationId xmlns:a16="http://schemas.microsoft.com/office/drawing/2014/main" id="{FFE8E59F-1774-4D0C-A526-7CE97EDA8448}"/>
                  </a:ext>
                </a:extLst>
              </p:cNvPr>
              <p:cNvSpPr/>
              <p:nvPr/>
            </p:nvSpPr>
            <p:spPr>
              <a:xfrm>
                <a:off x="7922277" y="1093470"/>
                <a:ext cx="188371" cy="89229"/>
              </a:xfrm>
              <a:custGeom>
                <a:avLst/>
                <a:gdLst>
                  <a:gd name="connsiteX0" fmla="*/ 4957 w 188371"/>
                  <a:gd name="connsiteY0" fmla="*/ 65104 h 89228"/>
                  <a:gd name="connsiteX1" fmla="*/ 18507 w 188371"/>
                  <a:gd name="connsiteY1" fmla="*/ 65104 h 89228"/>
                  <a:gd name="connsiteX2" fmla="*/ 31726 w 188371"/>
                  <a:gd name="connsiteY2" fmla="*/ 51885 h 89228"/>
                  <a:gd name="connsiteX3" fmla="*/ 31726 w 188371"/>
                  <a:gd name="connsiteY3" fmla="*/ 44945 h 89228"/>
                  <a:gd name="connsiteX4" fmla="*/ 41640 w 188371"/>
                  <a:gd name="connsiteY4" fmla="*/ 31726 h 89228"/>
                  <a:gd name="connsiteX5" fmla="*/ 51554 w 188371"/>
                  <a:gd name="connsiteY5" fmla="*/ 44945 h 89228"/>
                  <a:gd name="connsiteX6" fmla="*/ 51554 w 188371"/>
                  <a:gd name="connsiteY6" fmla="*/ 51885 h 89228"/>
                  <a:gd name="connsiteX7" fmla="*/ 59816 w 188371"/>
                  <a:gd name="connsiteY7" fmla="*/ 65104 h 89228"/>
                  <a:gd name="connsiteX8" fmla="*/ 68078 w 188371"/>
                  <a:gd name="connsiteY8" fmla="*/ 51885 h 89228"/>
                  <a:gd name="connsiteX9" fmla="*/ 68078 w 188371"/>
                  <a:gd name="connsiteY9" fmla="*/ 28090 h 89228"/>
                  <a:gd name="connsiteX10" fmla="*/ 77992 w 188371"/>
                  <a:gd name="connsiteY10" fmla="*/ 14871 h 89228"/>
                  <a:gd name="connsiteX11" fmla="*/ 87907 w 188371"/>
                  <a:gd name="connsiteY11" fmla="*/ 28090 h 89228"/>
                  <a:gd name="connsiteX12" fmla="*/ 87907 w 188371"/>
                  <a:gd name="connsiteY12" fmla="*/ 72044 h 89228"/>
                  <a:gd name="connsiteX13" fmla="*/ 96169 w 188371"/>
                  <a:gd name="connsiteY13" fmla="*/ 85263 h 89228"/>
                  <a:gd name="connsiteX14" fmla="*/ 104430 w 188371"/>
                  <a:gd name="connsiteY14" fmla="*/ 72044 h 89228"/>
                  <a:gd name="connsiteX15" fmla="*/ 104430 w 188371"/>
                  <a:gd name="connsiteY15" fmla="*/ 18176 h 89228"/>
                  <a:gd name="connsiteX16" fmla="*/ 114345 w 188371"/>
                  <a:gd name="connsiteY16" fmla="*/ 4957 h 89228"/>
                  <a:gd name="connsiteX17" fmla="*/ 124259 w 188371"/>
                  <a:gd name="connsiteY17" fmla="*/ 18176 h 89228"/>
                  <a:gd name="connsiteX18" fmla="*/ 124259 w 188371"/>
                  <a:gd name="connsiteY18" fmla="*/ 28421 h 89228"/>
                  <a:gd name="connsiteX19" fmla="*/ 132521 w 188371"/>
                  <a:gd name="connsiteY19" fmla="*/ 41640 h 89228"/>
                  <a:gd name="connsiteX20" fmla="*/ 140783 w 188371"/>
                  <a:gd name="connsiteY20" fmla="*/ 28421 h 89228"/>
                  <a:gd name="connsiteX21" fmla="*/ 140783 w 188371"/>
                  <a:gd name="connsiteY21" fmla="*/ 18176 h 89228"/>
                  <a:gd name="connsiteX22" fmla="*/ 150697 w 188371"/>
                  <a:gd name="connsiteY22" fmla="*/ 4957 h 89228"/>
                  <a:gd name="connsiteX23" fmla="*/ 160611 w 188371"/>
                  <a:gd name="connsiteY23" fmla="*/ 18176 h 89228"/>
                  <a:gd name="connsiteX24" fmla="*/ 160611 w 188371"/>
                  <a:gd name="connsiteY24" fmla="*/ 45275 h 89228"/>
                  <a:gd name="connsiteX25" fmla="*/ 172178 w 188371"/>
                  <a:gd name="connsiteY25" fmla="*/ 58494 h 89228"/>
                  <a:gd name="connsiteX26" fmla="*/ 183745 w 188371"/>
                  <a:gd name="connsiteY26" fmla="*/ 58494 h 89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88371" h="89228">
                    <a:moveTo>
                      <a:pt x="4957" y="65104"/>
                    </a:moveTo>
                    <a:lnTo>
                      <a:pt x="18507" y="65104"/>
                    </a:lnTo>
                    <a:cubicBezTo>
                      <a:pt x="25777" y="65104"/>
                      <a:pt x="31726" y="59155"/>
                      <a:pt x="31726" y="51885"/>
                    </a:cubicBezTo>
                    <a:lnTo>
                      <a:pt x="31726" y="44945"/>
                    </a:lnTo>
                    <a:cubicBezTo>
                      <a:pt x="31726" y="37674"/>
                      <a:pt x="36352" y="31726"/>
                      <a:pt x="41640" y="31726"/>
                    </a:cubicBezTo>
                    <a:cubicBezTo>
                      <a:pt x="46928" y="31726"/>
                      <a:pt x="51554" y="37674"/>
                      <a:pt x="51554" y="44945"/>
                    </a:cubicBezTo>
                    <a:lnTo>
                      <a:pt x="51554" y="51885"/>
                    </a:lnTo>
                    <a:cubicBezTo>
                      <a:pt x="51554" y="59155"/>
                      <a:pt x="55190" y="65104"/>
                      <a:pt x="59816" y="65104"/>
                    </a:cubicBezTo>
                    <a:cubicBezTo>
                      <a:pt x="64443" y="65104"/>
                      <a:pt x="68078" y="59155"/>
                      <a:pt x="68078" y="51885"/>
                    </a:cubicBezTo>
                    <a:lnTo>
                      <a:pt x="68078" y="28090"/>
                    </a:lnTo>
                    <a:cubicBezTo>
                      <a:pt x="68078" y="20820"/>
                      <a:pt x="72705" y="14871"/>
                      <a:pt x="77992" y="14871"/>
                    </a:cubicBezTo>
                    <a:cubicBezTo>
                      <a:pt x="83280" y="14871"/>
                      <a:pt x="87907" y="20820"/>
                      <a:pt x="87907" y="28090"/>
                    </a:cubicBezTo>
                    <a:lnTo>
                      <a:pt x="87907" y="72044"/>
                    </a:lnTo>
                    <a:cubicBezTo>
                      <a:pt x="87907" y="79314"/>
                      <a:pt x="91542" y="85263"/>
                      <a:pt x="96169" y="85263"/>
                    </a:cubicBezTo>
                    <a:cubicBezTo>
                      <a:pt x="100795" y="85263"/>
                      <a:pt x="104430" y="79314"/>
                      <a:pt x="104430" y="72044"/>
                    </a:cubicBezTo>
                    <a:lnTo>
                      <a:pt x="104430" y="18176"/>
                    </a:lnTo>
                    <a:cubicBezTo>
                      <a:pt x="104430" y="10906"/>
                      <a:pt x="109057" y="4957"/>
                      <a:pt x="114345" y="4957"/>
                    </a:cubicBezTo>
                    <a:cubicBezTo>
                      <a:pt x="119632" y="4957"/>
                      <a:pt x="124259" y="10906"/>
                      <a:pt x="124259" y="18176"/>
                    </a:cubicBezTo>
                    <a:lnTo>
                      <a:pt x="124259" y="28421"/>
                    </a:lnTo>
                    <a:cubicBezTo>
                      <a:pt x="124259" y="35691"/>
                      <a:pt x="127894" y="41640"/>
                      <a:pt x="132521" y="41640"/>
                    </a:cubicBezTo>
                    <a:cubicBezTo>
                      <a:pt x="137148" y="41640"/>
                      <a:pt x="140783" y="35691"/>
                      <a:pt x="140783" y="28421"/>
                    </a:cubicBezTo>
                    <a:lnTo>
                      <a:pt x="140783" y="18176"/>
                    </a:lnTo>
                    <a:cubicBezTo>
                      <a:pt x="140783" y="10906"/>
                      <a:pt x="145409" y="4957"/>
                      <a:pt x="150697" y="4957"/>
                    </a:cubicBezTo>
                    <a:cubicBezTo>
                      <a:pt x="155985" y="4957"/>
                      <a:pt x="160611" y="10906"/>
                      <a:pt x="160611" y="18176"/>
                    </a:cubicBezTo>
                    <a:lnTo>
                      <a:pt x="160611" y="45275"/>
                    </a:lnTo>
                    <a:cubicBezTo>
                      <a:pt x="160611" y="52546"/>
                      <a:pt x="165899" y="58494"/>
                      <a:pt x="172178" y="58494"/>
                    </a:cubicBezTo>
                    <a:cubicBezTo>
                      <a:pt x="178457" y="58494"/>
                      <a:pt x="183745" y="58494"/>
                      <a:pt x="183745" y="58494"/>
                    </a:cubicBezTo>
                  </a:path>
                </a:pathLst>
              </a:custGeom>
              <a:noFill/>
              <a:ln w="19050" cap="flat">
                <a:solidFill>
                  <a:schemeClr val="tx1"/>
                </a:solidFill>
                <a:prstDash val="solid"/>
                <a:miter/>
              </a:ln>
            </p:spPr>
            <p:txBody>
              <a:bodyPr rtlCol="0" anchor="ctr"/>
              <a:lstStyle/>
              <a:p>
                <a:endParaRPr lang="en-US"/>
              </a:p>
            </p:txBody>
          </p:sp>
          <p:sp>
            <p:nvSpPr>
              <p:cNvPr id="142" name="Freeform: Shape 141">
                <a:extLst>
                  <a:ext uri="{FF2B5EF4-FFF2-40B4-BE49-F238E27FC236}">
                    <a16:creationId xmlns:a16="http://schemas.microsoft.com/office/drawing/2014/main" id="{C14D9E0B-1AFC-4E9B-AC5B-044BF51131EA}"/>
                  </a:ext>
                </a:extLst>
              </p:cNvPr>
              <p:cNvSpPr/>
              <p:nvPr/>
            </p:nvSpPr>
            <p:spPr>
              <a:xfrm>
                <a:off x="8067025" y="1300348"/>
                <a:ext cx="115667" cy="52876"/>
              </a:xfrm>
              <a:custGeom>
                <a:avLst/>
                <a:gdLst>
                  <a:gd name="connsiteX0" fmla="*/ 4957 w 115666"/>
                  <a:gd name="connsiteY0" fmla="*/ 38666 h 52876"/>
                  <a:gd name="connsiteX1" fmla="*/ 12889 w 115666"/>
                  <a:gd name="connsiteY1" fmla="*/ 38666 h 52876"/>
                  <a:gd name="connsiteX2" fmla="*/ 20820 w 115666"/>
                  <a:gd name="connsiteY2" fmla="*/ 29412 h 52876"/>
                  <a:gd name="connsiteX3" fmla="*/ 26769 w 115666"/>
                  <a:gd name="connsiteY3" fmla="*/ 20159 h 52876"/>
                  <a:gd name="connsiteX4" fmla="*/ 32717 w 115666"/>
                  <a:gd name="connsiteY4" fmla="*/ 29412 h 52876"/>
                  <a:gd name="connsiteX5" fmla="*/ 37674 w 115666"/>
                  <a:gd name="connsiteY5" fmla="*/ 38666 h 52876"/>
                  <a:gd name="connsiteX6" fmla="*/ 42631 w 115666"/>
                  <a:gd name="connsiteY6" fmla="*/ 25447 h 52876"/>
                  <a:gd name="connsiteX7" fmla="*/ 42631 w 115666"/>
                  <a:gd name="connsiteY7" fmla="*/ 23794 h 52876"/>
                  <a:gd name="connsiteX8" fmla="*/ 48580 w 115666"/>
                  <a:gd name="connsiteY8" fmla="*/ 10575 h 52876"/>
                  <a:gd name="connsiteX9" fmla="*/ 54529 w 115666"/>
                  <a:gd name="connsiteY9" fmla="*/ 23794 h 52876"/>
                  <a:gd name="connsiteX10" fmla="*/ 54529 w 115666"/>
                  <a:gd name="connsiteY10" fmla="*/ 36683 h 52876"/>
                  <a:gd name="connsiteX11" fmla="*/ 59486 w 115666"/>
                  <a:gd name="connsiteY11" fmla="*/ 49902 h 52876"/>
                  <a:gd name="connsiteX12" fmla="*/ 64443 w 115666"/>
                  <a:gd name="connsiteY12" fmla="*/ 36683 h 52876"/>
                  <a:gd name="connsiteX13" fmla="*/ 64443 w 115666"/>
                  <a:gd name="connsiteY13" fmla="*/ 18176 h 52876"/>
                  <a:gd name="connsiteX14" fmla="*/ 70391 w 115666"/>
                  <a:gd name="connsiteY14" fmla="*/ 4957 h 52876"/>
                  <a:gd name="connsiteX15" fmla="*/ 76340 w 115666"/>
                  <a:gd name="connsiteY15" fmla="*/ 15202 h 52876"/>
                  <a:gd name="connsiteX16" fmla="*/ 81297 w 115666"/>
                  <a:gd name="connsiteY16" fmla="*/ 25447 h 52876"/>
                  <a:gd name="connsiteX17" fmla="*/ 86254 w 115666"/>
                  <a:gd name="connsiteY17" fmla="*/ 15202 h 52876"/>
                  <a:gd name="connsiteX18" fmla="*/ 92203 w 115666"/>
                  <a:gd name="connsiteY18" fmla="*/ 4957 h 52876"/>
                  <a:gd name="connsiteX19" fmla="*/ 98151 w 115666"/>
                  <a:gd name="connsiteY19" fmla="*/ 18176 h 52876"/>
                  <a:gd name="connsiteX20" fmla="*/ 98151 w 115666"/>
                  <a:gd name="connsiteY20" fmla="*/ 21481 h 52876"/>
                  <a:gd name="connsiteX21" fmla="*/ 104761 w 115666"/>
                  <a:gd name="connsiteY21" fmla="*/ 34700 h 52876"/>
                  <a:gd name="connsiteX22" fmla="*/ 111370 w 115666"/>
                  <a:gd name="connsiteY22" fmla="*/ 34700 h 52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15666" h="52876">
                    <a:moveTo>
                      <a:pt x="4957" y="38666"/>
                    </a:moveTo>
                    <a:cubicBezTo>
                      <a:pt x="4957" y="38666"/>
                      <a:pt x="8592" y="38666"/>
                      <a:pt x="12889" y="38666"/>
                    </a:cubicBezTo>
                    <a:cubicBezTo>
                      <a:pt x="17185" y="38666"/>
                      <a:pt x="20820" y="34370"/>
                      <a:pt x="20820" y="29412"/>
                    </a:cubicBezTo>
                    <a:cubicBezTo>
                      <a:pt x="20820" y="24455"/>
                      <a:pt x="23464" y="20159"/>
                      <a:pt x="26769" y="20159"/>
                    </a:cubicBezTo>
                    <a:cubicBezTo>
                      <a:pt x="30073" y="20159"/>
                      <a:pt x="32717" y="24455"/>
                      <a:pt x="32717" y="29412"/>
                    </a:cubicBezTo>
                    <a:cubicBezTo>
                      <a:pt x="32717" y="34370"/>
                      <a:pt x="35030" y="38666"/>
                      <a:pt x="37674" y="38666"/>
                    </a:cubicBezTo>
                    <a:cubicBezTo>
                      <a:pt x="40318" y="38666"/>
                      <a:pt x="42631" y="32717"/>
                      <a:pt x="42631" y="25447"/>
                    </a:cubicBezTo>
                    <a:lnTo>
                      <a:pt x="42631" y="23794"/>
                    </a:lnTo>
                    <a:cubicBezTo>
                      <a:pt x="42631" y="16524"/>
                      <a:pt x="45275" y="10575"/>
                      <a:pt x="48580" y="10575"/>
                    </a:cubicBezTo>
                    <a:cubicBezTo>
                      <a:pt x="51885" y="10575"/>
                      <a:pt x="54529" y="16524"/>
                      <a:pt x="54529" y="23794"/>
                    </a:cubicBezTo>
                    <a:lnTo>
                      <a:pt x="54529" y="36683"/>
                    </a:lnTo>
                    <a:cubicBezTo>
                      <a:pt x="54529" y="43953"/>
                      <a:pt x="56842" y="49902"/>
                      <a:pt x="59486" y="49902"/>
                    </a:cubicBezTo>
                    <a:cubicBezTo>
                      <a:pt x="62130" y="49902"/>
                      <a:pt x="64443" y="43953"/>
                      <a:pt x="64443" y="36683"/>
                    </a:cubicBezTo>
                    <a:lnTo>
                      <a:pt x="64443" y="18176"/>
                    </a:lnTo>
                    <a:cubicBezTo>
                      <a:pt x="64443" y="10906"/>
                      <a:pt x="67087" y="4957"/>
                      <a:pt x="70391" y="4957"/>
                    </a:cubicBezTo>
                    <a:cubicBezTo>
                      <a:pt x="73696" y="4957"/>
                      <a:pt x="76340" y="9584"/>
                      <a:pt x="76340" y="15202"/>
                    </a:cubicBezTo>
                    <a:cubicBezTo>
                      <a:pt x="76340" y="20820"/>
                      <a:pt x="78653" y="25447"/>
                      <a:pt x="81297" y="25447"/>
                    </a:cubicBezTo>
                    <a:cubicBezTo>
                      <a:pt x="83941" y="25447"/>
                      <a:pt x="86254" y="20820"/>
                      <a:pt x="86254" y="15202"/>
                    </a:cubicBezTo>
                    <a:cubicBezTo>
                      <a:pt x="86254" y="9584"/>
                      <a:pt x="88898" y="4957"/>
                      <a:pt x="92203" y="4957"/>
                    </a:cubicBezTo>
                    <a:cubicBezTo>
                      <a:pt x="95508" y="4957"/>
                      <a:pt x="98151" y="10906"/>
                      <a:pt x="98151" y="18176"/>
                    </a:cubicBezTo>
                    <a:lnTo>
                      <a:pt x="98151" y="21481"/>
                    </a:lnTo>
                    <a:cubicBezTo>
                      <a:pt x="98151" y="28751"/>
                      <a:pt x="101126" y="34700"/>
                      <a:pt x="104761" y="34700"/>
                    </a:cubicBezTo>
                    <a:cubicBezTo>
                      <a:pt x="108396" y="34700"/>
                      <a:pt x="111370" y="34700"/>
                      <a:pt x="111370" y="34700"/>
                    </a:cubicBezTo>
                  </a:path>
                </a:pathLst>
              </a:custGeom>
              <a:noFill/>
              <a:ln w="19050" cap="flat">
                <a:solidFill>
                  <a:schemeClr val="tx1"/>
                </a:solidFill>
                <a:prstDash val="solid"/>
                <a:miter/>
              </a:ln>
            </p:spPr>
            <p:txBody>
              <a:bodyPr rtlCol="0" anchor="ctr"/>
              <a:lstStyle/>
              <a:p>
                <a:endParaRPr lang="en-US"/>
              </a:p>
            </p:txBody>
          </p:sp>
        </p:grpSp>
      </p:grpSp>
      <p:grpSp>
        <p:nvGrpSpPr>
          <p:cNvPr id="186" name="Group 185">
            <a:extLst>
              <a:ext uri="{FF2B5EF4-FFF2-40B4-BE49-F238E27FC236}">
                <a16:creationId xmlns:a16="http://schemas.microsoft.com/office/drawing/2014/main" id="{D7E18521-4B22-4A7B-B2DB-9F9BB3113966}"/>
              </a:ext>
            </a:extLst>
          </p:cNvPr>
          <p:cNvGrpSpPr/>
          <p:nvPr/>
        </p:nvGrpSpPr>
        <p:grpSpPr>
          <a:xfrm>
            <a:off x="7795031" y="2541964"/>
            <a:ext cx="2056090" cy="3145672"/>
            <a:chOff x="7098494" y="2452010"/>
            <a:chExt cx="2056090" cy="3145672"/>
          </a:xfrm>
        </p:grpSpPr>
        <p:cxnSp>
          <p:nvCxnSpPr>
            <p:cNvPr id="98" name="Straight Connector 97">
              <a:extLst>
                <a:ext uri="{FF2B5EF4-FFF2-40B4-BE49-F238E27FC236}">
                  <a16:creationId xmlns:a16="http://schemas.microsoft.com/office/drawing/2014/main" id="{1ADCF4D4-B93A-469B-9DA7-DDB7CB8F59A5}"/>
                </a:ext>
              </a:extLst>
            </p:cNvPr>
            <p:cNvCxnSpPr>
              <a:cxnSpLocks/>
            </p:cNvCxnSpPr>
            <p:nvPr/>
          </p:nvCxnSpPr>
          <p:spPr>
            <a:xfrm flipH="1">
              <a:off x="7692493" y="4508699"/>
              <a:ext cx="868092" cy="0"/>
            </a:xfrm>
            <a:prstGeom prst="line">
              <a:avLst/>
            </a:prstGeom>
            <a:ln w="25400" cap="rnd">
              <a:gradFill flip="none" rotWithShape="1">
                <a:gsLst>
                  <a:gs pos="0">
                    <a:schemeClr val="accent1"/>
                  </a:gs>
                  <a:gs pos="100000">
                    <a:srgbClr val="C00000"/>
                  </a:gs>
                </a:gsLst>
                <a:lin ang="0" scaled="1"/>
                <a:tileRect/>
              </a:gradFill>
              <a:headEnd type="none"/>
              <a:tailEnd type="none"/>
            </a:ln>
          </p:spPr>
          <p:style>
            <a:lnRef idx="1">
              <a:schemeClr val="accent1"/>
            </a:lnRef>
            <a:fillRef idx="0">
              <a:schemeClr val="accent1"/>
            </a:fillRef>
            <a:effectRef idx="0">
              <a:schemeClr val="accent1"/>
            </a:effectRef>
            <a:fontRef idx="minor">
              <a:schemeClr val="tx1"/>
            </a:fontRef>
          </p:style>
        </p:cxnSp>
        <p:sp>
          <p:nvSpPr>
            <p:cNvPr id="99" name="Rectangle 98">
              <a:extLst>
                <a:ext uri="{FF2B5EF4-FFF2-40B4-BE49-F238E27FC236}">
                  <a16:creationId xmlns:a16="http://schemas.microsoft.com/office/drawing/2014/main" id="{BEF8524F-2F62-47D0-9951-592EC063EC49}"/>
                </a:ext>
              </a:extLst>
            </p:cNvPr>
            <p:cNvSpPr/>
            <p:nvPr/>
          </p:nvSpPr>
          <p:spPr>
            <a:xfrm>
              <a:off x="7556511" y="4840552"/>
              <a:ext cx="1140056" cy="757130"/>
            </a:xfrm>
            <a:prstGeom prst="rect">
              <a:avLst/>
            </a:prstGeom>
          </p:spPr>
          <p:txBody>
            <a:bodyPr wrap="none">
              <a:spAutoFit/>
            </a:bodyPr>
            <a:lstStyle/>
            <a:p>
              <a:pPr lvl="0" algn="ctr" defTabSz="1097278">
                <a:lnSpc>
                  <a:spcPct val="90000"/>
                </a:lnSpc>
                <a:spcBef>
                  <a:spcPct val="20000"/>
                </a:spcBef>
                <a:buSzPct val="90000"/>
              </a:pPr>
              <a:r>
                <a:rPr lang="en-US" sz="2400" dirty="0">
                  <a:latin typeface="+mj-lt"/>
                  <a:ea typeface="Amazon Ember Light" panose="020B0403020204020204" pitchFamily="34" charset="0"/>
                  <a:cs typeface="Amazon Ember Light" panose="020B0403020204020204" pitchFamily="34" charset="0"/>
                </a:rPr>
                <a:t>Pay for</a:t>
              </a:r>
              <a:br>
                <a:rPr lang="en-US" sz="2400" dirty="0">
                  <a:latin typeface="+mj-lt"/>
                  <a:ea typeface="Amazon Ember Light" panose="020B0403020204020204" pitchFamily="34" charset="0"/>
                  <a:cs typeface="Amazon Ember Light" panose="020B0403020204020204" pitchFamily="34" charset="0"/>
                </a:rPr>
              </a:br>
              <a:r>
                <a:rPr lang="en-US" sz="2400" dirty="0">
                  <a:latin typeface="+mj-lt"/>
                  <a:ea typeface="Amazon Ember Light" panose="020B0403020204020204" pitchFamily="34" charset="0"/>
                  <a:cs typeface="Amazon Ember Light" panose="020B0403020204020204" pitchFamily="34" charset="0"/>
                </a:rPr>
                <a:t>value</a:t>
              </a:r>
            </a:p>
          </p:txBody>
        </p:sp>
        <p:grpSp>
          <p:nvGrpSpPr>
            <p:cNvPr id="143" name="Graphic 286">
              <a:extLst>
                <a:ext uri="{FF2B5EF4-FFF2-40B4-BE49-F238E27FC236}">
                  <a16:creationId xmlns:a16="http://schemas.microsoft.com/office/drawing/2014/main" id="{75F60B0C-9410-401E-822D-FDC2AD648815}"/>
                </a:ext>
              </a:extLst>
            </p:cNvPr>
            <p:cNvGrpSpPr/>
            <p:nvPr/>
          </p:nvGrpSpPr>
          <p:grpSpPr>
            <a:xfrm>
              <a:off x="7098494" y="2452010"/>
              <a:ext cx="2056090" cy="2056090"/>
              <a:chOff x="11067221" y="3113582"/>
              <a:chExt cx="660952" cy="660952"/>
            </a:xfrm>
          </p:grpSpPr>
          <p:sp>
            <p:nvSpPr>
              <p:cNvPr id="144" name="Freeform: Shape 143">
                <a:extLst>
                  <a:ext uri="{FF2B5EF4-FFF2-40B4-BE49-F238E27FC236}">
                    <a16:creationId xmlns:a16="http://schemas.microsoft.com/office/drawing/2014/main" id="{9D9083CB-B511-4C8F-945E-1B5B40A3B345}"/>
                  </a:ext>
                </a:extLst>
              </p:cNvPr>
              <p:cNvSpPr/>
              <p:nvPr/>
            </p:nvSpPr>
            <p:spPr>
              <a:xfrm>
                <a:off x="11412238" y="3229910"/>
                <a:ext cx="171848" cy="72705"/>
              </a:xfrm>
              <a:custGeom>
                <a:avLst/>
                <a:gdLst>
                  <a:gd name="connsiteX0" fmla="*/ 169204 w 171847"/>
                  <a:gd name="connsiteY0" fmla="*/ 66756 h 72704"/>
                  <a:gd name="connsiteX1" fmla="*/ 139791 w 171847"/>
                  <a:gd name="connsiteY1" fmla="*/ 4957 h 72704"/>
                  <a:gd name="connsiteX2" fmla="*/ 4957 w 171847"/>
                  <a:gd name="connsiteY2" fmla="*/ 69069 h 72704"/>
                </a:gdLst>
                <a:ahLst/>
                <a:cxnLst>
                  <a:cxn ang="0">
                    <a:pos x="connsiteX0" y="connsiteY0"/>
                  </a:cxn>
                  <a:cxn ang="0">
                    <a:pos x="connsiteX1" y="connsiteY1"/>
                  </a:cxn>
                  <a:cxn ang="0">
                    <a:pos x="connsiteX2" y="connsiteY2"/>
                  </a:cxn>
                </a:cxnLst>
                <a:rect l="l" t="t" r="r" b="b"/>
                <a:pathLst>
                  <a:path w="171847" h="72704">
                    <a:moveTo>
                      <a:pt x="169204" y="66756"/>
                    </a:moveTo>
                    <a:lnTo>
                      <a:pt x="139791" y="4957"/>
                    </a:lnTo>
                    <a:lnTo>
                      <a:pt x="4957" y="69069"/>
                    </a:lnTo>
                  </a:path>
                </a:pathLst>
              </a:custGeom>
              <a:noFill/>
              <a:ln w="19050" cap="flat">
                <a:solidFill>
                  <a:schemeClr val="tx1"/>
                </a:solidFill>
                <a:prstDash val="solid"/>
                <a:round/>
              </a:ln>
            </p:spPr>
            <p:txBody>
              <a:bodyPr rtlCol="0" anchor="ctr"/>
              <a:lstStyle/>
              <a:p>
                <a:endParaRPr lang="en-US"/>
              </a:p>
            </p:txBody>
          </p:sp>
          <p:sp>
            <p:nvSpPr>
              <p:cNvPr id="145" name="Freeform: Shape 144">
                <a:extLst>
                  <a:ext uri="{FF2B5EF4-FFF2-40B4-BE49-F238E27FC236}">
                    <a16:creationId xmlns:a16="http://schemas.microsoft.com/office/drawing/2014/main" id="{59DF5C1F-8023-48BC-B263-FDB5E5040E86}"/>
                  </a:ext>
                </a:extLst>
              </p:cNvPr>
              <p:cNvSpPr/>
              <p:nvPr/>
            </p:nvSpPr>
            <p:spPr>
              <a:xfrm>
                <a:off x="11634648" y="3413985"/>
                <a:ext cx="23133" cy="46267"/>
              </a:xfrm>
              <a:custGeom>
                <a:avLst/>
                <a:gdLst>
                  <a:gd name="connsiteX0" fmla="*/ 4957 w 23133"/>
                  <a:gd name="connsiteY0" fmla="*/ 42631 h 46266"/>
                  <a:gd name="connsiteX1" fmla="*/ 19498 w 23133"/>
                  <a:gd name="connsiteY1" fmla="*/ 35691 h 46266"/>
                  <a:gd name="connsiteX2" fmla="*/ 4957 w 23133"/>
                  <a:gd name="connsiteY2" fmla="*/ 4957 h 46266"/>
                </a:gdLst>
                <a:ahLst/>
                <a:cxnLst>
                  <a:cxn ang="0">
                    <a:pos x="connsiteX0" y="connsiteY0"/>
                  </a:cxn>
                  <a:cxn ang="0">
                    <a:pos x="connsiteX1" y="connsiteY1"/>
                  </a:cxn>
                  <a:cxn ang="0">
                    <a:pos x="connsiteX2" y="connsiteY2"/>
                  </a:cxn>
                </a:cxnLst>
                <a:rect l="l" t="t" r="r" b="b"/>
                <a:pathLst>
                  <a:path w="23133" h="46266">
                    <a:moveTo>
                      <a:pt x="4957" y="42631"/>
                    </a:moveTo>
                    <a:lnTo>
                      <a:pt x="19498" y="35691"/>
                    </a:lnTo>
                    <a:lnTo>
                      <a:pt x="4957" y="4957"/>
                    </a:lnTo>
                  </a:path>
                </a:pathLst>
              </a:custGeom>
              <a:noFill/>
              <a:ln w="19050" cap="flat">
                <a:solidFill>
                  <a:schemeClr val="tx1"/>
                </a:solidFill>
                <a:prstDash val="solid"/>
                <a:round/>
              </a:ln>
            </p:spPr>
            <p:txBody>
              <a:bodyPr rtlCol="0" anchor="ctr"/>
              <a:lstStyle/>
              <a:p>
                <a:endParaRPr lang="en-US"/>
              </a:p>
            </p:txBody>
          </p:sp>
          <p:sp>
            <p:nvSpPr>
              <p:cNvPr id="146" name="Freeform: Shape 145">
                <a:extLst>
                  <a:ext uri="{FF2B5EF4-FFF2-40B4-BE49-F238E27FC236}">
                    <a16:creationId xmlns:a16="http://schemas.microsoft.com/office/drawing/2014/main" id="{0D5B0399-8445-409D-8C6C-ABC744FA4904}"/>
                  </a:ext>
                </a:extLst>
              </p:cNvPr>
              <p:cNvSpPr/>
              <p:nvPr/>
            </p:nvSpPr>
            <p:spPr>
              <a:xfrm>
                <a:off x="11207012" y="3573935"/>
                <a:ext cx="175152" cy="76009"/>
              </a:xfrm>
              <a:custGeom>
                <a:avLst/>
                <a:gdLst>
                  <a:gd name="connsiteX0" fmla="*/ 4957 w 175152"/>
                  <a:gd name="connsiteY0" fmla="*/ 4957 h 76009"/>
                  <a:gd name="connsiteX1" fmla="*/ 36352 w 175152"/>
                  <a:gd name="connsiteY1" fmla="*/ 71052 h 76009"/>
                  <a:gd name="connsiteX2" fmla="*/ 172839 w 175152"/>
                  <a:gd name="connsiteY2" fmla="*/ 6279 h 76009"/>
                </a:gdLst>
                <a:ahLst/>
                <a:cxnLst>
                  <a:cxn ang="0">
                    <a:pos x="connsiteX0" y="connsiteY0"/>
                  </a:cxn>
                  <a:cxn ang="0">
                    <a:pos x="connsiteX1" y="connsiteY1"/>
                  </a:cxn>
                  <a:cxn ang="0">
                    <a:pos x="connsiteX2" y="connsiteY2"/>
                  </a:cxn>
                </a:cxnLst>
                <a:rect l="l" t="t" r="r" b="b"/>
                <a:pathLst>
                  <a:path w="175152" h="76009">
                    <a:moveTo>
                      <a:pt x="4957" y="4957"/>
                    </a:moveTo>
                    <a:lnTo>
                      <a:pt x="36352" y="71052"/>
                    </a:lnTo>
                    <a:lnTo>
                      <a:pt x="172839" y="6279"/>
                    </a:lnTo>
                  </a:path>
                </a:pathLst>
              </a:custGeom>
              <a:noFill/>
              <a:ln w="19050" cap="flat">
                <a:solidFill>
                  <a:schemeClr val="tx1"/>
                </a:solidFill>
                <a:prstDash val="solid"/>
                <a:round/>
              </a:ln>
            </p:spPr>
            <p:txBody>
              <a:bodyPr rtlCol="0" anchor="ctr"/>
              <a:lstStyle/>
              <a:p>
                <a:endParaRPr lang="en-US"/>
              </a:p>
            </p:txBody>
          </p:sp>
          <p:sp>
            <p:nvSpPr>
              <p:cNvPr id="147" name="Freeform: Shape 146">
                <a:extLst>
                  <a:ext uri="{FF2B5EF4-FFF2-40B4-BE49-F238E27FC236}">
                    <a16:creationId xmlns:a16="http://schemas.microsoft.com/office/drawing/2014/main" id="{90BAC551-2A6B-465C-B91C-A0C9253F2DAC}"/>
                  </a:ext>
                </a:extLst>
              </p:cNvPr>
              <p:cNvSpPr/>
              <p:nvPr/>
            </p:nvSpPr>
            <p:spPr>
              <a:xfrm>
                <a:off x="11136290" y="3417950"/>
                <a:ext cx="23133" cy="42962"/>
              </a:xfrm>
              <a:custGeom>
                <a:avLst/>
                <a:gdLst>
                  <a:gd name="connsiteX0" fmla="*/ 20159 w 23133"/>
                  <a:gd name="connsiteY0" fmla="*/ 4957 h 42961"/>
                  <a:gd name="connsiteX1" fmla="*/ 4957 w 23133"/>
                  <a:gd name="connsiteY1" fmla="*/ 12228 h 42961"/>
                  <a:gd name="connsiteX2" fmla="*/ 17515 w 23133"/>
                  <a:gd name="connsiteY2" fmla="*/ 38666 h 42961"/>
                </a:gdLst>
                <a:ahLst/>
                <a:cxnLst>
                  <a:cxn ang="0">
                    <a:pos x="connsiteX0" y="connsiteY0"/>
                  </a:cxn>
                  <a:cxn ang="0">
                    <a:pos x="connsiteX1" y="connsiteY1"/>
                  </a:cxn>
                  <a:cxn ang="0">
                    <a:pos x="connsiteX2" y="connsiteY2"/>
                  </a:cxn>
                </a:cxnLst>
                <a:rect l="l" t="t" r="r" b="b"/>
                <a:pathLst>
                  <a:path w="23133" h="42961">
                    <a:moveTo>
                      <a:pt x="20159" y="4957"/>
                    </a:moveTo>
                    <a:lnTo>
                      <a:pt x="4957" y="12228"/>
                    </a:lnTo>
                    <a:lnTo>
                      <a:pt x="17515" y="38666"/>
                    </a:lnTo>
                  </a:path>
                </a:pathLst>
              </a:custGeom>
              <a:noFill/>
              <a:ln w="19050" cap="flat">
                <a:solidFill>
                  <a:schemeClr val="tx1"/>
                </a:solidFill>
                <a:prstDash val="solid"/>
                <a:round/>
              </a:ln>
            </p:spPr>
            <p:txBody>
              <a:bodyPr rtlCol="0" anchor="ctr"/>
              <a:lstStyle/>
              <a:p>
                <a:endParaRPr lang="en-US"/>
              </a:p>
            </p:txBody>
          </p:sp>
          <p:sp>
            <p:nvSpPr>
              <p:cNvPr id="148" name="Freeform: Shape 147">
                <a:extLst>
                  <a:ext uri="{FF2B5EF4-FFF2-40B4-BE49-F238E27FC236}">
                    <a16:creationId xmlns:a16="http://schemas.microsoft.com/office/drawing/2014/main" id="{6FFE3B76-BE8F-42C4-903B-DCE4CC270C36}"/>
                  </a:ext>
                </a:extLst>
              </p:cNvPr>
              <p:cNvSpPr/>
              <p:nvPr/>
            </p:nvSpPr>
            <p:spPr>
              <a:xfrm>
                <a:off x="11165372" y="3315833"/>
                <a:ext cx="462666" cy="244552"/>
              </a:xfrm>
              <a:custGeom>
                <a:avLst/>
                <a:gdLst>
                  <a:gd name="connsiteX0" fmla="*/ 4957 w 462666"/>
                  <a:gd name="connsiteY0" fmla="*/ 4957 h 244552"/>
                  <a:gd name="connsiteX1" fmla="*/ 459692 w 462666"/>
                  <a:gd name="connsiteY1" fmla="*/ 4957 h 244552"/>
                  <a:gd name="connsiteX2" fmla="*/ 459692 w 462666"/>
                  <a:gd name="connsiteY2" fmla="*/ 242900 h 244552"/>
                  <a:gd name="connsiteX3" fmla="*/ 4957 w 462666"/>
                  <a:gd name="connsiteY3" fmla="*/ 242900 h 244552"/>
                </a:gdLst>
                <a:ahLst/>
                <a:cxnLst>
                  <a:cxn ang="0">
                    <a:pos x="connsiteX0" y="connsiteY0"/>
                  </a:cxn>
                  <a:cxn ang="0">
                    <a:pos x="connsiteX1" y="connsiteY1"/>
                  </a:cxn>
                  <a:cxn ang="0">
                    <a:pos x="connsiteX2" y="connsiteY2"/>
                  </a:cxn>
                  <a:cxn ang="0">
                    <a:pos x="connsiteX3" y="connsiteY3"/>
                  </a:cxn>
                </a:cxnLst>
                <a:rect l="l" t="t" r="r" b="b"/>
                <a:pathLst>
                  <a:path w="462666" h="244552">
                    <a:moveTo>
                      <a:pt x="4957" y="4957"/>
                    </a:moveTo>
                    <a:lnTo>
                      <a:pt x="459692" y="4957"/>
                    </a:lnTo>
                    <a:lnTo>
                      <a:pt x="459692" y="242900"/>
                    </a:lnTo>
                    <a:lnTo>
                      <a:pt x="4957" y="242900"/>
                    </a:lnTo>
                    <a:close/>
                  </a:path>
                </a:pathLst>
              </a:custGeom>
              <a:noFill/>
              <a:ln w="19050" cap="flat">
                <a:solidFill>
                  <a:schemeClr val="tx1"/>
                </a:solidFill>
                <a:prstDash val="solid"/>
                <a:round/>
              </a:ln>
            </p:spPr>
            <p:txBody>
              <a:bodyPr rtlCol="0" anchor="ctr"/>
              <a:lstStyle/>
              <a:p>
                <a:endParaRPr lang="en-US"/>
              </a:p>
            </p:txBody>
          </p:sp>
          <p:sp>
            <p:nvSpPr>
              <p:cNvPr id="149" name="Freeform: Shape 148">
                <a:extLst>
                  <a:ext uri="{FF2B5EF4-FFF2-40B4-BE49-F238E27FC236}">
                    <a16:creationId xmlns:a16="http://schemas.microsoft.com/office/drawing/2014/main" id="{D6565174-8653-4C01-ADBD-44FC0C776878}"/>
                  </a:ext>
                </a:extLst>
              </p:cNvPr>
              <p:cNvSpPr/>
              <p:nvPr/>
            </p:nvSpPr>
            <p:spPr>
              <a:xfrm>
                <a:off x="11452886" y="3529651"/>
                <a:ext cx="42962" cy="9914"/>
              </a:xfrm>
              <a:custGeom>
                <a:avLst/>
                <a:gdLst>
                  <a:gd name="connsiteX0" fmla="*/ 4957 w 42961"/>
                  <a:gd name="connsiteY0" fmla="*/ 4957 h 9914"/>
                  <a:gd name="connsiteX1" fmla="*/ 38335 w 42961"/>
                  <a:gd name="connsiteY1" fmla="*/ 4957 h 9914"/>
                </a:gdLst>
                <a:ahLst/>
                <a:cxnLst>
                  <a:cxn ang="0">
                    <a:pos x="connsiteX0" y="connsiteY0"/>
                  </a:cxn>
                  <a:cxn ang="0">
                    <a:pos x="connsiteX1" y="connsiteY1"/>
                  </a:cxn>
                </a:cxnLst>
                <a:rect l="l" t="t" r="r" b="b"/>
                <a:pathLst>
                  <a:path w="42961" h="9914">
                    <a:moveTo>
                      <a:pt x="4957" y="4957"/>
                    </a:moveTo>
                    <a:lnTo>
                      <a:pt x="38335" y="4957"/>
                    </a:lnTo>
                  </a:path>
                </a:pathLst>
              </a:custGeom>
              <a:ln w="19050" cap="flat">
                <a:solidFill>
                  <a:schemeClr val="tx1"/>
                </a:solidFill>
                <a:prstDash val="solid"/>
                <a:round/>
              </a:ln>
            </p:spPr>
            <p:txBody>
              <a:bodyPr rtlCol="0" anchor="ctr"/>
              <a:lstStyle/>
              <a:p>
                <a:endParaRPr lang="en-US"/>
              </a:p>
            </p:txBody>
          </p:sp>
          <p:sp>
            <p:nvSpPr>
              <p:cNvPr id="150" name="Freeform: Shape 149">
                <a:extLst>
                  <a:ext uri="{FF2B5EF4-FFF2-40B4-BE49-F238E27FC236}">
                    <a16:creationId xmlns:a16="http://schemas.microsoft.com/office/drawing/2014/main" id="{2B41289D-01E8-4AB7-B655-9EFABF0B7D58}"/>
                  </a:ext>
                </a:extLst>
              </p:cNvPr>
              <p:cNvSpPr/>
              <p:nvPr/>
            </p:nvSpPr>
            <p:spPr>
              <a:xfrm>
                <a:off x="11188506" y="3340289"/>
                <a:ext cx="257771" cy="198286"/>
              </a:xfrm>
              <a:custGeom>
                <a:avLst/>
                <a:gdLst>
                  <a:gd name="connsiteX0" fmla="*/ 93525 w 257771"/>
                  <a:gd name="connsiteY0" fmla="*/ 4957 h 198285"/>
                  <a:gd name="connsiteX1" fmla="*/ 50232 w 257771"/>
                  <a:gd name="connsiteY1" fmla="*/ 4957 h 198285"/>
                  <a:gd name="connsiteX2" fmla="*/ 57833 w 257771"/>
                  <a:gd name="connsiteY2" fmla="*/ 25777 h 198285"/>
                  <a:gd name="connsiteX3" fmla="*/ 25777 w 257771"/>
                  <a:gd name="connsiteY3" fmla="*/ 57833 h 198285"/>
                  <a:gd name="connsiteX4" fmla="*/ 4957 w 257771"/>
                  <a:gd name="connsiteY4" fmla="*/ 50232 h 198285"/>
                  <a:gd name="connsiteX5" fmla="*/ 4957 w 257771"/>
                  <a:gd name="connsiteY5" fmla="*/ 152680 h 198285"/>
                  <a:gd name="connsiteX6" fmla="*/ 25777 w 257771"/>
                  <a:gd name="connsiteY6" fmla="*/ 145079 h 198285"/>
                  <a:gd name="connsiteX7" fmla="*/ 57833 w 257771"/>
                  <a:gd name="connsiteY7" fmla="*/ 177135 h 198285"/>
                  <a:gd name="connsiteX8" fmla="*/ 52876 w 257771"/>
                  <a:gd name="connsiteY8" fmla="*/ 194320 h 198285"/>
                  <a:gd name="connsiteX9" fmla="*/ 254467 w 257771"/>
                  <a:gd name="connsiteY9" fmla="*/ 194320 h 198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7771" h="198285">
                    <a:moveTo>
                      <a:pt x="93525" y="4957"/>
                    </a:moveTo>
                    <a:lnTo>
                      <a:pt x="50232" y="4957"/>
                    </a:lnTo>
                    <a:cubicBezTo>
                      <a:pt x="54859" y="10575"/>
                      <a:pt x="57833" y="17846"/>
                      <a:pt x="57833" y="25777"/>
                    </a:cubicBezTo>
                    <a:cubicBezTo>
                      <a:pt x="57833" y="43623"/>
                      <a:pt x="43292" y="57833"/>
                      <a:pt x="25777" y="57833"/>
                    </a:cubicBezTo>
                    <a:cubicBezTo>
                      <a:pt x="17846" y="57833"/>
                      <a:pt x="10575" y="54859"/>
                      <a:pt x="4957" y="50232"/>
                    </a:cubicBezTo>
                    <a:lnTo>
                      <a:pt x="4957" y="152680"/>
                    </a:lnTo>
                    <a:cubicBezTo>
                      <a:pt x="10575" y="148053"/>
                      <a:pt x="17846" y="145079"/>
                      <a:pt x="25777" y="145079"/>
                    </a:cubicBezTo>
                    <a:cubicBezTo>
                      <a:pt x="43623" y="145079"/>
                      <a:pt x="57833" y="159620"/>
                      <a:pt x="57833" y="177135"/>
                    </a:cubicBezTo>
                    <a:cubicBezTo>
                      <a:pt x="57833" y="183414"/>
                      <a:pt x="55850" y="189363"/>
                      <a:pt x="52876" y="194320"/>
                    </a:cubicBezTo>
                    <a:lnTo>
                      <a:pt x="254467" y="194320"/>
                    </a:lnTo>
                  </a:path>
                </a:pathLst>
              </a:custGeom>
              <a:noFill/>
              <a:ln w="19050" cap="flat">
                <a:solidFill>
                  <a:schemeClr val="tx1"/>
                </a:solidFill>
                <a:prstDash val="solid"/>
                <a:round/>
              </a:ln>
            </p:spPr>
            <p:txBody>
              <a:bodyPr rtlCol="0" anchor="ctr"/>
              <a:lstStyle/>
              <a:p>
                <a:endParaRPr lang="en-US"/>
              </a:p>
            </p:txBody>
          </p:sp>
          <p:sp>
            <p:nvSpPr>
              <p:cNvPr id="151" name="Freeform: Shape 150">
                <a:extLst>
                  <a:ext uri="{FF2B5EF4-FFF2-40B4-BE49-F238E27FC236}">
                    <a16:creationId xmlns:a16="http://schemas.microsoft.com/office/drawing/2014/main" id="{4C4E1C25-E13B-486D-9B58-85CABADB62B5}"/>
                  </a:ext>
                </a:extLst>
              </p:cNvPr>
              <p:cNvSpPr/>
              <p:nvPr/>
            </p:nvSpPr>
            <p:spPr>
              <a:xfrm>
                <a:off x="11293928" y="3340289"/>
                <a:ext cx="49571" cy="9914"/>
              </a:xfrm>
              <a:custGeom>
                <a:avLst/>
                <a:gdLst>
                  <a:gd name="connsiteX0" fmla="*/ 44945 w 49571"/>
                  <a:gd name="connsiteY0" fmla="*/ 4957 h 9914"/>
                  <a:gd name="connsiteX1" fmla="*/ 4957 w 49571"/>
                  <a:gd name="connsiteY1" fmla="*/ 4957 h 9914"/>
                </a:gdLst>
                <a:ahLst/>
                <a:cxnLst>
                  <a:cxn ang="0">
                    <a:pos x="connsiteX0" y="connsiteY0"/>
                  </a:cxn>
                  <a:cxn ang="0">
                    <a:pos x="connsiteX1" y="connsiteY1"/>
                  </a:cxn>
                </a:cxnLst>
                <a:rect l="l" t="t" r="r" b="b"/>
                <a:pathLst>
                  <a:path w="49571" h="9914">
                    <a:moveTo>
                      <a:pt x="44945" y="4957"/>
                    </a:moveTo>
                    <a:lnTo>
                      <a:pt x="4957" y="4957"/>
                    </a:lnTo>
                  </a:path>
                </a:pathLst>
              </a:custGeom>
              <a:ln w="19050" cap="flat">
                <a:solidFill>
                  <a:schemeClr val="tx1"/>
                </a:solidFill>
                <a:prstDash val="solid"/>
                <a:round/>
              </a:ln>
            </p:spPr>
            <p:txBody>
              <a:bodyPr rtlCol="0" anchor="ctr"/>
              <a:lstStyle/>
              <a:p>
                <a:endParaRPr lang="en-US"/>
              </a:p>
            </p:txBody>
          </p:sp>
          <p:sp>
            <p:nvSpPr>
              <p:cNvPr id="152" name="Freeform: Shape 151">
                <a:extLst>
                  <a:ext uri="{FF2B5EF4-FFF2-40B4-BE49-F238E27FC236}">
                    <a16:creationId xmlns:a16="http://schemas.microsoft.com/office/drawing/2014/main" id="{A51803A5-BEE6-4200-A96D-0D17F6DB568C}"/>
                  </a:ext>
                </a:extLst>
              </p:cNvPr>
              <p:cNvSpPr/>
              <p:nvPr/>
            </p:nvSpPr>
            <p:spPr>
              <a:xfrm>
                <a:off x="11349778" y="3340289"/>
                <a:ext cx="254467" cy="198286"/>
              </a:xfrm>
              <a:custGeom>
                <a:avLst/>
                <a:gdLst>
                  <a:gd name="connsiteX0" fmla="*/ 157968 w 254466"/>
                  <a:gd name="connsiteY0" fmla="*/ 194320 h 198285"/>
                  <a:gd name="connsiteX1" fmla="*/ 204234 w 254466"/>
                  <a:gd name="connsiteY1" fmla="*/ 194320 h 198285"/>
                  <a:gd name="connsiteX2" fmla="*/ 199277 w 254466"/>
                  <a:gd name="connsiteY2" fmla="*/ 177135 h 198285"/>
                  <a:gd name="connsiteX3" fmla="*/ 231333 w 254466"/>
                  <a:gd name="connsiteY3" fmla="*/ 145079 h 198285"/>
                  <a:gd name="connsiteX4" fmla="*/ 252153 w 254466"/>
                  <a:gd name="connsiteY4" fmla="*/ 152680 h 198285"/>
                  <a:gd name="connsiteX5" fmla="*/ 252153 w 254466"/>
                  <a:gd name="connsiteY5" fmla="*/ 50232 h 198285"/>
                  <a:gd name="connsiteX6" fmla="*/ 231333 w 254466"/>
                  <a:gd name="connsiteY6" fmla="*/ 57833 h 198285"/>
                  <a:gd name="connsiteX7" fmla="*/ 199277 w 254466"/>
                  <a:gd name="connsiteY7" fmla="*/ 25777 h 198285"/>
                  <a:gd name="connsiteX8" fmla="*/ 206878 w 254466"/>
                  <a:gd name="connsiteY8" fmla="*/ 4957 h 198285"/>
                  <a:gd name="connsiteX9" fmla="*/ 4957 w 254466"/>
                  <a:gd name="connsiteY9" fmla="*/ 4957 h 198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4466" h="198285">
                    <a:moveTo>
                      <a:pt x="157968" y="194320"/>
                    </a:moveTo>
                    <a:lnTo>
                      <a:pt x="204234" y="194320"/>
                    </a:lnTo>
                    <a:cubicBezTo>
                      <a:pt x="201260" y="189363"/>
                      <a:pt x="199277" y="183414"/>
                      <a:pt x="199277" y="177135"/>
                    </a:cubicBezTo>
                    <a:cubicBezTo>
                      <a:pt x="199277" y="159289"/>
                      <a:pt x="213818" y="145079"/>
                      <a:pt x="231333" y="145079"/>
                    </a:cubicBezTo>
                    <a:cubicBezTo>
                      <a:pt x="239265" y="145079"/>
                      <a:pt x="246535" y="148053"/>
                      <a:pt x="252153" y="152680"/>
                    </a:cubicBezTo>
                    <a:lnTo>
                      <a:pt x="252153" y="50232"/>
                    </a:lnTo>
                    <a:cubicBezTo>
                      <a:pt x="246535" y="54859"/>
                      <a:pt x="239265" y="57833"/>
                      <a:pt x="231333" y="57833"/>
                    </a:cubicBezTo>
                    <a:cubicBezTo>
                      <a:pt x="213488" y="57833"/>
                      <a:pt x="199277" y="43292"/>
                      <a:pt x="199277" y="25777"/>
                    </a:cubicBezTo>
                    <a:cubicBezTo>
                      <a:pt x="199277" y="17846"/>
                      <a:pt x="202251" y="10575"/>
                      <a:pt x="206878" y="4957"/>
                    </a:cubicBezTo>
                    <a:lnTo>
                      <a:pt x="4957" y="4957"/>
                    </a:lnTo>
                  </a:path>
                </a:pathLst>
              </a:custGeom>
              <a:noFill/>
              <a:ln w="19050" cap="flat">
                <a:solidFill>
                  <a:schemeClr val="tx1"/>
                </a:solidFill>
                <a:prstDash val="solid"/>
                <a:round/>
              </a:ln>
            </p:spPr>
            <p:txBody>
              <a:bodyPr rtlCol="0" anchor="ctr"/>
              <a:lstStyle/>
              <a:p>
                <a:endParaRPr lang="en-US"/>
              </a:p>
            </p:txBody>
          </p:sp>
          <p:sp>
            <p:nvSpPr>
              <p:cNvPr id="153" name="Freeform: Shape 152">
                <a:extLst>
                  <a:ext uri="{FF2B5EF4-FFF2-40B4-BE49-F238E27FC236}">
                    <a16:creationId xmlns:a16="http://schemas.microsoft.com/office/drawing/2014/main" id="{AFF499BC-F299-4E97-BD47-C3D18645F35D}"/>
                  </a:ext>
                </a:extLst>
              </p:cNvPr>
              <p:cNvSpPr/>
              <p:nvPr/>
            </p:nvSpPr>
            <p:spPr>
              <a:xfrm>
                <a:off x="11335898" y="3387877"/>
                <a:ext cx="118971" cy="122276"/>
              </a:xfrm>
              <a:custGeom>
                <a:avLst/>
                <a:gdLst>
                  <a:gd name="connsiteX0" fmla="*/ 115336 w 118971"/>
                  <a:gd name="connsiteY0" fmla="*/ 95838 h 122276"/>
                  <a:gd name="connsiteX1" fmla="*/ 67417 w 118971"/>
                  <a:gd name="connsiteY1" fmla="*/ 120293 h 122276"/>
                  <a:gd name="connsiteX2" fmla="*/ 4957 w 118971"/>
                  <a:gd name="connsiteY2" fmla="*/ 52215 h 122276"/>
                  <a:gd name="connsiteX3" fmla="*/ 22472 w 118971"/>
                  <a:gd name="connsiteY3" fmla="*/ 4957 h 122276"/>
                </a:gdLst>
                <a:ahLst/>
                <a:cxnLst>
                  <a:cxn ang="0">
                    <a:pos x="connsiteX0" y="connsiteY0"/>
                  </a:cxn>
                  <a:cxn ang="0">
                    <a:pos x="connsiteX1" y="connsiteY1"/>
                  </a:cxn>
                  <a:cxn ang="0">
                    <a:pos x="connsiteX2" y="connsiteY2"/>
                  </a:cxn>
                  <a:cxn ang="0">
                    <a:pos x="connsiteX3" y="connsiteY3"/>
                  </a:cxn>
                </a:cxnLst>
                <a:rect l="l" t="t" r="r" b="b"/>
                <a:pathLst>
                  <a:path w="118971" h="122276">
                    <a:moveTo>
                      <a:pt x="115336" y="95838"/>
                    </a:moveTo>
                    <a:cubicBezTo>
                      <a:pt x="103769" y="110709"/>
                      <a:pt x="86585" y="120293"/>
                      <a:pt x="67417" y="120293"/>
                    </a:cubicBezTo>
                    <a:cubicBezTo>
                      <a:pt x="33048" y="120293"/>
                      <a:pt x="4957" y="89889"/>
                      <a:pt x="4957" y="52215"/>
                    </a:cubicBezTo>
                    <a:cubicBezTo>
                      <a:pt x="4957" y="33709"/>
                      <a:pt x="11567" y="17185"/>
                      <a:pt x="22472" y="4957"/>
                    </a:cubicBezTo>
                  </a:path>
                </a:pathLst>
              </a:custGeom>
              <a:noFill/>
              <a:ln w="19050" cap="flat">
                <a:solidFill>
                  <a:schemeClr val="tx1"/>
                </a:solidFill>
                <a:prstDash val="solid"/>
                <a:round/>
              </a:ln>
            </p:spPr>
            <p:txBody>
              <a:bodyPr rtlCol="0" anchor="ctr"/>
              <a:lstStyle/>
              <a:p>
                <a:endParaRPr lang="en-US"/>
              </a:p>
            </p:txBody>
          </p:sp>
          <p:sp>
            <p:nvSpPr>
              <p:cNvPr id="154" name="Freeform: Shape 153">
                <a:extLst>
                  <a:ext uri="{FF2B5EF4-FFF2-40B4-BE49-F238E27FC236}">
                    <a16:creationId xmlns:a16="http://schemas.microsoft.com/office/drawing/2014/main" id="{40D8F808-4342-4C76-9179-86D069304E42}"/>
                  </a:ext>
                </a:extLst>
              </p:cNvPr>
              <p:cNvSpPr/>
              <p:nvPr/>
            </p:nvSpPr>
            <p:spPr>
              <a:xfrm>
                <a:off x="11369937" y="3366727"/>
                <a:ext cx="99143" cy="95838"/>
              </a:xfrm>
              <a:custGeom>
                <a:avLst/>
                <a:gdLst>
                  <a:gd name="connsiteX0" fmla="*/ 4957 w 99142"/>
                  <a:gd name="connsiteY0" fmla="*/ 12558 h 95838"/>
                  <a:gd name="connsiteX1" fmla="*/ 33378 w 99142"/>
                  <a:gd name="connsiteY1" fmla="*/ 4957 h 95838"/>
                  <a:gd name="connsiteX2" fmla="*/ 95838 w 99142"/>
                  <a:gd name="connsiteY2" fmla="*/ 73035 h 95838"/>
                  <a:gd name="connsiteX3" fmla="*/ 92864 w 99142"/>
                  <a:gd name="connsiteY3" fmla="*/ 93525 h 95838"/>
                </a:gdLst>
                <a:ahLst/>
                <a:cxnLst>
                  <a:cxn ang="0">
                    <a:pos x="connsiteX0" y="connsiteY0"/>
                  </a:cxn>
                  <a:cxn ang="0">
                    <a:pos x="connsiteX1" y="connsiteY1"/>
                  </a:cxn>
                  <a:cxn ang="0">
                    <a:pos x="connsiteX2" y="connsiteY2"/>
                  </a:cxn>
                  <a:cxn ang="0">
                    <a:pos x="connsiteX3" y="connsiteY3"/>
                  </a:cxn>
                </a:cxnLst>
                <a:rect l="l" t="t" r="r" b="b"/>
                <a:pathLst>
                  <a:path w="99142" h="95838">
                    <a:moveTo>
                      <a:pt x="4957" y="12558"/>
                    </a:moveTo>
                    <a:cubicBezTo>
                      <a:pt x="13550" y="7931"/>
                      <a:pt x="23133" y="4957"/>
                      <a:pt x="33378" y="4957"/>
                    </a:cubicBezTo>
                    <a:cubicBezTo>
                      <a:pt x="67748" y="4957"/>
                      <a:pt x="95838" y="35361"/>
                      <a:pt x="95838" y="73035"/>
                    </a:cubicBezTo>
                    <a:cubicBezTo>
                      <a:pt x="95838" y="80306"/>
                      <a:pt x="94847" y="87246"/>
                      <a:pt x="92864" y="93525"/>
                    </a:cubicBezTo>
                  </a:path>
                </a:pathLst>
              </a:custGeom>
              <a:noFill/>
              <a:ln w="19050" cap="flat">
                <a:solidFill>
                  <a:schemeClr val="tx1"/>
                </a:solidFill>
                <a:prstDash val="solid"/>
                <a:round/>
              </a:ln>
            </p:spPr>
            <p:txBody>
              <a:bodyPr rtlCol="0" anchor="ctr"/>
              <a:lstStyle/>
              <a:p>
                <a:endParaRPr lang="en-US"/>
              </a:p>
            </p:txBody>
          </p:sp>
        </p:grpSp>
      </p:grpSp>
      <p:grpSp>
        <p:nvGrpSpPr>
          <p:cNvPr id="185" name="Group 184">
            <a:extLst>
              <a:ext uri="{FF2B5EF4-FFF2-40B4-BE49-F238E27FC236}">
                <a16:creationId xmlns:a16="http://schemas.microsoft.com/office/drawing/2014/main" id="{DC77F5E7-57FC-4678-A812-8840E622BB46}"/>
              </a:ext>
            </a:extLst>
          </p:cNvPr>
          <p:cNvGrpSpPr/>
          <p:nvPr/>
        </p:nvGrpSpPr>
        <p:grpSpPr>
          <a:xfrm>
            <a:off x="10919765" y="2670950"/>
            <a:ext cx="2300630" cy="3016686"/>
            <a:chOff x="10450944" y="2580996"/>
            <a:chExt cx="2300630" cy="3016686"/>
          </a:xfrm>
        </p:grpSpPr>
        <p:cxnSp>
          <p:nvCxnSpPr>
            <p:cNvPr id="124" name="Straight Connector 123">
              <a:extLst>
                <a:ext uri="{FF2B5EF4-FFF2-40B4-BE49-F238E27FC236}">
                  <a16:creationId xmlns:a16="http://schemas.microsoft.com/office/drawing/2014/main" id="{2A800EFD-F311-46D8-99B2-88CB4443D96D}"/>
                </a:ext>
              </a:extLst>
            </p:cNvPr>
            <p:cNvCxnSpPr>
              <a:cxnSpLocks/>
            </p:cNvCxnSpPr>
            <p:nvPr/>
          </p:nvCxnSpPr>
          <p:spPr>
            <a:xfrm flipH="1">
              <a:off x="11167213" y="4508699"/>
              <a:ext cx="868092" cy="0"/>
            </a:xfrm>
            <a:prstGeom prst="line">
              <a:avLst/>
            </a:prstGeom>
            <a:ln w="25400" cap="rnd">
              <a:gradFill flip="none" rotWithShape="1">
                <a:gsLst>
                  <a:gs pos="0">
                    <a:schemeClr val="accent1"/>
                  </a:gs>
                  <a:gs pos="100000">
                    <a:srgbClr val="C00000"/>
                  </a:gs>
                </a:gsLst>
                <a:lin ang="0" scaled="1"/>
                <a:tileRect/>
              </a:gradFill>
              <a:headEnd type="none"/>
              <a:tailEnd type="none"/>
            </a:ln>
          </p:spPr>
          <p:style>
            <a:lnRef idx="1">
              <a:schemeClr val="accent1"/>
            </a:lnRef>
            <a:fillRef idx="0">
              <a:schemeClr val="accent1"/>
            </a:fillRef>
            <a:effectRef idx="0">
              <a:schemeClr val="accent1"/>
            </a:effectRef>
            <a:fontRef idx="minor">
              <a:schemeClr val="tx1"/>
            </a:fontRef>
          </p:style>
        </p:cxnSp>
        <p:sp>
          <p:nvSpPr>
            <p:cNvPr id="125" name="Rectangle 124">
              <a:extLst>
                <a:ext uri="{FF2B5EF4-FFF2-40B4-BE49-F238E27FC236}">
                  <a16:creationId xmlns:a16="http://schemas.microsoft.com/office/drawing/2014/main" id="{829062CC-0529-4B98-9B8C-91CB9617545F}"/>
                </a:ext>
              </a:extLst>
            </p:cNvPr>
            <p:cNvSpPr/>
            <p:nvPr/>
          </p:nvSpPr>
          <p:spPr>
            <a:xfrm>
              <a:off x="10450944" y="4840552"/>
              <a:ext cx="2300630" cy="757130"/>
            </a:xfrm>
            <a:prstGeom prst="rect">
              <a:avLst/>
            </a:prstGeom>
          </p:spPr>
          <p:txBody>
            <a:bodyPr wrap="none">
              <a:spAutoFit/>
            </a:bodyPr>
            <a:lstStyle/>
            <a:p>
              <a:pPr lvl="0" algn="ctr" defTabSz="1097278">
                <a:lnSpc>
                  <a:spcPct val="90000"/>
                </a:lnSpc>
                <a:spcBef>
                  <a:spcPct val="20000"/>
                </a:spcBef>
                <a:buSzPct val="90000"/>
              </a:pPr>
              <a:r>
                <a:rPr lang="en-US" sz="2400" dirty="0">
                  <a:latin typeface="+mj-lt"/>
                  <a:ea typeface="Amazon Ember Light" panose="020B0403020204020204" pitchFamily="34" charset="0"/>
                  <a:cs typeface="Amazon Ember Light" panose="020B0403020204020204" pitchFamily="34" charset="0"/>
                </a:rPr>
                <a:t>Highly available</a:t>
              </a:r>
              <a:br>
                <a:rPr lang="en-US" sz="2400" dirty="0">
                  <a:latin typeface="+mj-lt"/>
                  <a:ea typeface="Amazon Ember Light" panose="020B0403020204020204" pitchFamily="34" charset="0"/>
                  <a:cs typeface="Amazon Ember Light" panose="020B0403020204020204" pitchFamily="34" charset="0"/>
                </a:rPr>
              </a:br>
              <a:r>
                <a:rPr lang="en-US" sz="2400" dirty="0">
                  <a:latin typeface="+mj-lt"/>
                  <a:ea typeface="Amazon Ember Light" panose="020B0403020204020204" pitchFamily="34" charset="0"/>
                  <a:cs typeface="Amazon Ember Light" panose="020B0403020204020204" pitchFamily="34" charset="0"/>
                </a:rPr>
                <a:t>and secure</a:t>
              </a:r>
            </a:p>
          </p:txBody>
        </p:sp>
        <p:grpSp>
          <p:nvGrpSpPr>
            <p:cNvPr id="184" name="Group 183">
              <a:extLst>
                <a:ext uri="{FF2B5EF4-FFF2-40B4-BE49-F238E27FC236}">
                  <a16:creationId xmlns:a16="http://schemas.microsoft.com/office/drawing/2014/main" id="{B495D2D4-2E71-445B-8138-562435FC326B}"/>
                </a:ext>
              </a:extLst>
            </p:cNvPr>
            <p:cNvGrpSpPr/>
            <p:nvPr/>
          </p:nvGrpSpPr>
          <p:grpSpPr>
            <a:xfrm>
              <a:off x="10719732" y="2580996"/>
              <a:ext cx="1763055" cy="1927103"/>
              <a:chOff x="9663468" y="2355354"/>
              <a:chExt cx="1969490" cy="2152746"/>
            </a:xfrm>
          </p:grpSpPr>
          <p:grpSp>
            <p:nvGrpSpPr>
              <p:cNvPr id="155" name="Graphic 222">
                <a:extLst>
                  <a:ext uri="{FF2B5EF4-FFF2-40B4-BE49-F238E27FC236}">
                    <a16:creationId xmlns:a16="http://schemas.microsoft.com/office/drawing/2014/main" id="{9E436087-4D18-4234-B47D-F2F2121AD123}"/>
                  </a:ext>
                </a:extLst>
              </p:cNvPr>
              <p:cNvGrpSpPr/>
              <p:nvPr/>
            </p:nvGrpSpPr>
            <p:grpSpPr>
              <a:xfrm>
                <a:off x="9663468" y="2538610"/>
                <a:ext cx="1969490" cy="1969490"/>
                <a:chOff x="285253" y="4592514"/>
                <a:chExt cx="660952" cy="660952"/>
              </a:xfrm>
            </p:grpSpPr>
            <p:sp>
              <p:nvSpPr>
                <p:cNvPr id="156" name="Freeform: Shape 155">
                  <a:extLst>
                    <a:ext uri="{FF2B5EF4-FFF2-40B4-BE49-F238E27FC236}">
                      <a16:creationId xmlns:a16="http://schemas.microsoft.com/office/drawing/2014/main" id="{F6966EE5-A176-4007-8A8F-9D114CDA7625}"/>
                    </a:ext>
                  </a:extLst>
                </p:cNvPr>
                <p:cNvSpPr/>
                <p:nvPr/>
              </p:nvSpPr>
              <p:spPr>
                <a:xfrm>
                  <a:off x="535754" y="4722335"/>
                  <a:ext cx="175152" cy="333781"/>
                </a:xfrm>
                <a:custGeom>
                  <a:avLst/>
                  <a:gdLst>
                    <a:gd name="connsiteX0" fmla="*/ 4957 w 175152"/>
                    <a:gd name="connsiteY0" fmla="*/ 80031 h 333780"/>
                    <a:gd name="connsiteX1" fmla="*/ 77992 w 175152"/>
                    <a:gd name="connsiteY1" fmla="*/ 5013 h 333780"/>
                    <a:gd name="connsiteX2" fmla="*/ 157968 w 175152"/>
                    <a:gd name="connsiteY2" fmla="*/ 101512 h 333780"/>
                    <a:gd name="connsiteX3" fmla="*/ 147723 w 175152"/>
                    <a:gd name="connsiteY3" fmla="*/ 330202 h 333780"/>
                  </a:gdLst>
                  <a:ahLst/>
                  <a:cxnLst>
                    <a:cxn ang="0">
                      <a:pos x="connsiteX0" y="connsiteY0"/>
                    </a:cxn>
                    <a:cxn ang="0">
                      <a:pos x="connsiteX1" y="connsiteY1"/>
                    </a:cxn>
                    <a:cxn ang="0">
                      <a:pos x="connsiteX2" y="connsiteY2"/>
                    </a:cxn>
                    <a:cxn ang="0">
                      <a:pos x="connsiteX3" y="connsiteY3"/>
                    </a:cxn>
                  </a:cxnLst>
                  <a:rect l="l" t="t" r="r" b="b"/>
                  <a:pathLst>
                    <a:path w="175152" h="333780">
                      <a:moveTo>
                        <a:pt x="4957" y="80031"/>
                      </a:moveTo>
                      <a:cubicBezTo>
                        <a:pt x="15202" y="53924"/>
                        <a:pt x="38666" y="3031"/>
                        <a:pt x="77992" y="5013"/>
                      </a:cubicBezTo>
                      <a:cubicBezTo>
                        <a:pt x="106413" y="6666"/>
                        <a:pt x="134504" y="27816"/>
                        <a:pt x="157968" y="101512"/>
                      </a:cubicBezTo>
                      <a:cubicBezTo>
                        <a:pt x="174161" y="151745"/>
                        <a:pt x="179448" y="248244"/>
                        <a:pt x="147723" y="330202"/>
                      </a:cubicBezTo>
                    </a:path>
                  </a:pathLst>
                </a:custGeom>
                <a:noFill/>
                <a:ln w="19050" cap="flat">
                  <a:solidFill>
                    <a:schemeClr val="tx1"/>
                  </a:solidFill>
                  <a:prstDash val="solid"/>
                  <a:round/>
                </a:ln>
              </p:spPr>
              <p:txBody>
                <a:bodyPr rtlCol="0" anchor="ctr"/>
                <a:lstStyle/>
                <a:p>
                  <a:endParaRPr lang="en-US"/>
                </a:p>
              </p:txBody>
            </p:sp>
            <p:sp>
              <p:nvSpPr>
                <p:cNvPr id="157" name="Freeform: Shape 156">
                  <a:extLst>
                    <a:ext uri="{FF2B5EF4-FFF2-40B4-BE49-F238E27FC236}">
                      <a16:creationId xmlns:a16="http://schemas.microsoft.com/office/drawing/2014/main" id="{C884D769-7D7A-49DB-A88F-97A751D52903}"/>
                    </a:ext>
                  </a:extLst>
                </p:cNvPr>
                <p:cNvSpPr/>
                <p:nvPr/>
              </p:nvSpPr>
              <p:spPr>
                <a:xfrm>
                  <a:off x="521543" y="4986441"/>
                  <a:ext cx="145409" cy="135495"/>
                </a:xfrm>
                <a:custGeom>
                  <a:avLst/>
                  <a:gdLst>
                    <a:gd name="connsiteX0" fmla="*/ 142766 w 145409"/>
                    <a:gd name="connsiteY0" fmla="*/ 100465 h 135495"/>
                    <a:gd name="connsiteX1" fmla="*/ 93194 w 145409"/>
                    <a:gd name="connsiteY1" fmla="*/ 132190 h 135495"/>
                    <a:gd name="connsiteX2" fmla="*/ 4957 w 145409"/>
                    <a:gd name="connsiteY2" fmla="*/ 4957 h 135495"/>
                  </a:gdLst>
                  <a:ahLst/>
                  <a:cxnLst>
                    <a:cxn ang="0">
                      <a:pos x="connsiteX0" y="connsiteY0"/>
                    </a:cxn>
                    <a:cxn ang="0">
                      <a:pos x="connsiteX1" y="connsiteY1"/>
                    </a:cxn>
                    <a:cxn ang="0">
                      <a:pos x="connsiteX2" y="connsiteY2"/>
                    </a:cxn>
                  </a:cxnLst>
                  <a:rect l="l" t="t" r="r" b="b"/>
                  <a:pathLst>
                    <a:path w="145409" h="135495">
                      <a:moveTo>
                        <a:pt x="142766" y="100465"/>
                      </a:moveTo>
                      <a:cubicBezTo>
                        <a:pt x="142766" y="100465"/>
                        <a:pt x="120624" y="132190"/>
                        <a:pt x="93194" y="132190"/>
                      </a:cubicBezTo>
                      <a:cubicBezTo>
                        <a:pt x="80636" y="132190"/>
                        <a:pt x="29082" y="126903"/>
                        <a:pt x="4957" y="4957"/>
                      </a:cubicBezTo>
                    </a:path>
                  </a:pathLst>
                </a:custGeom>
                <a:noFill/>
                <a:ln w="19050" cap="flat">
                  <a:solidFill>
                    <a:schemeClr val="tx1"/>
                  </a:solidFill>
                  <a:prstDash val="solid"/>
                  <a:round/>
                </a:ln>
              </p:spPr>
              <p:txBody>
                <a:bodyPr rtlCol="0" anchor="ctr"/>
                <a:lstStyle/>
                <a:p>
                  <a:endParaRPr lang="en-US"/>
                </a:p>
              </p:txBody>
            </p:sp>
            <p:sp>
              <p:nvSpPr>
                <p:cNvPr id="158" name="Freeform: Shape 157">
                  <a:extLst>
                    <a:ext uri="{FF2B5EF4-FFF2-40B4-BE49-F238E27FC236}">
                      <a16:creationId xmlns:a16="http://schemas.microsoft.com/office/drawing/2014/main" id="{3019507E-74EF-47CD-8989-3DDFDF7F57D0}"/>
                    </a:ext>
                  </a:extLst>
                </p:cNvPr>
                <p:cNvSpPr/>
                <p:nvPr/>
              </p:nvSpPr>
              <p:spPr>
                <a:xfrm>
                  <a:off x="516089" y="4835744"/>
                  <a:ext cx="16524" cy="118971"/>
                </a:xfrm>
                <a:custGeom>
                  <a:avLst/>
                  <a:gdLst>
                    <a:gd name="connsiteX0" fmla="*/ 13386 w 16523"/>
                    <a:gd name="connsiteY0" fmla="*/ 4957 h 118971"/>
                    <a:gd name="connsiteX1" fmla="*/ 5785 w 16523"/>
                    <a:gd name="connsiteY1" fmla="*/ 116658 h 118971"/>
                  </a:gdLst>
                  <a:ahLst/>
                  <a:cxnLst>
                    <a:cxn ang="0">
                      <a:pos x="connsiteX0" y="connsiteY0"/>
                    </a:cxn>
                    <a:cxn ang="0">
                      <a:pos x="connsiteX1" y="connsiteY1"/>
                    </a:cxn>
                  </a:cxnLst>
                  <a:rect l="l" t="t" r="r" b="b"/>
                  <a:pathLst>
                    <a:path w="16523" h="118971">
                      <a:moveTo>
                        <a:pt x="13386" y="4957"/>
                      </a:moveTo>
                      <a:cubicBezTo>
                        <a:pt x="13386" y="4957"/>
                        <a:pt x="1819" y="54859"/>
                        <a:pt x="5785" y="116658"/>
                      </a:cubicBezTo>
                    </a:path>
                  </a:pathLst>
                </a:custGeom>
                <a:noFill/>
                <a:ln w="19050" cap="flat">
                  <a:solidFill>
                    <a:schemeClr val="tx1"/>
                  </a:solidFill>
                  <a:prstDash val="solid"/>
                  <a:round/>
                </a:ln>
              </p:spPr>
              <p:txBody>
                <a:bodyPr rtlCol="0" anchor="ctr"/>
                <a:lstStyle/>
                <a:p>
                  <a:endParaRPr lang="en-US"/>
                </a:p>
              </p:txBody>
            </p:sp>
            <p:sp>
              <p:nvSpPr>
                <p:cNvPr id="159" name="Freeform: Shape 158">
                  <a:extLst>
                    <a:ext uri="{FF2B5EF4-FFF2-40B4-BE49-F238E27FC236}">
                      <a16:creationId xmlns:a16="http://schemas.microsoft.com/office/drawing/2014/main" id="{DECC43C4-A799-4472-B0C2-74B74CDD7A0D}"/>
                    </a:ext>
                  </a:extLst>
                </p:cNvPr>
                <p:cNvSpPr/>
                <p:nvPr/>
              </p:nvSpPr>
              <p:spPr>
                <a:xfrm>
                  <a:off x="468006" y="4786173"/>
                  <a:ext cx="52876" cy="36352"/>
                </a:xfrm>
                <a:custGeom>
                  <a:avLst/>
                  <a:gdLst>
                    <a:gd name="connsiteX0" fmla="*/ 49571 w 52876"/>
                    <a:gd name="connsiteY0" fmla="*/ 31395 h 36352"/>
                    <a:gd name="connsiteX1" fmla="*/ 4957 w 52876"/>
                    <a:gd name="connsiteY1" fmla="*/ 4957 h 36352"/>
                  </a:gdLst>
                  <a:ahLst/>
                  <a:cxnLst>
                    <a:cxn ang="0">
                      <a:pos x="connsiteX0" y="connsiteY0"/>
                    </a:cxn>
                    <a:cxn ang="0">
                      <a:pos x="connsiteX1" y="connsiteY1"/>
                    </a:cxn>
                  </a:cxnLst>
                  <a:rect l="l" t="t" r="r" b="b"/>
                  <a:pathLst>
                    <a:path w="52876" h="36352">
                      <a:moveTo>
                        <a:pt x="49571" y="31395"/>
                      </a:moveTo>
                      <a:cubicBezTo>
                        <a:pt x="37344" y="27430"/>
                        <a:pt x="17846" y="22472"/>
                        <a:pt x="4957" y="4957"/>
                      </a:cubicBezTo>
                    </a:path>
                  </a:pathLst>
                </a:custGeom>
                <a:noFill/>
                <a:ln w="19050" cap="flat">
                  <a:solidFill>
                    <a:schemeClr val="tx1"/>
                  </a:solidFill>
                  <a:prstDash val="solid"/>
                  <a:round/>
                </a:ln>
              </p:spPr>
              <p:txBody>
                <a:bodyPr rtlCol="0" anchor="ctr"/>
                <a:lstStyle/>
                <a:p>
                  <a:endParaRPr lang="en-US"/>
                </a:p>
              </p:txBody>
            </p:sp>
            <p:sp>
              <p:nvSpPr>
                <p:cNvPr id="160" name="Freeform: Shape 159">
                  <a:extLst>
                    <a:ext uri="{FF2B5EF4-FFF2-40B4-BE49-F238E27FC236}">
                      <a16:creationId xmlns:a16="http://schemas.microsoft.com/office/drawing/2014/main" id="{809682DC-8DBD-44BC-8BBD-1867A2802198}"/>
                    </a:ext>
                  </a:extLst>
                </p:cNvPr>
                <p:cNvSpPr/>
                <p:nvPr/>
              </p:nvSpPr>
              <p:spPr>
                <a:xfrm>
                  <a:off x="549964" y="4814594"/>
                  <a:ext cx="168543" cy="19829"/>
                </a:xfrm>
                <a:custGeom>
                  <a:avLst/>
                  <a:gdLst>
                    <a:gd name="connsiteX0" fmla="*/ 4957 w 168542"/>
                    <a:gd name="connsiteY0" fmla="*/ 11236 h 19828"/>
                    <a:gd name="connsiteX1" fmla="*/ 164577 w 168542"/>
                    <a:gd name="connsiteY1" fmla="*/ 4957 h 19828"/>
                  </a:gdLst>
                  <a:ahLst/>
                  <a:cxnLst>
                    <a:cxn ang="0">
                      <a:pos x="connsiteX0" y="connsiteY0"/>
                    </a:cxn>
                    <a:cxn ang="0">
                      <a:pos x="connsiteX1" y="connsiteY1"/>
                    </a:cxn>
                  </a:cxnLst>
                  <a:rect l="l" t="t" r="r" b="b"/>
                  <a:pathLst>
                    <a:path w="168542" h="19828">
                      <a:moveTo>
                        <a:pt x="4957" y="11236"/>
                      </a:moveTo>
                      <a:cubicBezTo>
                        <a:pt x="35030" y="14871"/>
                        <a:pt x="91542" y="24125"/>
                        <a:pt x="164577" y="4957"/>
                      </a:cubicBezTo>
                    </a:path>
                  </a:pathLst>
                </a:custGeom>
                <a:noFill/>
                <a:ln w="19050" cap="flat">
                  <a:solidFill>
                    <a:schemeClr val="tx1"/>
                  </a:solidFill>
                  <a:prstDash val="solid"/>
                  <a:round/>
                </a:ln>
              </p:spPr>
              <p:txBody>
                <a:bodyPr rtlCol="0" anchor="ctr"/>
                <a:lstStyle/>
                <a:p>
                  <a:endParaRPr lang="en-US"/>
                </a:p>
              </p:txBody>
            </p:sp>
            <p:sp>
              <p:nvSpPr>
                <p:cNvPr id="161" name="Freeform: Shape 160">
                  <a:extLst>
                    <a:ext uri="{FF2B5EF4-FFF2-40B4-BE49-F238E27FC236}">
                      <a16:creationId xmlns:a16="http://schemas.microsoft.com/office/drawing/2014/main" id="{1EC1A95F-4449-4556-BF7B-F692BB862812}"/>
                    </a:ext>
                  </a:extLst>
                </p:cNvPr>
                <p:cNvSpPr/>
                <p:nvPr/>
              </p:nvSpPr>
              <p:spPr>
                <a:xfrm>
                  <a:off x="746598" y="4788817"/>
                  <a:ext cx="19829" cy="19829"/>
                </a:xfrm>
                <a:custGeom>
                  <a:avLst/>
                  <a:gdLst>
                    <a:gd name="connsiteX0" fmla="*/ 4957 w 19828"/>
                    <a:gd name="connsiteY0" fmla="*/ 16854 h 19828"/>
                    <a:gd name="connsiteX1" fmla="*/ 17185 w 19828"/>
                    <a:gd name="connsiteY1" fmla="*/ 4957 h 19828"/>
                  </a:gdLst>
                  <a:ahLst/>
                  <a:cxnLst>
                    <a:cxn ang="0">
                      <a:pos x="connsiteX0" y="connsiteY0"/>
                    </a:cxn>
                    <a:cxn ang="0">
                      <a:pos x="connsiteX1" y="connsiteY1"/>
                    </a:cxn>
                  </a:cxnLst>
                  <a:rect l="l" t="t" r="r" b="b"/>
                  <a:pathLst>
                    <a:path w="19828" h="19828">
                      <a:moveTo>
                        <a:pt x="4957" y="16854"/>
                      </a:moveTo>
                      <a:cubicBezTo>
                        <a:pt x="4957" y="16854"/>
                        <a:pt x="12228" y="13219"/>
                        <a:pt x="17185" y="4957"/>
                      </a:cubicBezTo>
                    </a:path>
                  </a:pathLst>
                </a:custGeom>
                <a:noFill/>
                <a:ln w="19050" cap="flat">
                  <a:solidFill>
                    <a:schemeClr val="tx1"/>
                  </a:solidFill>
                  <a:prstDash val="solid"/>
                  <a:round/>
                </a:ln>
              </p:spPr>
              <p:txBody>
                <a:bodyPr rtlCol="0" anchor="ctr"/>
                <a:lstStyle/>
                <a:p>
                  <a:endParaRPr lang="en-US"/>
                </a:p>
              </p:txBody>
            </p:sp>
            <p:sp>
              <p:nvSpPr>
                <p:cNvPr id="162" name="Freeform: Shape 161">
                  <a:extLst>
                    <a:ext uri="{FF2B5EF4-FFF2-40B4-BE49-F238E27FC236}">
                      <a16:creationId xmlns:a16="http://schemas.microsoft.com/office/drawing/2014/main" id="{27B335BF-923B-4DD9-8D6B-23AF8D4A94C0}"/>
                    </a:ext>
                  </a:extLst>
                </p:cNvPr>
                <p:cNvSpPr/>
                <p:nvPr/>
              </p:nvSpPr>
              <p:spPr>
                <a:xfrm>
                  <a:off x="661996" y="4917702"/>
                  <a:ext cx="95838" cy="9914"/>
                </a:xfrm>
                <a:custGeom>
                  <a:avLst/>
                  <a:gdLst>
                    <a:gd name="connsiteX0" fmla="*/ 90881 w 95838"/>
                    <a:gd name="connsiteY0" fmla="*/ 4957 h 9914"/>
                    <a:gd name="connsiteX1" fmla="*/ 4957 w 95838"/>
                    <a:gd name="connsiteY1" fmla="*/ 5288 h 9914"/>
                  </a:gdLst>
                  <a:ahLst/>
                  <a:cxnLst>
                    <a:cxn ang="0">
                      <a:pos x="connsiteX0" y="connsiteY0"/>
                    </a:cxn>
                    <a:cxn ang="0">
                      <a:pos x="connsiteX1" y="connsiteY1"/>
                    </a:cxn>
                  </a:cxnLst>
                  <a:rect l="l" t="t" r="r" b="b"/>
                  <a:pathLst>
                    <a:path w="95838" h="9914">
                      <a:moveTo>
                        <a:pt x="90881" y="4957"/>
                      </a:moveTo>
                      <a:lnTo>
                        <a:pt x="4957" y="5288"/>
                      </a:lnTo>
                    </a:path>
                  </a:pathLst>
                </a:custGeom>
                <a:ln w="19050" cap="flat">
                  <a:solidFill>
                    <a:schemeClr val="tx1"/>
                  </a:solidFill>
                  <a:prstDash val="solid"/>
                  <a:round/>
                </a:ln>
              </p:spPr>
              <p:txBody>
                <a:bodyPr rtlCol="0" anchor="ctr"/>
                <a:lstStyle/>
                <a:p>
                  <a:endParaRPr lang="en-US"/>
                </a:p>
              </p:txBody>
            </p:sp>
            <p:sp>
              <p:nvSpPr>
                <p:cNvPr id="163" name="Freeform: Shape 162">
                  <a:extLst>
                    <a:ext uri="{FF2B5EF4-FFF2-40B4-BE49-F238E27FC236}">
                      <a16:creationId xmlns:a16="http://schemas.microsoft.com/office/drawing/2014/main" id="{4971B605-B91C-43DF-A247-C0156888FEEF}"/>
                    </a:ext>
                  </a:extLst>
                </p:cNvPr>
                <p:cNvSpPr/>
                <p:nvPr/>
              </p:nvSpPr>
              <p:spPr>
                <a:xfrm>
                  <a:off x="472963" y="4918363"/>
                  <a:ext cx="155324" cy="9914"/>
                </a:xfrm>
                <a:custGeom>
                  <a:avLst/>
                  <a:gdLst>
                    <a:gd name="connsiteX0" fmla="*/ 4957 w 155323"/>
                    <a:gd name="connsiteY0" fmla="*/ 4957 h 9914"/>
                    <a:gd name="connsiteX1" fmla="*/ 153010 w 155323"/>
                    <a:gd name="connsiteY1" fmla="*/ 4957 h 9914"/>
                  </a:gdLst>
                  <a:ahLst/>
                  <a:cxnLst>
                    <a:cxn ang="0">
                      <a:pos x="connsiteX0" y="connsiteY0"/>
                    </a:cxn>
                    <a:cxn ang="0">
                      <a:pos x="connsiteX1" y="connsiteY1"/>
                    </a:cxn>
                  </a:cxnLst>
                  <a:rect l="l" t="t" r="r" b="b"/>
                  <a:pathLst>
                    <a:path w="155323" h="9914">
                      <a:moveTo>
                        <a:pt x="4957" y="4957"/>
                      </a:moveTo>
                      <a:lnTo>
                        <a:pt x="153010" y="4957"/>
                      </a:lnTo>
                    </a:path>
                  </a:pathLst>
                </a:custGeom>
                <a:ln w="19050" cap="flat">
                  <a:solidFill>
                    <a:schemeClr val="tx1"/>
                  </a:solidFill>
                  <a:prstDash val="solid"/>
                  <a:round/>
                </a:ln>
              </p:spPr>
              <p:txBody>
                <a:bodyPr rtlCol="0" anchor="ctr"/>
                <a:lstStyle/>
                <a:p>
                  <a:endParaRPr lang="en-US"/>
                </a:p>
              </p:txBody>
            </p:sp>
            <p:sp>
              <p:nvSpPr>
                <p:cNvPr id="164" name="Freeform: Shape 163">
                  <a:extLst>
                    <a:ext uri="{FF2B5EF4-FFF2-40B4-BE49-F238E27FC236}">
                      <a16:creationId xmlns:a16="http://schemas.microsoft.com/office/drawing/2014/main" id="{F0AFFE0A-02AD-44E2-85D8-75B6A65F5AD1}"/>
                    </a:ext>
                  </a:extLst>
                </p:cNvPr>
                <p:cNvSpPr/>
                <p:nvPr/>
              </p:nvSpPr>
              <p:spPr>
                <a:xfrm>
                  <a:off x="488496" y="5014532"/>
                  <a:ext cx="251162" cy="26438"/>
                </a:xfrm>
                <a:custGeom>
                  <a:avLst/>
                  <a:gdLst>
                    <a:gd name="connsiteX0" fmla="*/ 4957 w 251161"/>
                    <a:gd name="connsiteY0" fmla="*/ 23464 h 26438"/>
                    <a:gd name="connsiteX1" fmla="*/ 125250 w 251161"/>
                    <a:gd name="connsiteY1" fmla="*/ 4957 h 26438"/>
                    <a:gd name="connsiteX2" fmla="*/ 248848 w 251161"/>
                    <a:gd name="connsiteY2" fmla="*/ 23133 h 26438"/>
                  </a:gdLst>
                  <a:ahLst/>
                  <a:cxnLst>
                    <a:cxn ang="0">
                      <a:pos x="connsiteX0" y="connsiteY0"/>
                    </a:cxn>
                    <a:cxn ang="0">
                      <a:pos x="connsiteX1" y="connsiteY1"/>
                    </a:cxn>
                    <a:cxn ang="0">
                      <a:pos x="connsiteX2" y="connsiteY2"/>
                    </a:cxn>
                  </a:cxnLst>
                  <a:rect l="l" t="t" r="r" b="b"/>
                  <a:pathLst>
                    <a:path w="251161" h="26438">
                      <a:moveTo>
                        <a:pt x="4957" y="23464"/>
                      </a:moveTo>
                      <a:cubicBezTo>
                        <a:pt x="4957" y="23464"/>
                        <a:pt x="45606" y="4957"/>
                        <a:pt x="125250" y="4957"/>
                      </a:cubicBezTo>
                      <a:cubicBezTo>
                        <a:pt x="156315" y="4957"/>
                        <a:pt x="205226" y="6610"/>
                        <a:pt x="248848" y="23133"/>
                      </a:cubicBezTo>
                    </a:path>
                  </a:pathLst>
                </a:custGeom>
                <a:noFill/>
                <a:ln w="19050" cap="flat">
                  <a:solidFill>
                    <a:schemeClr val="tx1"/>
                  </a:solidFill>
                  <a:prstDash val="solid"/>
                  <a:round/>
                </a:ln>
              </p:spPr>
              <p:txBody>
                <a:bodyPr rtlCol="0" anchor="ctr"/>
                <a:lstStyle/>
                <a:p>
                  <a:endParaRPr lang="en-US"/>
                </a:p>
              </p:txBody>
            </p:sp>
            <p:sp>
              <p:nvSpPr>
                <p:cNvPr id="165" name="Freeform: Shape 164">
                  <a:extLst>
                    <a:ext uri="{FF2B5EF4-FFF2-40B4-BE49-F238E27FC236}">
                      <a16:creationId xmlns:a16="http://schemas.microsoft.com/office/drawing/2014/main" id="{2899D3B9-B346-4D4D-88B1-6690CD0EAF9E}"/>
                    </a:ext>
                  </a:extLst>
                </p:cNvPr>
                <p:cNvSpPr/>
                <p:nvPr/>
              </p:nvSpPr>
              <p:spPr>
                <a:xfrm>
                  <a:off x="479242" y="5059146"/>
                  <a:ext cx="274295" cy="62790"/>
                </a:xfrm>
                <a:custGeom>
                  <a:avLst/>
                  <a:gdLst>
                    <a:gd name="connsiteX0" fmla="*/ 4957 w 274295"/>
                    <a:gd name="connsiteY0" fmla="*/ 4957 h 62790"/>
                    <a:gd name="connsiteX1" fmla="*/ 135826 w 274295"/>
                    <a:gd name="connsiteY1" fmla="*/ 59486 h 62790"/>
                    <a:gd name="connsiteX2" fmla="*/ 272312 w 274295"/>
                    <a:gd name="connsiteY2" fmla="*/ 6610 h 62790"/>
                  </a:gdLst>
                  <a:ahLst/>
                  <a:cxnLst>
                    <a:cxn ang="0">
                      <a:pos x="connsiteX0" y="connsiteY0"/>
                    </a:cxn>
                    <a:cxn ang="0">
                      <a:pos x="connsiteX1" y="connsiteY1"/>
                    </a:cxn>
                    <a:cxn ang="0">
                      <a:pos x="connsiteX2" y="connsiteY2"/>
                    </a:cxn>
                  </a:cxnLst>
                  <a:rect l="l" t="t" r="r" b="b"/>
                  <a:pathLst>
                    <a:path w="274295" h="62790">
                      <a:moveTo>
                        <a:pt x="4957" y="4957"/>
                      </a:moveTo>
                      <a:cubicBezTo>
                        <a:pt x="4957" y="4957"/>
                        <a:pt x="46597" y="56511"/>
                        <a:pt x="135826" y="59486"/>
                      </a:cubicBezTo>
                      <a:cubicBezTo>
                        <a:pt x="172508" y="60808"/>
                        <a:pt x="234638" y="45606"/>
                        <a:pt x="272312" y="6610"/>
                      </a:cubicBezTo>
                    </a:path>
                  </a:pathLst>
                </a:custGeom>
                <a:noFill/>
                <a:ln w="19050" cap="flat">
                  <a:solidFill>
                    <a:schemeClr val="tx1"/>
                  </a:solidFill>
                  <a:prstDash val="solid"/>
                  <a:round/>
                </a:ln>
              </p:spPr>
              <p:txBody>
                <a:bodyPr rtlCol="0" anchor="ctr"/>
                <a:lstStyle/>
                <a:p>
                  <a:endParaRPr lang="en-US"/>
                </a:p>
              </p:txBody>
            </p:sp>
            <p:sp>
              <p:nvSpPr>
                <p:cNvPr id="166" name="Freeform: Shape 165">
                  <a:extLst>
                    <a:ext uri="{FF2B5EF4-FFF2-40B4-BE49-F238E27FC236}">
                      <a16:creationId xmlns:a16="http://schemas.microsoft.com/office/drawing/2014/main" id="{BB89A140-648E-47F0-BD95-E1F50659399D}"/>
                    </a:ext>
                  </a:extLst>
                </p:cNvPr>
                <p:cNvSpPr/>
                <p:nvPr/>
              </p:nvSpPr>
              <p:spPr>
                <a:xfrm>
                  <a:off x="454457" y="4722354"/>
                  <a:ext cx="327171" cy="89229"/>
                </a:xfrm>
                <a:custGeom>
                  <a:avLst/>
                  <a:gdLst>
                    <a:gd name="connsiteX0" fmla="*/ 4957 w 327171"/>
                    <a:gd name="connsiteY0" fmla="*/ 85630 h 89228"/>
                    <a:gd name="connsiteX1" fmla="*/ 157968 w 327171"/>
                    <a:gd name="connsiteY1" fmla="*/ 4994 h 89228"/>
                    <a:gd name="connsiteX2" fmla="*/ 322875 w 327171"/>
                    <a:gd name="connsiteY2" fmla="*/ 83317 h 89228"/>
                  </a:gdLst>
                  <a:ahLst/>
                  <a:cxnLst>
                    <a:cxn ang="0">
                      <a:pos x="connsiteX0" y="connsiteY0"/>
                    </a:cxn>
                    <a:cxn ang="0">
                      <a:pos x="connsiteX1" y="connsiteY1"/>
                    </a:cxn>
                    <a:cxn ang="0">
                      <a:pos x="connsiteX2" y="connsiteY2"/>
                    </a:cxn>
                  </a:cxnLst>
                  <a:rect l="l" t="t" r="r" b="b"/>
                  <a:pathLst>
                    <a:path w="327171" h="89228">
                      <a:moveTo>
                        <a:pt x="4957" y="85630"/>
                      </a:moveTo>
                      <a:cubicBezTo>
                        <a:pt x="4957" y="85630"/>
                        <a:pt x="58164" y="7307"/>
                        <a:pt x="157968" y="4994"/>
                      </a:cubicBezTo>
                      <a:cubicBezTo>
                        <a:pt x="194650" y="4333"/>
                        <a:pt x="270660" y="11934"/>
                        <a:pt x="322875" y="83317"/>
                      </a:cubicBezTo>
                    </a:path>
                  </a:pathLst>
                </a:custGeom>
                <a:noFill/>
                <a:ln w="19050" cap="flat">
                  <a:solidFill>
                    <a:schemeClr val="tx1"/>
                  </a:solidFill>
                  <a:prstDash val="solid"/>
                  <a:round/>
                </a:ln>
              </p:spPr>
              <p:txBody>
                <a:bodyPr rtlCol="0" anchor="ctr"/>
                <a:lstStyle/>
                <a:p>
                  <a:endParaRPr lang="en-US"/>
                </a:p>
              </p:txBody>
            </p:sp>
            <p:sp>
              <p:nvSpPr>
                <p:cNvPr id="167" name="Freeform: Shape 166">
                  <a:extLst>
                    <a:ext uri="{FF2B5EF4-FFF2-40B4-BE49-F238E27FC236}">
                      <a16:creationId xmlns:a16="http://schemas.microsoft.com/office/drawing/2014/main" id="{4582D79C-42EA-4844-A08B-B2FED09E76D6}"/>
                    </a:ext>
                  </a:extLst>
                </p:cNvPr>
                <p:cNvSpPr/>
                <p:nvPr/>
              </p:nvSpPr>
              <p:spPr>
                <a:xfrm>
                  <a:off x="511960" y="4799392"/>
                  <a:ext cx="46267" cy="46267"/>
                </a:xfrm>
                <a:custGeom>
                  <a:avLst/>
                  <a:gdLst>
                    <a:gd name="connsiteX0" fmla="*/ 41309 w 46266"/>
                    <a:gd name="connsiteY0" fmla="*/ 23133 h 46266"/>
                    <a:gd name="connsiteX1" fmla="*/ 23133 w 46266"/>
                    <a:gd name="connsiteY1" fmla="*/ 41309 h 46266"/>
                    <a:gd name="connsiteX2" fmla="*/ 4957 w 46266"/>
                    <a:gd name="connsiteY2" fmla="*/ 23133 h 46266"/>
                    <a:gd name="connsiteX3" fmla="*/ 23133 w 46266"/>
                    <a:gd name="connsiteY3" fmla="*/ 4957 h 46266"/>
                    <a:gd name="connsiteX4" fmla="*/ 41309 w 46266"/>
                    <a:gd name="connsiteY4" fmla="*/ 23133 h 462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266" h="46266">
                      <a:moveTo>
                        <a:pt x="41309" y="23133"/>
                      </a:moveTo>
                      <a:cubicBezTo>
                        <a:pt x="41309" y="33172"/>
                        <a:pt x="33172" y="41309"/>
                        <a:pt x="23133" y="41309"/>
                      </a:cubicBezTo>
                      <a:cubicBezTo>
                        <a:pt x="13095" y="41309"/>
                        <a:pt x="4957" y="33172"/>
                        <a:pt x="4957" y="23133"/>
                      </a:cubicBezTo>
                      <a:cubicBezTo>
                        <a:pt x="4957" y="13095"/>
                        <a:pt x="13095" y="4957"/>
                        <a:pt x="23133" y="4957"/>
                      </a:cubicBezTo>
                      <a:cubicBezTo>
                        <a:pt x="33172" y="4957"/>
                        <a:pt x="41309" y="13095"/>
                        <a:pt x="41309" y="23133"/>
                      </a:cubicBezTo>
                      <a:close/>
                    </a:path>
                  </a:pathLst>
                </a:custGeom>
                <a:noFill/>
                <a:ln w="19050" cap="flat">
                  <a:solidFill>
                    <a:schemeClr val="tx1"/>
                  </a:solidFill>
                  <a:prstDash val="solid"/>
                  <a:round/>
                </a:ln>
              </p:spPr>
              <p:txBody>
                <a:bodyPr rtlCol="0" anchor="ctr"/>
                <a:lstStyle/>
                <a:p>
                  <a:endParaRPr lang="en-US"/>
                </a:p>
              </p:txBody>
            </p:sp>
            <p:sp>
              <p:nvSpPr>
                <p:cNvPr id="168" name="Freeform: Shape 167">
                  <a:extLst>
                    <a:ext uri="{FF2B5EF4-FFF2-40B4-BE49-F238E27FC236}">
                      <a16:creationId xmlns:a16="http://schemas.microsoft.com/office/drawing/2014/main" id="{2A733D4E-C3B0-49FC-B437-89656C659A45}"/>
                    </a:ext>
                  </a:extLst>
                </p:cNvPr>
                <p:cNvSpPr/>
                <p:nvPr/>
              </p:nvSpPr>
              <p:spPr>
                <a:xfrm>
                  <a:off x="501054" y="4950089"/>
                  <a:ext cx="46267" cy="46267"/>
                </a:xfrm>
                <a:custGeom>
                  <a:avLst/>
                  <a:gdLst>
                    <a:gd name="connsiteX0" fmla="*/ 41310 w 46266"/>
                    <a:gd name="connsiteY0" fmla="*/ 23133 h 46266"/>
                    <a:gd name="connsiteX1" fmla="*/ 23133 w 46266"/>
                    <a:gd name="connsiteY1" fmla="*/ 41309 h 46266"/>
                    <a:gd name="connsiteX2" fmla="*/ 4957 w 46266"/>
                    <a:gd name="connsiteY2" fmla="*/ 23133 h 46266"/>
                    <a:gd name="connsiteX3" fmla="*/ 23133 w 46266"/>
                    <a:gd name="connsiteY3" fmla="*/ 4957 h 46266"/>
                    <a:gd name="connsiteX4" fmla="*/ 41310 w 46266"/>
                    <a:gd name="connsiteY4" fmla="*/ 23133 h 462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266" h="46266">
                      <a:moveTo>
                        <a:pt x="41310" y="23133"/>
                      </a:moveTo>
                      <a:cubicBezTo>
                        <a:pt x="41310" y="33172"/>
                        <a:pt x="33172" y="41309"/>
                        <a:pt x="23133" y="41309"/>
                      </a:cubicBezTo>
                      <a:cubicBezTo>
                        <a:pt x="13095" y="41309"/>
                        <a:pt x="4957" y="33172"/>
                        <a:pt x="4957" y="23133"/>
                      </a:cubicBezTo>
                      <a:cubicBezTo>
                        <a:pt x="4957" y="13095"/>
                        <a:pt x="13095" y="4957"/>
                        <a:pt x="23133" y="4957"/>
                      </a:cubicBezTo>
                      <a:cubicBezTo>
                        <a:pt x="33172" y="4957"/>
                        <a:pt x="41310" y="13095"/>
                        <a:pt x="41310" y="23133"/>
                      </a:cubicBezTo>
                      <a:close/>
                    </a:path>
                  </a:pathLst>
                </a:custGeom>
                <a:noFill/>
                <a:ln w="19050" cap="flat">
                  <a:solidFill>
                    <a:schemeClr val="tx1"/>
                  </a:solidFill>
                  <a:prstDash val="solid"/>
                  <a:round/>
                </a:ln>
              </p:spPr>
              <p:txBody>
                <a:bodyPr rtlCol="0" anchor="ctr"/>
                <a:lstStyle/>
                <a:p>
                  <a:endParaRPr lang="en-US"/>
                </a:p>
              </p:txBody>
            </p:sp>
            <p:sp>
              <p:nvSpPr>
                <p:cNvPr id="169" name="Freeform: Shape 168">
                  <a:extLst>
                    <a:ext uri="{FF2B5EF4-FFF2-40B4-BE49-F238E27FC236}">
                      <a16:creationId xmlns:a16="http://schemas.microsoft.com/office/drawing/2014/main" id="{862DFDA3-0836-466B-A8AB-C33AE4CEDFD3}"/>
                    </a:ext>
                  </a:extLst>
                </p:cNvPr>
                <p:cNvSpPr/>
                <p:nvPr/>
              </p:nvSpPr>
              <p:spPr>
                <a:xfrm>
                  <a:off x="651751" y="5047579"/>
                  <a:ext cx="46267" cy="46267"/>
                </a:xfrm>
                <a:custGeom>
                  <a:avLst/>
                  <a:gdLst>
                    <a:gd name="connsiteX0" fmla="*/ 41310 w 46266"/>
                    <a:gd name="connsiteY0" fmla="*/ 23133 h 46266"/>
                    <a:gd name="connsiteX1" fmla="*/ 23133 w 46266"/>
                    <a:gd name="connsiteY1" fmla="*/ 41309 h 46266"/>
                    <a:gd name="connsiteX2" fmla="*/ 4957 w 46266"/>
                    <a:gd name="connsiteY2" fmla="*/ 23133 h 46266"/>
                    <a:gd name="connsiteX3" fmla="*/ 23133 w 46266"/>
                    <a:gd name="connsiteY3" fmla="*/ 4957 h 46266"/>
                    <a:gd name="connsiteX4" fmla="*/ 41310 w 46266"/>
                    <a:gd name="connsiteY4" fmla="*/ 23133 h 462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266" h="46266">
                      <a:moveTo>
                        <a:pt x="41310" y="23133"/>
                      </a:moveTo>
                      <a:cubicBezTo>
                        <a:pt x="41310" y="33172"/>
                        <a:pt x="33172" y="41309"/>
                        <a:pt x="23133" y="41309"/>
                      </a:cubicBezTo>
                      <a:cubicBezTo>
                        <a:pt x="13095" y="41309"/>
                        <a:pt x="4957" y="33172"/>
                        <a:pt x="4957" y="23133"/>
                      </a:cubicBezTo>
                      <a:cubicBezTo>
                        <a:pt x="4957" y="13095"/>
                        <a:pt x="13095" y="4957"/>
                        <a:pt x="23133" y="4957"/>
                      </a:cubicBezTo>
                      <a:cubicBezTo>
                        <a:pt x="33172" y="4957"/>
                        <a:pt x="41310" y="13095"/>
                        <a:pt x="41310" y="23133"/>
                      </a:cubicBezTo>
                      <a:close/>
                    </a:path>
                  </a:pathLst>
                </a:custGeom>
                <a:noFill/>
                <a:ln w="19050" cap="flat">
                  <a:solidFill>
                    <a:schemeClr val="tx1"/>
                  </a:solidFill>
                  <a:prstDash val="solid"/>
                  <a:round/>
                </a:ln>
              </p:spPr>
              <p:txBody>
                <a:bodyPr rtlCol="0" anchor="ctr"/>
                <a:lstStyle/>
                <a:p>
                  <a:endParaRPr lang="en-US"/>
                </a:p>
              </p:txBody>
            </p:sp>
            <p:sp>
              <p:nvSpPr>
                <p:cNvPr id="170" name="Freeform: Shape 169">
                  <a:extLst>
                    <a:ext uri="{FF2B5EF4-FFF2-40B4-BE49-F238E27FC236}">
                      <a16:creationId xmlns:a16="http://schemas.microsoft.com/office/drawing/2014/main" id="{F0A6B763-2EC8-4A53-B2FD-FAECAFDD6FA7}"/>
                    </a:ext>
                  </a:extLst>
                </p:cNvPr>
                <p:cNvSpPr/>
                <p:nvPr/>
              </p:nvSpPr>
              <p:spPr>
                <a:xfrm>
                  <a:off x="710245" y="4792122"/>
                  <a:ext cx="46267" cy="46267"/>
                </a:xfrm>
                <a:custGeom>
                  <a:avLst/>
                  <a:gdLst>
                    <a:gd name="connsiteX0" fmla="*/ 41310 w 46266"/>
                    <a:gd name="connsiteY0" fmla="*/ 23133 h 46266"/>
                    <a:gd name="connsiteX1" fmla="*/ 23133 w 46266"/>
                    <a:gd name="connsiteY1" fmla="*/ 41310 h 46266"/>
                    <a:gd name="connsiteX2" fmla="*/ 4957 w 46266"/>
                    <a:gd name="connsiteY2" fmla="*/ 23133 h 46266"/>
                    <a:gd name="connsiteX3" fmla="*/ 23133 w 46266"/>
                    <a:gd name="connsiteY3" fmla="*/ 4957 h 46266"/>
                    <a:gd name="connsiteX4" fmla="*/ 41310 w 46266"/>
                    <a:gd name="connsiteY4" fmla="*/ 23133 h 462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266" h="46266">
                      <a:moveTo>
                        <a:pt x="41310" y="23133"/>
                      </a:moveTo>
                      <a:cubicBezTo>
                        <a:pt x="41310" y="33172"/>
                        <a:pt x="33172" y="41310"/>
                        <a:pt x="23133" y="41310"/>
                      </a:cubicBezTo>
                      <a:cubicBezTo>
                        <a:pt x="13095" y="41310"/>
                        <a:pt x="4957" y="33172"/>
                        <a:pt x="4957" y="23133"/>
                      </a:cubicBezTo>
                      <a:cubicBezTo>
                        <a:pt x="4957" y="13095"/>
                        <a:pt x="13095" y="4957"/>
                        <a:pt x="23133" y="4957"/>
                      </a:cubicBezTo>
                      <a:cubicBezTo>
                        <a:pt x="33172" y="4957"/>
                        <a:pt x="41310" y="13095"/>
                        <a:pt x="41310" y="23133"/>
                      </a:cubicBezTo>
                      <a:close/>
                    </a:path>
                  </a:pathLst>
                </a:custGeom>
                <a:noFill/>
                <a:ln w="19050" cap="flat">
                  <a:solidFill>
                    <a:schemeClr val="tx1"/>
                  </a:solidFill>
                  <a:prstDash val="solid"/>
                  <a:round/>
                </a:ln>
              </p:spPr>
              <p:txBody>
                <a:bodyPr rtlCol="0" anchor="ctr"/>
                <a:lstStyle/>
                <a:p>
                  <a:endParaRPr lang="en-US"/>
                </a:p>
              </p:txBody>
            </p:sp>
            <p:sp>
              <p:nvSpPr>
                <p:cNvPr id="171" name="Freeform: Shape 170">
                  <a:extLst>
                    <a:ext uri="{FF2B5EF4-FFF2-40B4-BE49-F238E27FC236}">
                      <a16:creationId xmlns:a16="http://schemas.microsoft.com/office/drawing/2014/main" id="{940D915E-55CD-4009-ABF5-3384243A1D6F}"/>
                    </a:ext>
                  </a:extLst>
                </p:cNvPr>
                <p:cNvSpPr/>
                <p:nvPr/>
              </p:nvSpPr>
              <p:spPr>
                <a:xfrm>
                  <a:off x="622999" y="4900518"/>
                  <a:ext cx="46267" cy="46267"/>
                </a:xfrm>
                <a:custGeom>
                  <a:avLst/>
                  <a:gdLst>
                    <a:gd name="connsiteX0" fmla="*/ 41309 w 46266"/>
                    <a:gd name="connsiteY0" fmla="*/ 23133 h 46266"/>
                    <a:gd name="connsiteX1" fmla="*/ 23133 w 46266"/>
                    <a:gd name="connsiteY1" fmla="*/ 41309 h 46266"/>
                    <a:gd name="connsiteX2" fmla="*/ 4957 w 46266"/>
                    <a:gd name="connsiteY2" fmla="*/ 23133 h 46266"/>
                    <a:gd name="connsiteX3" fmla="*/ 23133 w 46266"/>
                    <a:gd name="connsiteY3" fmla="*/ 4957 h 46266"/>
                    <a:gd name="connsiteX4" fmla="*/ 41309 w 46266"/>
                    <a:gd name="connsiteY4" fmla="*/ 23133 h 462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266" h="46266">
                      <a:moveTo>
                        <a:pt x="41309" y="23133"/>
                      </a:moveTo>
                      <a:cubicBezTo>
                        <a:pt x="41309" y="33172"/>
                        <a:pt x="33172" y="41309"/>
                        <a:pt x="23133" y="41309"/>
                      </a:cubicBezTo>
                      <a:cubicBezTo>
                        <a:pt x="13095" y="41309"/>
                        <a:pt x="4957" y="33172"/>
                        <a:pt x="4957" y="23133"/>
                      </a:cubicBezTo>
                      <a:cubicBezTo>
                        <a:pt x="4957" y="13095"/>
                        <a:pt x="13095" y="4957"/>
                        <a:pt x="23133" y="4957"/>
                      </a:cubicBezTo>
                      <a:cubicBezTo>
                        <a:pt x="33172" y="4957"/>
                        <a:pt x="41309" y="13095"/>
                        <a:pt x="41309" y="23133"/>
                      </a:cubicBezTo>
                      <a:close/>
                    </a:path>
                  </a:pathLst>
                </a:custGeom>
                <a:noFill/>
                <a:ln w="19050" cap="flat">
                  <a:solidFill>
                    <a:schemeClr val="tx1"/>
                  </a:solidFill>
                  <a:prstDash val="solid"/>
                  <a:round/>
                </a:ln>
              </p:spPr>
              <p:txBody>
                <a:bodyPr rtlCol="0" anchor="ctr"/>
                <a:lstStyle/>
                <a:p>
                  <a:endParaRPr lang="en-US"/>
                </a:p>
              </p:txBody>
            </p:sp>
            <p:sp>
              <p:nvSpPr>
                <p:cNvPr id="172" name="Freeform: Shape 171">
                  <a:extLst>
                    <a:ext uri="{FF2B5EF4-FFF2-40B4-BE49-F238E27FC236}">
                      <a16:creationId xmlns:a16="http://schemas.microsoft.com/office/drawing/2014/main" id="{961E0E80-CD65-4E24-B6A8-5663A1FEDAB2}"/>
                    </a:ext>
                  </a:extLst>
                </p:cNvPr>
                <p:cNvSpPr/>
                <p:nvPr/>
              </p:nvSpPr>
              <p:spPr>
                <a:xfrm>
                  <a:off x="347713" y="4946123"/>
                  <a:ext cx="115667" cy="115667"/>
                </a:xfrm>
                <a:custGeom>
                  <a:avLst/>
                  <a:gdLst>
                    <a:gd name="connsiteX0" fmla="*/ 104100 w 115666"/>
                    <a:gd name="connsiteY0" fmla="*/ 110709 h 115666"/>
                    <a:gd name="connsiteX1" fmla="*/ 11567 w 115666"/>
                    <a:gd name="connsiteY1" fmla="*/ 110709 h 115666"/>
                    <a:gd name="connsiteX2" fmla="*/ 4957 w 115666"/>
                    <a:gd name="connsiteY2" fmla="*/ 104100 h 115666"/>
                    <a:gd name="connsiteX3" fmla="*/ 4957 w 115666"/>
                    <a:gd name="connsiteY3" fmla="*/ 11567 h 115666"/>
                    <a:gd name="connsiteX4" fmla="*/ 11567 w 115666"/>
                    <a:gd name="connsiteY4" fmla="*/ 4957 h 115666"/>
                    <a:gd name="connsiteX5" fmla="*/ 104100 w 115666"/>
                    <a:gd name="connsiteY5" fmla="*/ 4957 h 115666"/>
                    <a:gd name="connsiteX6" fmla="*/ 110709 w 115666"/>
                    <a:gd name="connsiteY6" fmla="*/ 11567 h 115666"/>
                    <a:gd name="connsiteX7" fmla="*/ 110709 w 115666"/>
                    <a:gd name="connsiteY7" fmla="*/ 104100 h 115666"/>
                    <a:gd name="connsiteX8" fmla="*/ 104100 w 115666"/>
                    <a:gd name="connsiteY8" fmla="*/ 110709 h 115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5666" h="115666">
                      <a:moveTo>
                        <a:pt x="104100" y="110709"/>
                      </a:moveTo>
                      <a:lnTo>
                        <a:pt x="11567" y="110709"/>
                      </a:lnTo>
                      <a:cubicBezTo>
                        <a:pt x="7931" y="110709"/>
                        <a:pt x="4957" y="107735"/>
                        <a:pt x="4957" y="104100"/>
                      </a:cubicBezTo>
                      <a:lnTo>
                        <a:pt x="4957" y="11567"/>
                      </a:lnTo>
                      <a:cubicBezTo>
                        <a:pt x="4957" y="7931"/>
                        <a:pt x="7931" y="4957"/>
                        <a:pt x="11567" y="4957"/>
                      </a:cubicBezTo>
                      <a:lnTo>
                        <a:pt x="104100" y="4957"/>
                      </a:lnTo>
                      <a:cubicBezTo>
                        <a:pt x="107735" y="4957"/>
                        <a:pt x="110709" y="7931"/>
                        <a:pt x="110709" y="11567"/>
                      </a:cubicBezTo>
                      <a:lnTo>
                        <a:pt x="110709" y="104100"/>
                      </a:lnTo>
                      <a:cubicBezTo>
                        <a:pt x="110709" y="107735"/>
                        <a:pt x="107735" y="110709"/>
                        <a:pt x="104100" y="110709"/>
                      </a:cubicBezTo>
                      <a:close/>
                    </a:path>
                  </a:pathLst>
                </a:custGeom>
                <a:noFill/>
                <a:ln w="19050" cap="flat">
                  <a:solidFill>
                    <a:schemeClr val="tx1"/>
                  </a:solidFill>
                  <a:prstDash val="solid"/>
                  <a:round/>
                </a:ln>
              </p:spPr>
              <p:txBody>
                <a:bodyPr rtlCol="0" anchor="ctr"/>
                <a:lstStyle/>
                <a:p>
                  <a:endParaRPr lang="en-US"/>
                </a:p>
              </p:txBody>
            </p:sp>
            <p:sp>
              <p:nvSpPr>
                <p:cNvPr id="173" name="Freeform: Shape 172">
                  <a:extLst>
                    <a:ext uri="{FF2B5EF4-FFF2-40B4-BE49-F238E27FC236}">
                      <a16:creationId xmlns:a16="http://schemas.microsoft.com/office/drawing/2014/main" id="{14E20266-59C4-42C4-AE62-C1234DBB5A63}"/>
                    </a:ext>
                  </a:extLst>
                </p:cNvPr>
                <p:cNvSpPr/>
                <p:nvPr/>
              </p:nvSpPr>
              <p:spPr>
                <a:xfrm>
                  <a:off x="357958" y="4870444"/>
                  <a:ext cx="92533" cy="66095"/>
                </a:xfrm>
                <a:custGeom>
                  <a:avLst/>
                  <a:gdLst>
                    <a:gd name="connsiteX0" fmla="*/ 89559 w 92533"/>
                    <a:gd name="connsiteY0" fmla="*/ 62130 h 66095"/>
                    <a:gd name="connsiteX1" fmla="*/ 89559 w 92533"/>
                    <a:gd name="connsiteY1" fmla="*/ 13550 h 66095"/>
                    <a:gd name="connsiteX2" fmla="*/ 80967 w 92533"/>
                    <a:gd name="connsiteY2" fmla="*/ 4957 h 66095"/>
                    <a:gd name="connsiteX3" fmla="*/ 13550 w 92533"/>
                    <a:gd name="connsiteY3" fmla="*/ 4957 h 66095"/>
                    <a:gd name="connsiteX4" fmla="*/ 4957 w 92533"/>
                    <a:gd name="connsiteY4" fmla="*/ 13550 h 66095"/>
                    <a:gd name="connsiteX5" fmla="*/ 4957 w 92533"/>
                    <a:gd name="connsiteY5" fmla="*/ 62130 h 66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533" h="66095">
                      <a:moveTo>
                        <a:pt x="89559" y="62130"/>
                      </a:moveTo>
                      <a:lnTo>
                        <a:pt x="89559" y="13550"/>
                      </a:lnTo>
                      <a:cubicBezTo>
                        <a:pt x="89559" y="8923"/>
                        <a:pt x="85924" y="4957"/>
                        <a:pt x="80967" y="4957"/>
                      </a:cubicBezTo>
                      <a:lnTo>
                        <a:pt x="13550" y="4957"/>
                      </a:lnTo>
                      <a:cubicBezTo>
                        <a:pt x="8923" y="4957"/>
                        <a:pt x="4957" y="8592"/>
                        <a:pt x="4957" y="13550"/>
                      </a:cubicBezTo>
                      <a:lnTo>
                        <a:pt x="4957" y="62130"/>
                      </a:lnTo>
                    </a:path>
                  </a:pathLst>
                </a:custGeom>
                <a:noFill/>
                <a:ln w="19050" cap="flat">
                  <a:solidFill>
                    <a:schemeClr val="tx1"/>
                  </a:solidFill>
                  <a:prstDash val="solid"/>
                  <a:round/>
                </a:ln>
              </p:spPr>
              <p:txBody>
                <a:bodyPr rtlCol="0" anchor="ctr"/>
                <a:lstStyle/>
                <a:p>
                  <a:endParaRPr lang="en-US"/>
                </a:p>
              </p:txBody>
            </p:sp>
            <p:sp>
              <p:nvSpPr>
                <p:cNvPr id="174" name="Freeform: Shape 173">
                  <a:extLst>
                    <a:ext uri="{FF2B5EF4-FFF2-40B4-BE49-F238E27FC236}">
                      <a16:creationId xmlns:a16="http://schemas.microsoft.com/office/drawing/2014/main" id="{7D50BC01-4AF8-43C0-A3CC-721A06452332}"/>
                    </a:ext>
                  </a:extLst>
                </p:cNvPr>
                <p:cNvSpPr/>
                <p:nvPr/>
              </p:nvSpPr>
              <p:spPr>
                <a:xfrm>
                  <a:off x="367872" y="4812941"/>
                  <a:ext cx="72705" cy="42962"/>
                </a:xfrm>
                <a:custGeom>
                  <a:avLst/>
                  <a:gdLst>
                    <a:gd name="connsiteX0" fmla="*/ 68739 w 72704"/>
                    <a:gd name="connsiteY0" fmla="*/ 40318 h 42961"/>
                    <a:gd name="connsiteX1" fmla="*/ 68739 w 72704"/>
                    <a:gd name="connsiteY1" fmla="*/ 13550 h 42961"/>
                    <a:gd name="connsiteX2" fmla="*/ 60147 w 72704"/>
                    <a:gd name="connsiteY2" fmla="*/ 4957 h 42961"/>
                    <a:gd name="connsiteX3" fmla="*/ 13550 w 72704"/>
                    <a:gd name="connsiteY3" fmla="*/ 4957 h 42961"/>
                    <a:gd name="connsiteX4" fmla="*/ 4957 w 72704"/>
                    <a:gd name="connsiteY4" fmla="*/ 13550 h 42961"/>
                    <a:gd name="connsiteX5" fmla="*/ 4957 w 72704"/>
                    <a:gd name="connsiteY5" fmla="*/ 40318 h 42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704" h="42961">
                      <a:moveTo>
                        <a:pt x="68739" y="40318"/>
                      </a:moveTo>
                      <a:lnTo>
                        <a:pt x="68739" y="13550"/>
                      </a:lnTo>
                      <a:cubicBezTo>
                        <a:pt x="68739" y="8923"/>
                        <a:pt x="65104" y="4957"/>
                        <a:pt x="60147" y="4957"/>
                      </a:cubicBezTo>
                      <a:lnTo>
                        <a:pt x="13550" y="4957"/>
                      </a:lnTo>
                      <a:cubicBezTo>
                        <a:pt x="8923" y="4957"/>
                        <a:pt x="4957" y="8592"/>
                        <a:pt x="4957" y="13550"/>
                      </a:cubicBezTo>
                      <a:lnTo>
                        <a:pt x="4957" y="40318"/>
                      </a:lnTo>
                    </a:path>
                  </a:pathLst>
                </a:custGeom>
                <a:noFill/>
                <a:ln w="19050" cap="flat">
                  <a:solidFill>
                    <a:schemeClr val="tx1"/>
                  </a:solidFill>
                  <a:prstDash val="solid"/>
                  <a:round/>
                </a:ln>
              </p:spPr>
              <p:txBody>
                <a:bodyPr rtlCol="0" anchor="ctr"/>
                <a:lstStyle/>
                <a:p>
                  <a:endParaRPr lang="en-US"/>
                </a:p>
              </p:txBody>
            </p:sp>
            <p:sp>
              <p:nvSpPr>
                <p:cNvPr id="175" name="Freeform: Shape 174">
                  <a:extLst>
                    <a:ext uri="{FF2B5EF4-FFF2-40B4-BE49-F238E27FC236}">
                      <a16:creationId xmlns:a16="http://schemas.microsoft.com/office/drawing/2014/main" id="{D6A45FFD-BD98-4FD6-9A86-A56A78A8A7EC}"/>
                    </a:ext>
                  </a:extLst>
                </p:cNvPr>
                <p:cNvSpPr/>
                <p:nvPr/>
              </p:nvSpPr>
              <p:spPr>
                <a:xfrm>
                  <a:off x="768078" y="4946123"/>
                  <a:ext cx="115667" cy="115667"/>
                </a:xfrm>
                <a:custGeom>
                  <a:avLst/>
                  <a:gdLst>
                    <a:gd name="connsiteX0" fmla="*/ 104100 w 115666"/>
                    <a:gd name="connsiteY0" fmla="*/ 110709 h 115666"/>
                    <a:gd name="connsiteX1" fmla="*/ 11567 w 115666"/>
                    <a:gd name="connsiteY1" fmla="*/ 110709 h 115666"/>
                    <a:gd name="connsiteX2" fmla="*/ 4957 w 115666"/>
                    <a:gd name="connsiteY2" fmla="*/ 104100 h 115666"/>
                    <a:gd name="connsiteX3" fmla="*/ 4957 w 115666"/>
                    <a:gd name="connsiteY3" fmla="*/ 11567 h 115666"/>
                    <a:gd name="connsiteX4" fmla="*/ 11567 w 115666"/>
                    <a:gd name="connsiteY4" fmla="*/ 4957 h 115666"/>
                    <a:gd name="connsiteX5" fmla="*/ 104100 w 115666"/>
                    <a:gd name="connsiteY5" fmla="*/ 4957 h 115666"/>
                    <a:gd name="connsiteX6" fmla="*/ 110709 w 115666"/>
                    <a:gd name="connsiteY6" fmla="*/ 11567 h 115666"/>
                    <a:gd name="connsiteX7" fmla="*/ 110709 w 115666"/>
                    <a:gd name="connsiteY7" fmla="*/ 104100 h 115666"/>
                    <a:gd name="connsiteX8" fmla="*/ 104100 w 115666"/>
                    <a:gd name="connsiteY8" fmla="*/ 110709 h 115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5666" h="115666">
                      <a:moveTo>
                        <a:pt x="104100" y="110709"/>
                      </a:moveTo>
                      <a:lnTo>
                        <a:pt x="11567" y="110709"/>
                      </a:lnTo>
                      <a:cubicBezTo>
                        <a:pt x="7931" y="110709"/>
                        <a:pt x="4957" y="107735"/>
                        <a:pt x="4957" y="104100"/>
                      </a:cubicBezTo>
                      <a:lnTo>
                        <a:pt x="4957" y="11567"/>
                      </a:lnTo>
                      <a:cubicBezTo>
                        <a:pt x="4957" y="7931"/>
                        <a:pt x="7931" y="4957"/>
                        <a:pt x="11567" y="4957"/>
                      </a:cubicBezTo>
                      <a:lnTo>
                        <a:pt x="104100" y="4957"/>
                      </a:lnTo>
                      <a:cubicBezTo>
                        <a:pt x="107735" y="4957"/>
                        <a:pt x="110709" y="7931"/>
                        <a:pt x="110709" y="11567"/>
                      </a:cubicBezTo>
                      <a:lnTo>
                        <a:pt x="110709" y="104100"/>
                      </a:lnTo>
                      <a:cubicBezTo>
                        <a:pt x="110709" y="107735"/>
                        <a:pt x="107735" y="110709"/>
                        <a:pt x="104100" y="110709"/>
                      </a:cubicBezTo>
                      <a:close/>
                    </a:path>
                  </a:pathLst>
                </a:custGeom>
                <a:noFill/>
                <a:ln w="19050" cap="flat">
                  <a:solidFill>
                    <a:schemeClr val="tx1"/>
                  </a:solidFill>
                  <a:prstDash val="solid"/>
                  <a:round/>
                </a:ln>
              </p:spPr>
              <p:txBody>
                <a:bodyPr rtlCol="0" anchor="ctr"/>
                <a:lstStyle/>
                <a:p>
                  <a:endParaRPr lang="en-US"/>
                </a:p>
              </p:txBody>
            </p:sp>
            <p:sp>
              <p:nvSpPr>
                <p:cNvPr id="176" name="Freeform: Shape 175">
                  <a:extLst>
                    <a:ext uri="{FF2B5EF4-FFF2-40B4-BE49-F238E27FC236}">
                      <a16:creationId xmlns:a16="http://schemas.microsoft.com/office/drawing/2014/main" id="{B8381191-3503-4489-A83B-91155AE2B089}"/>
                    </a:ext>
                  </a:extLst>
                </p:cNvPr>
                <p:cNvSpPr/>
                <p:nvPr/>
              </p:nvSpPr>
              <p:spPr>
                <a:xfrm>
                  <a:off x="778323" y="4870444"/>
                  <a:ext cx="92533" cy="66095"/>
                </a:xfrm>
                <a:custGeom>
                  <a:avLst/>
                  <a:gdLst>
                    <a:gd name="connsiteX0" fmla="*/ 89889 w 92533"/>
                    <a:gd name="connsiteY0" fmla="*/ 62130 h 66095"/>
                    <a:gd name="connsiteX1" fmla="*/ 89889 w 92533"/>
                    <a:gd name="connsiteY1" fmla="*/ 13550 h 66095"/>
                    <a:gd name="connsiteX2" fmla="*/ 81297 w 92533"/>
                    <a:gd name="connsiteY2" fmla="*/ 4957 h 66095"/>
                    <a:gd name="connsiteX3" fmla="*/ 13550 w 92533"/>
                    <a:gd name="connsiteY3" fmla="*/ 4957 h 66095"/>
                    <a:gd name="connsiteX4" fmla="*/ 4957 w 92533"/>
                    <a:gd name="connsiteY4" fmla="*/ 13550 h 66095"/>
                    <a:gd name="connsiteX5" fmla="*/ 4957 w 92533"/>
                    <a:gd name="connsiteY5" fmla="*/ 62130 h 66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533" h="66095">
                      <a:moveTo>
                        <a:pt x="89889" y="62130"/>
                      </a:moveTo>
                      <a:lnTo>
                        <a:pt x="89889" y="13550"/>
                      </a:lnTo>
                      <a:cubicBezTo>
                        <a:pt x="89889" y="8923"/>
                        <a:pt x="86254" y="4957"/>
                        <a:pt x="81297" y="4957"/>
                      </a:cubicBezTo>
                      <a:lnTo>
                        <a:pt x="13550" y="4957"/>
                      </a:lnTo>
                      <a:cubicBezTo>
                        <a:pt x="8923" y="4957"/>
                        <a:pt x="4957" y="8592"/>
                        <a:pt x="4957" y="13550"/>
                      </a:cubicBezTo>
                      <a:lnTo>
                        <a:pt x="4957" y="62130"/>
                      </a:lnTo>
                    </a:path>
                  </a:pathLst>
                </a:custGeom>
                <a:noFill/>
                <a:ln w="19050" cap="flat">
                  <a:solidFill>
                    <a:schemeClr val="tx1"/>
                  </a:solidFill>
                  <a:prstDash val="solid"/>
                  <a:round/>
                </a:ln>
              </p:spPr>
              <p:txBody>
                <a:bodyPr rtlCol="0" anchor="ctr"/>
                <a:lstStyle/>
                <a:p>
                  <a:endParaRPr lang="en-US"/>
                </a:p>
              </p:txBody>
            </p:sp>
            <p:sp>
              <p:nvSpPr>
                <p:cNvPr id="177" name="Freeform: Shape 176">
                  <a:extLst>
                    <a:ext uri="{FF2B5EF4-FFF2-40B4-BE49-F238E27FC236}">
                      <a16:creationId xmlns:a16="http://schemas.microsoft.com/office/drawing/2014/main" id="{30920631-8F93-4F21-A889-1259EC7B77A9}"/>
                    </a:ext>
                  </a:extLst>
                </p:cNvPr>
                <p:cNvSpPr/>
                <p:nvPr/>
              </p:nvSpPr>
              <p:spPr>
                <a:xfrm>
                  <a:off x="788237" y="4812941"/>
                  <a:ext cx="72705" cy="42962"/>
                </a:xfrm>
                <a:custGeom>
                  <a:avLst/>
                  <a:gdLst>
                    <a:gd name="connsiteX0" fmla="*/ 68739 w 72704"/>
                    <a:gd name="connsiteY0" fmla="*/ 40318 h 42961"/>
                    <a:gd name="connsiteX1" fmla="*/ 68739 w 72704"/>
                    <a:gd name="connsiteY1" fmla="*/ 13550 h 42961"/>
                    <a:gd name="connsiteX2" fmla="*/ 60147 w 72704"/>
                    <a:gd name="connsiteY2" fmla="*/ 4957 h 42961"/>
                    <a:gd name="connsiteX3" fmla="*/ 13550 w 72704"/>
                    <a:gd name="connsiteY3" fmla="*/ 4957 h 42961"/>
                    <a:gd name="connsiteX4" fmla="*/ 4957 w 72704"/>
                    <a:gd name="connsiteY4" fmla="*/ 13550 h 42961"/>
                    <a:gd name="connsiteX5" fmla="*/ 4957 w 72704"/>
                    <a:gd name="connsiteY5" fmla="*/ 40318 h 42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704" h="42961">
                      <a:moveTo>
                        <a:pt x="68739" y="40318"/>
                      </a:moveTo>
                      <a:lnTo>
                        <a:pt x="68739" y="13550"/>
                      </a:lnTo>
                      <a:cubicBezTo>
                        <a:pt x="68739" y="8923"/>
                        <a:pt x="65104" y="4957"/>
                        <a:pt x="60147" y="4957"/>
                      </a:cubicBezTo>
                      <a:lnTo>
                        <a:pt x="13550" y="4957"/>
                      </a:lnTo>
                      <a:cubicBezTo>
                        <a:pt x="8923" y="4957"/>
                        <a:pt x="4957" y="8592"/>
                        <a:pt x="4957" y="13550"/>
                      </a:cubicBezTo>
                      <a:lnTo>
                        <a:pt x="4957" y="40318"/>
                      </a:lnTo>
                    </a:path>
                  </a:pathLst>
                </a:custGeom>
                <a:noFill/>
                <a:ln w="19050" cap="flat">
                  <a:solidFill>
                    <a:schemeClr val="tx1"/>
                  </a:solidFill>
                  <a:prstDash val="solid"/>
                  <a:round/>
                </a:ln>
              </p:spPr>
              <p:txBody>
                <a:bodyPr rtlCol="0" anchor="ctr"/>
                <a:lstStyle/>
                <a:p>
                  <a:endParaRPr lang="en-US"/>
                </a:p>
              </p:txBody>
            </p:sp>
          </p:grpSp>
          <p:grpSp>
            <p:nvGrpSpPr>
              <p:cNvPr id="178" name="Graphic 158">
                <a:extLst>
                  <a:ext uri="{FF2B5EF4-FFF2-40B4-BE49-F238E27FC236}">
                    <a16:creationId xmlns:a16="http://schemas.microsoft.com/office/drawing/2014/main" id="{43177987-B92D-4156-8DCD-02C46FE842B7}"/>
                  </a:ext>
                </a:extLst>
              </p:cNvPr>
              <p:cNvGrpSpPr/>
              <p:nvPr/>
            </p:nvGrpSpPr>
            <p:grpSpPr>
              <a:xfrm>
                <a:off x="10259407" y="2355354"/>
                <a:ext cx="890152" cy="890148"/>
                <a:chOff x="342609" y="6071446"/>
                <a:chExt cx="546241" cy="546241"/>
              </a:xfrm>
              <a:solidFill>
                <a:schemeClr val="bg2"/>
              </a:solidFill>
            </p:grpSpPr>
            <p:sp>
              <p:nvSpPr>
                <p:cNvPr id="179" name="Freeform: Shape 178">
                  <a:extLst>
                    <a:ext uri="{FF2B5EF4-FFF2-40B4-BE49-F238E27FC236}">
                      <a16:creationId xmlns:a16="http://schemas.microsoft.com/office/drawing/2014/main" id="{21DD7A0F-E1DA-4311-9222-48F67A783A38}"/>
                    </a:ext>
                  </a:extLst>
                </p:cNvPr>
                <p:cNvSpPr/>
                <p:nvPr/>
              </p:nvSpPr>
              <p:spPr>
                <a:xfrm>
                  <a:off x="448034" y="6170417"/>
                  <a:ext cx="256733" cy="346863"/>
                </a:xfrm>
                <a:custGeom>
                  <a:avLst/>
                  <a:gdLst>
                    <a:gd name="connsiteX0" fmla="*/ 252910 w 256733"/>
                    <a:gd name="connsiteY0" fmla="*/ 61897 h 346863"/>
                    <a:gd name="connsiteX1" fmla="*/ 252910 w 256733"/>
                    <a:gd name="connsiteY1" fmla="*/ 43598 h 346863"/>
                    <a:gd name="connsiteX2" fmla="*/ 243077 w 256733"/>
                    <a:gd name="connsiteY2" fmla="*/ 35677 h 346863"/>
                    <a:gd name="connsiteX3" fmla="*/ 134922 w 256733"/>
                    <a:gd name="connsiteY3" fmla="*/ 6727 h 346863"/>
                    <a:gd name="connsiteX4" fmla="*/ 122631 w 256733"/>
                    <a:gd name="connsiteY4" fmla="*/ 7000 h 346863"/>
                    <a:gd name="connsiteX5" fmla="*/ 13929 w 256733"/>
                    <a:gd name="connsiteY5" fmla="*/ 35131 h 346863"/>
                    <a:gd name="connsiteX6" fmla="*/ 4097 w 256733"/>
                    <a:gd name="connsiteY6" fmla="*/ 43052 h 346863"/>
                    <a:gd name="connsiteX7" fmla="*/ 4097 w 256733"/>
                    <a:gd name="connsiteY7" fmla="*/ 270834 h 346863"/>
                    <a:gd name="connsiteX8" fmla="*/ 8194 w 256733"/>
                    <a:gd name="connsiteY8" fmla="*/ 277935 h 346863"/>
                    <a:gd name="connsiteX9" fmla="*/ 124543 w 256733"/>
                    <a:gd name="connsiteY9" fmla="*/ 343484 h 346863"/>
                    <a:gd name="connsiteX10" fmla="*/ 132463 w 256733"/>
                    <a:gd name="connsiteY10" fmla="*/ 343484 h 346863"/>
                    <a:gd name="connsiteX11" fmla="*/ 248813 w 256733"/>
                    <a:gd name="connsiteY11" fmla="*/ 278208 h 346863"/>
                    <a:gd name="connsiteX12" fmla="*/ 252910 w 256733"/>
                    <a:gd name="connsiteY12" fmla="*/ 271380 h 346863"/>
                    <a:gd name="connsiteX13" fmla="*/ 253183 w 256733"/>
                    <a:gd name="connsiteY13" fmla="*/ 253081 h 346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733" h="346863">
                      <a:moveTo>
                        <a:pt x="252910" y="61897"/>
                      </a:moveTo>
                      <a:lnTo>
                        <a:pt x="252910" y="43598"/>
                      </a:lnTo>
                      <a:cubicBezTo>
                        <a:pt x="252910" y="38409"/>
                        <a:pt x="248267" y="34585"/>
                        <a:pt x="243077" y="35677"/>
                      </a:cubicBezTo>
                      <a:cubicBezTo>
                        <a:pt x="221774" y="40320"/>
                        <a:pt x="169881" y="46056"/>
                        <a:pt x="134922" y="6727"/>
                      </a:cubicBezTo>
                      <a:cubicBezTo>
                        <a:pt x="131644" y="3176"/>
                        <a:pt x="125909" y="3176"/>
                        <a:pt x="122631" y="7000"/>
                      </a:cubicBezTo>
                      <a:cubicBezTo>
                        <a:pt x="110341" y="20929"/>
                        <a:pt x="77566" y="47968"/>
                        <a:pt x="13929" y="35131"/>
                      </a:cubicBezTo>
                      <a:cubicBezTo>
                        <a:pt x="8740" y="34039"/>
                        <a:pt x="4097" y="37862"/>
                        <a:pt x="4097" y="43052"/>
                      </a:cubicBezTo>
                      <a:lnTo>
                        <a:pt x="4097" y="270834"/>
                      </a:lnTo>
                      <a:cubicBezTo>
                        <a:pt x="4097" y="273838"/>
                        <a:pt x="5736" y="276570"/>
                        <a:pt x="8194" y="277935"/>
                      </a:cubicBezTo>
                      <a:lnTo>
                        <a:pt x="124543" y="343484"/>
                      </a:lnTo>
                      <a:cubicBezTo>
                        <a:pt x="127001" y="344850"/>
                        <a:pt x="130005" y="344850"/>
                        <a:pt x="132463" y="343484"/>
                      </a:cubicBezTo>
                      <a:lnTo>
                        <a:pt x="248813" y="278208"/>
                      </a:lnTo>
                      <a:cubicBezTo>
                        <a:pt x="251271" y="276843"/>
                        <a:pt x="252910" y="274112"/>
                        <a:pt x="252910" y="271380"/>
                      </a:cubicBezTo>
                      <a:lnTo>
                        <a:pt x="253183" y="253081"/>
                      </a:lnTo>
                    </a:path>
                  </a:pathLst>
                </a:custGeom>
                <a:grpFill/>
                <a:ln w="19050" cap="flat">
                  <a:solidFill>
                    <a:schemeClr val="tx1"/>
                  </a:solidFill>
                  <a:prstDash val="solid"/>
                  <a:round/>
                </a:ln>
              </p:spPr>
              <p:txBody>
                <a:bodyPr rtlCol="0" anchor="ctr"/>
                <a:lstStyle/>
                <a:p>
                  <a:endParaRPr lang="en-US"/>
                </a:p>
              </p:txBody>
            </p:sp>
            <p:sp>
              <p:nvSpPr>
                <p:cNvPr id="180" name="Freeform: Shape 179">
                  <a:extLst>
                    <a:ext uri="{FF2B5EF4-FFF2-40B4-BE49-F238E27FC236}">
                      <a16:creationId xmlns:a16="http://schemas.microsoft.com/office/drawing/2014/main" id="{C9D01FBF-5C80-489B-80DA-B7481EC35905}"/>
                    </a:ext>
                  </a:extLst>
                </p:cNvPr>
                <p:cNvSpPr/>
                <p:nvPr/>
              </p:nvSpPr>
              <p:spPr>
                <a:xfrm>
                  <a:off x="450492" y="6343474"/>
                  <a:ext cx="163872" cy="57355"/>
                </a:xfrm>
                <a:custGeom>
                  <a:avLst/>
                  <a:gdLst>
                    <a:gd name="connsiteX0" fmla="*/ 4097 w 163872"/>
                    <a:gd name="connsiteY0" fmla="*/ 4097 h 57355"/>
                    <a:gd name="connsiteX1" fmla="*/ 160595 w 163872"/>
                    <a:gd name="connsiteY1" fmla="*/ 54897 h 57355"/>
                  </a:gdLst>
                  <a:ahLst/>
                  <a:cxnLst>
                    <a:cxn ang="0">
                      <a:pos x="connsiteX0" y="connsiteY0"/>
                    </a:cxn>
                    <a:cxn ang="0">
                      <a:pos x="connsiteX1" y="connsiteY1"/>
                    </a:cxn>
                  </a:cxnLst>
                  <a:rect l="l" t="t" r="r" b="b"/>
                  <a:pathLst>
                    <a:path w="163872" h="57355">
                      <a:moveTo>
                        <a:pt x="4097" y="4097"/>
                      </a:moveTo>
                      <a:lnTo>
                        <a:pt x="160595" y="54897"/>
                      </a:lnTo>
                    </a:path>
                  </a:pathLst>
                </a:custGeom>
                <a:grpFill/>
                <a:ln w="19050" cap="flat">
                  <a:solidFill>
                    <a:schemeClr val="tx1"/>
                  </a:solidFill>
                  <a:prstDash val="solid"/>
                  <a:round/>
                </a:ln>
              </p:spPr>
              <p:txBody>
                <a:bodyPr rtlCol="0" anchor="ctr"/>
                <a:lstStyle/>
                <a:p>
                  <a:endParaRPr lang="en-US"/>
                </a:p>
              </p:txBody>
            </p:sp>
            <p:sp>
              <p:nvSpPr>
                <p:cNvPr id="181" name="Freeform: Shape 180">
                  <a:extLst>
                    <a:ext uri="{FF2B5EF4-FFF2-40B4-BE49-F238E27FC236}">
                      <a16:creationId xmlns:a16="http://schemas.microsoft.com/office/drawing/2014/main" id="{5F5B6898-4647-4A38-8FB2-40E086813575}"/>
                    </a:ext>
                  </a:extLst>
                </p:cNvPr>
                <p:cNvSpPr/>
                <p:nvPr/>
              </p:nvSpPr>
              <p:spPr>
                <a:xfrm>
                  <a:off x="449945" y="6251159"/>
                  <a:ext cx="155679" cy="54624"/>
                </a:xfrm>
                <a:custGeom>
                  <a:avLst/>
                  <a:gdLst>
                    <a:gd name="connsiteX0" fmla="*/ 4097 w 155678"/>
                    <a:gd name="connsiteY0" fmla="*/ 4097 h 54624"/>
                    <a:gd name="connsiteX1" fmla="*/ 153767 w 155678"/>
                    <a:gd name="connsiteY1" fmla="*/ 50527 h 54624"/>
                  </a:gdLst>
                  <a:ahLst/>
                  <a:cxnLst>
                    <a:cxn ang="0">
                      <a:pos x="connsiteX0" y="connsiteY0"/>
                    </a:cxn>
                    <a:cxn ang="0">
                      <a:pos x="connsiteX1" y="connsiteY1"/>
                    </a:cxn>
                  </a:cxnLst>
                  <a:rect l="l" t="t" r="r" b="b"/>
                  <a:pathLst>
                    <a:path w="155678" h="54624">
                      <a:moveTo>
                        <a:pt x="4097" y="4097"/>
                      </a:moveTo>
                      <a:lnTo>
                        <a:pt x="153767" y="50527"/>
                      </a:lnTo>
                    </a:path>
                  </a:pathLst>
                </a:custGeom>
                <a:grpFill/>
                <a:ln w="19050" cap="flat">
                  <a:solidFill>
                    <a:schemeClr val="tx1"/>
                  </a:solidFill>
                  <a:prstDash val="solid"/>
                  <a:round/>
                </a:ln>
              </p:spPr>
              <p:txBody>
                <a:bodyPr rtlCol="0" anchor="ctr"/>
                <a:lstStyle/>
                <a:p>
                  <a:endParaRPr lang="en-US"/>
                </a:p>
              </p:txBody>
            </p:sp>
            <p:sp>
              <p:nvSpPr>
                <p:cNvPr id="182" name="Freeform: Shape 181">
                  <a:extLst>
                    <a:ext uri="{FF2B5EF4-FFF2-40B4-BE49-F238E27FC236}">
                      <a16:creationId xmlns:a16="http://schemas.microsoft.com/office/drawing/2014/main" id="{329E5FC8-5D85-44AE-A515-362DC250928E}"/>
                    </a:ext>
                  </a:extLst>
                </p:cNvPr>
                <p:cNvSpPr/>
                <p:nvPr/>
              </p:nvSpPr>
              <p:spPr>
                <a:xfrm>
                  <a:off x="619553" y="6242966"/>
                  <a:ext cx="163872" cy="163872"/>
                </a:xfrm>
                <a:custGeom>
                  <a:avLst/>
                  <a:gdLst>
                    <a:gd name="connsiteX0" fmla="*/ 159775 w 163872"/>
                    <a:gd name="connsiteY0" fmla="*/ 81936 h 163872"/>
                    <a:gd name="connsiteX1" fmla="*/ 81936 w 163872"/>
                    <a:gd name="connsiteY1" fmla="*/ 159776 h 163872"/>
                    <a:gd name="connsiteX2" fmla="*/ 4097 w 163872"/>
                    <a:gd name="connsiteY2" fmla="*/ 81936 h 163872"/>
                    <a:gd name="connsiteX3" fmla="*/ 81936 w 163872"/>
                    <a:gd name="connsiteY3" fmla="*/ 4097 h 163872"/>
                    <a:gd name="connsiteX4" fmla="*/ 159775 w 163872"/>
                    <a:gd name="connsiteY4" fmla="*/ 81936 h 1638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872" h="163872">
                      <a:moveTo>
                        <a:pt x="159775" y="81936"/>
                      </a:moveTo>
                      <a:cubicBezTo>
                        <a:pt x="159775" y="124926"/>
                        <a:pt x="124926" y="159776"/>
                        <a:pt x="81936" y="159776"/>
                      </a:cubicBezTo>
                      <a:cubicBezTo>
                        <a:pt x="38947" y="159776"/>
                        <a:pt x="4097" y="124926"/>
                        <a:pt x="4097" y="81936"/>
                      </a:cubicBezTo>
                      <a:cubicBezTo>
                        <a:pt x="4097" y="38947"/>
                        <a:pt x="38947" y="4097"/>
                        <a:pt x="81936" y="4097"/>
                      </a:cubicBezTo>
                      <a:cubicBezTo>
                        <a:pt x="124926" y="4097"/>
                        <a:pt x="159775" y="38947"/>
                        <a:pt x="159775" y="81936"/>
                      </a:cubicBezTo>
                      <a:close/>
                    </a:path>
                  </a:pathLst>
                </a:custGeom>
                <a:grpFill/>
                <a:ln w="19050" cap="flat">
                  <a:solidFill>
                    <a:schemeClr val="tx1"/>
                  </a:solidFill>
                  <a:prstDash val="solid"/>
                  <a:round/>
                </a:ln>
              </p:spPr>
              <p:txBody>
                <a:bodyPr rtlCol="0" anchor="ctr"/>
                <a:lstStyle/>
                <a:p>
                  <a:endParaRPr lang="en-US"/>
                </a:p>
              </p:txBody>
            </p:sp>
            <p:sp>
              <p:nvSpPr>
                <p:cNvPr id="183" name="Freeform: Shape 182">
                  <a:extLst>
                    <a:ext uri="{FF2B5EF4-FFF2-40B4-BE49-F238E27FC236}">
                      <a16:creationId xmlns:a16="http://schemas.microsoft.com/office/drawing/2014/main" id="{D2138356-7A9C-492C-959B-975C733A953F}"/>
                    </a:ext>
                  </a:extLst>
                </p:cNvPr>
                <p:cNvSpPr/>
                <p:nvPr/>
              </p:nvSpPr>
              <p:spPr>
                <a:xfrm>
                  <a:off x="655878" y="6293493"/>
                  <a:ext cx="87399" cy="65549"/>
                </a:xfrm>
                <a:custGeom>
                  <a:avLst/>
                  <a:gdLst>
                    <a:gd name="connsiteX0" fmla="*/ 4097 w 87398"/>
                    <a:gd name="connsiteY0" fmla="*/ 38510 h 65548"/>
                    <a:gd name="connsiteX1" fmla="*/ 27585 w 87398"/>
                    <a:gd name="connsiteY1" fmla="*/ 61998 h 65548"/>
                    <a:gd name="connsiteX2" fmla="*/ 85487 w 87398"/>
                    <a:gd name="connsiteY2" fmla="*/ 4097 h 65548"/>
                  </a:gdLst>
                  <a:ahLst/>
                  <a:cxnLst>
                    <a:cxn ang="0">
                      <a:pos x="connsiteX0" y="connsiteY0"/>
                    </a:cxn>
                    <a:cxn ang="0">
                      <a:pos x="connsiteX1" y="connsiteY1"/>
                    </a:cxn>
                    <a:cxn ang="0">
                      <a:pos x="connsiteX2" y="connsiteY2"/>
                    </a:cxn>
                  </a:cxnLst>
                  <a:rect l="l" t="t" r="r" b="b"/>
                  <a:pathLst>
                    <a:path w="87398" h="65548">
                      <a:moveTo>
                        <a:pt x="4097" y="38510"/>
                      </a:moveTo>
                      <a:lnTo>
                        <a:pt x="27585" y="61998"/>
                      </a:lnTo>
                      <a:lnTo>
                        <a:pt x="85487" y="4097"/>
                      </a:lnTo>
                    </a:path>
                  </a:pathLst>
                </a:custGeom>
                <a:grpFill/>
                <a:ln w="19050" cap="flat">
                  <a:solidFill>
                    <a:schemeClr val="tx1"/>
                  </a:solidFill>
                  <a:prstDash val="solid"/>
                  <a:round/>
                </a:ln>
              </p:spPr>
              <p:txBody>
                <a:bodyPr rtlCol="0" anchor="ctr"/>
                <a:lstStyle/>
                <a:p>
                  <a:endParaRPr lang="en-US"/>
                </a:p>
              </p:txBody>
            </p:sp>
          </p:grpSp>
        </p:grpSp>
      </p:grpSp>
    </p:spTree>
    <p:extLst>
      <p:ext uri="{BB962C8B-B14F-4D97-AF65-F5344CB8AC3E}">
        <p14:creationId xmlns:p14="http://schemas.microsoft.com/office/powerpoint/2010/main" val="26700859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88"/>
                                        </p:tgtEl>
                                        <p:attrNameLst>
                                          <p:attrName>style.visibility</p:attrName>
                                        </p:attrNameLst>
                                      </p:cBhvr>
                                      <p:to>
                                        <p:strVal val="visible"/>
                                      </p:to>
                                    </p:set>
                                    <p:animEffect transition="in" filter="fade">
                                      <p:cBhvr>
                                        <p:cTn id="7" dur="750"/>
                                        <p:tgtEl>
                                          <p:spTgt spid="188"/>
                                        </p:tgtEl>
                                      </p:cBhvr>
                                    </p:animEffect>
                                  </p:childTnLst>
                                </p:cTn>
                              </p:par>
                              <p:par>
                                <p:cTn id="8" presetID="42" presetClass="path" presetSubtype="0" decel="100000" fill="hold" nodeType="withEffect">
                                  <p:stCondLst>
                                    <p:cond delay="0"/>
                                  </p:stCondLst>
                                  <p:childTnLst>
                                    <p:animMotion origin="layout" path="M -3.19444E-6 -2.22222E-6 L -3.19444E-6 0.03164 " pathEditMode="relative" rAng="0" ptsTypes="AA">
                                      <p:cBhvr>
                                        <p:cTn id="9" dur="750" spd="-100000" fill="hold"/>
                                        <p:tgtEl>
                                          <p:spTgt spid="188"/>
                                        </p:tgtEl>
                                        <p:attrNameLst>
                                          <p:attrName>ppt_x</p:attrName>
                                          <p:attrName>ppt_y</p:attrName>
                                        </p:attrNameLst>
                                      </p:cBhvr>
                                      <p:rCtr x="0" y="1582"/>
                                    </p:animMotion>
                                  </p:childTnLst>
                                </p:cTn>
                              </p:par>
                              <p:par>
                                <p:cTn id="10" presetID="10" presetClass="entr" presetSubtype="0" fill="hold" nodeType="withEffect">
                                  <p:stCondLst>
                                    <p:cond delay="250"/>
                                  </p:stCondLst>
                                  <p:childTnLst>
                                    <p:set>
                                      <p:cBhvr>
                                        <p:cTn id="11" dur="1" fill="hold">
                                          <p:stCondLst>
                                            <p:cond delay="0"/>
                                          </p:stCondLst>
                                        </p:cTn>
                                        <p:tgtEl>
                                          <p:spTgt spid="187"/>
                                        </p:tgtEl>
                                        <p:attrNameLst>
                                          <p:attrName>style.visibility</p:attrName>
                                        </p:attrNameLst>
                                      </p:cBhvr>
                                      <p:to>
                                        <p:strVal val="visible"/>
                                      </p:to>
                                    </p:set>
                                    <p:animEffect transition="in" filter="fade">
                                      <p:cBhvr>
                                        <p:cTn id="12" dur="750"/>
                                        <p:tgtEl>
                                          <p:spTgt spid="187"/>
                                        </p:tgtEl>
                                      </p:cBhvr>
                                    </p:animEffect>
                                  </p:childTnLst>
                                </p:cTn>
                              </p:par>
                              <p:par>
                                <p:cTn id="13" presetID="42" presetClass="path" presetSubtype="0" decel="100000" fill="hold" nodeType="withEffect">
                                  <p:stCondLst>
                                    <p:cond delay="250"/>
                                  </p:stCondLst>
                                  <p:childTnLst>
                                    <p:animMotion origin="layout" path="M -3.19444E-6 -2.22222E-6 L -3.19444E-6 0.03164 " pathEditMode="relative" rAng="0" ptsTypes="AA">
                                      <p:cBhvr>
                                        <p:cTn id="14" dur="750" spd="-100000" fill="hold"/>
                                        <p:tgtEl>
                                          <p:spTgt spid="187"/>
                                        </p:tgtEl>
                                        <p:attrNameLst>
                                          <p:attrName>ppt_x</p:attrName>
                                          <p:attrName>ppt_y</p:attrName>
                                        </p:attrNameLst>
                                      </p:cBhvr>
                                      <p:rCtr x="0" y="1582"/>
                                    </p:animMotion>
                                  </p:childTnLst>
                                </p:cTn>
                              </p:par>
                              <p:par>
                                <p:cTn id="15" presetID="10" presetClass="entr" presetSubtype="0" fill="hold" nodeType="withEffect">
                                  <p:stCondLst>
                                    <p:cond delay="500"/>
                                  </p:stCondLst>
                                  <p:childTnLst>
                                    <p:set>
                                      <p:cBhvr>
                                        <p:cTn id="16" dur="1" fill="hold">
                                          <p:stCondLst>
                                            <p:cond delay="0"/>
                                          </p:stCondLst>
                                        </p:cTn>
                                        <p:tgtEl>
                                          <p:spTgt spid="186"/>
                                        </p:tgtEl>
                                        <p:attrNameLst>
                                          <p:attrName>style.visibility</p:attrName>
                                        </p:attrNameLst>
                                      </p:cBhvr>
                                      <p:to>
                                        <p:strVal val="visible"/>
                                      </p:to>
                                    </p:set>
                                    <p:animEffect transition="in" filter="fade">
                                      <p:cBhvr>
                                        <p:cTn id="17" dur="750"/>
                                        <p:tgtEl>
                                          <p:spTgt spid="186"/>
                                        </p:tgtEl>
                                      </p:cBhvr>
                                    </p:animEffect>
                                  </p:childTnLst>
                                </p:cTn>
                              </p:par>
                              <p:par>
                                <p:cTn id="18" presetID="42" presetClass="path" presetSubtype="0" decel="100000" fill="hold" nodeType="withEffect">
                                  <p:stCondLst>
                                    <p:cond delay="500"/>
                                  </p:stCondLst>
                                  <p:childTnLst>
                                    <p:animMotion origin="layout" path="M -3.09028E-6 0 L -3.09028E-6 0.03164 " pathEditMode="relative" rAng="0" ptsTypes="AA">
                                      <p:cBhvr>
                                        <p:cTn id="19" dur="750" spd="-100000" fill="hold"/>
                                        <p:tgtEl>
                                          <p:spTgt spid="186"/>
                                        </p:tgtEl>
                                        <p:attrNameLst>
                                          <p:attrName>ppt_x</p:attrName>
                                          <p:attrName>ppt_y</p:attrName>
                                        </p:attrNameLst>
                                      </p:cBhvr>
                                      <p:rCtr x="0" y="1582"/>
                                    </p:animMotion>
                                  </p:childTnLst>
                                </p:cTn>
                              </p:par>
                              <p:par>
                                <p:cTn id="20" presetID="10" presetClass="entr" presetSubtype="0" fill="hold" nodeType="withEffect">
                                  <p:stCondLst>
                                    <p:cond delay="750"/>
                                  </p:stCondLst>
                                  <p:childTnLst>
                                    <p:set>
                                      <p:cBhvr>
                                        <p:cTn id="21" dur="1" fill="hold">
                                          <p:stCondLst>
                                            <p:cond delay="0"/>
                                          </p:stCondLst>
                                        </p:cTn>
                                        <p:tgtEl>
                                          <p:spTgt spid="185"/>
                                        </p:tgtEl>
                                        <p:attrNameLst>
                                          <p:attrName>style.visibility</p:attrName>
                                        </p:attrNameLst>
                                      </p:cBhvr>
                                      <p:to>
                                        <p:strVal val="visible"/>
                                      </p:to>
                                    </p:set>
                                    <p:animEffect transition="in" filter="fade">
                                      <p:cBhvr>
                                        <p:cTn id="22" dur="750"/>
                                        <p:tgtEl>
                                          <p:spTgt spid="185"/>
                                        </p:tgtEl>
                                      </p:cBhvr>
                                    </p:animEffect>
                                  </p:childTnLst>
                                </p:cTn>
                              </p:par>
                              <p:par>
                                <p:cTn id="23" presetID="42" presetClass="path" presetSubtype="0" decel="100000" fill="hold" nodeType="withEffect">
                                  <p:stCondLst>
                                    <p:cond delay="750"/>
                                  </p:stCondLst>
                                  <p:childTnLst>
                                    <p:animMotion origin="layout" path="M -3.19444E-6 -2.22222E-6 L -3.19444E-6 0.03164 " pathEditMode="relative" rAng="0" ptsTypes="AA">
                                      <p:cBhvr>
                                        <p:cTn id="24" dur="750" spd="-100000" fill="hold"/>
                                        <p:tgtEl>
                                          <p:spTgt spid="185"/>
                                        </p:tgtEl>
                                        <p:attrNameLst>
                                          <p:attrName>ppt_x</p:attrName>
                                          <p:attrName>ppt_y</p:attrName>
                                        </p:attrNameLst>
                                      </p:cBhvr>
                                      <p:rCtr x="0" y="158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รูปภาพ 4">
            <a:extLst>
              <a:ext uri="{FF2B5EF4-FFF2-40B4-BE49-F238E27FC236}">
                <a16:creationId xmlns:a16="http://schemas.microsoft.com/office/drawing/2014/main" id="{5826167B-35D8-4A22-52FB-1FF925016BD9}"/>
              </a:ext>
            </a:extLst>
          </p:cNvPr>
          <p:cNvPicPr>
            <a:picLocks noChangeAspect="1"/>
          </p:cNvPicPr>
          <p:nvPr/>
        </p:nvPicPr>
        <p:blipFill rotWithShape="1">
          <a:blip r:embed="rId2"/>
          <a:srcRect r="1" b="11769"/>
          <a:stretch/>
        </p:blipFill>
        <p:spPr>
          <a:xfrm>
            <a:off x="146050" y="80963"/>
            <a:ext cx="14338300" cy="7369175"/>
          </a:xfrm>
          <a:prstGeom prst="rect">
            <a:avLst/>
          </a:prstGeom>
          <a:noFill/>
        </p:spPr>
      </p:pic>
    </p:spTree>
    <p:extLst>
      <p:ext uri="{BB962C8B-B14F-4D97-AF65-F5344CB8AC3E}">
        <p14:creationId xmlns:p14="http://schemas.microsoft.com/office/powerpoint/2010/main" val="429116037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รูปภาพ 4">
            <a:extLst>
              <a:ext uri="{FF2B5EF4-FFF2-40B4-BE49-F238E27FC236}">
                <a16:creationId xmlns:a16="http://schemas.microsoft.com/office/drawing/2014/main" id="{8BCF1CAE-1D06-151C-5E95-53527653D3B9}"/>
              </a:ext>
            </a:extLst>
          </p:cNvPr>
          <p:cNvPicPr>
            <a:picLocks noChangeAspect="1"/>
          </p:cNvPicPr>
          <p:nvPr/>
        </p:nvPicPr>
        <p:blipFill>
          <a:blip r:embed="rId2"/>
          <a:stretch>
            <a:fillRect/>
          </a:stretch>
        </p:blipFill>
        <p:spPr>
          <a:xfrm>
            <a:off x="1098958" y="294901"/>
            <a:ext cx="12050355" cy="7011910"/>
          </a:xfrm>
          <a:prstGeom prst="rect">
            <a:avLst/>
          </a:prstGeom>
        </p:spPr>
      </p:pic>
    </p:spTree>
    <p:extLst>
      <p:ext uri="{BB962C8B-B14F-4D97-AF65-F5344CB8AC3E}">
        <p14:creationId xmlns:p14="http://schemas.microsoft.com/office/powerpoint/2010/main" val="20095273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รูปภาพ 4">
            <a:extLst>
              <a:ext uri="{FF2B5EF4-FFF2-40B4-BE49-F238E27FC236}">
                <a16:creationId xmlns:a16="http://schemas.microsoft.com/office/drawing/2014/main" id="{B92DD98C-C2D0-7DA1-3D59-EB181D91544F}"/>
              </a:ext>
            </a:extLst>
          </p:cNvPr>
          <p:cNvPicPr>
            <a:picLocks noChangeAspect="1"/>
          </p:cNvPicPr>
          <p:nvPr/>
        </p:nvPicPr>
        <p:blipFill rotWithShape="1">
          <a:blip r:embed="rId2"/>
          <a:srcRect t="7407"/>
          <a:stretch/>
        </p:blipFill>
        <p:spPr>
          <a:xfrm>
            <a:off x="20" y="1"/>
            <a:ext cx="14630380" cy="8229598"/>
          </a:xfrm>
          <a:prstGeom prst="rect">
            <a:avLst/>
          </a:prstGeom>
          <a:noFill/>
        </p:spPr>
      </p:pic>
    </p:spTree>
    <p:extLst>
      <p:ext uri="{BB962C8B-B14F-4D97-AF65-F5344CB8AC3E}">
        <p14:creationId xmlns:p14="http://schemas.microsoft.com/office/powerpoint/2010/main" val="8728901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รูปภาพ 4">
            <a:extLst>
              <a:ext uri="{FF2B5EF4-FFF2-40B4-BE49-F238E27FC236}">
                <a16:creationId xmlns:a16="http://schemas.microsoft.com/office/drawing/2014/main" id="{77392F66-D7FA-77BB-E65B-569D282897C4}"/>
              </a:ext>
            </a:extLst>
          </p:cNvPr>
          <p:cNvPicPr>
            <a:picLocks noChangeAspect="1"/>
          </p:cNvPicPr>
          <p:nvPr/>
        </p:nvPicPr>
        <p:blipFill rotWithShape="1">
          <a:blip r:embed="rId2"/>
          <a:srcRect t="9220" b="2890"/>
          <a:stretch/>
        </p:blipFill>
        <p:spPr>
          <a:xfrm>
            <a:off x="20" y="10"/>
            <a:ext cx="14630380" cy="8229590"/>
          </a:xfrm>
          <a:prstGeom prst="rect">
            <a:avLst/>
          </a:prstGeom>
          <a:noFill/>
        </p:spPr>
      </p:pic>
    </p:spTree>
    <p:extLst>
      <p:ext uri="{BB962C8B-B14F-4D97-AF65-F5344CB8AC3E}">
        <p14:creationId xmlns:p14="http://schemas.microsoft.com/office/powerpoint/2010/main" val="404554064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548640" y="3108960"/>
            <a:ext cx="12435840" cy="1488168"/>
          </a:xfrm>
        </p:spPr>
        <p:txBody>
          <a:bodyPr vert="horz" lIns="0" tIns="15240" rIns="0" bIns="0" rtlCol="0" anchor="ctr">
            <a:normAutofit/>
          </a:bodyPr>
          <a:lstStyle/>
          <a:p>
            <a:pPr marL="15240">
              <a:lnSpc>
                <a:spcPct val="90000"/>
              </a:lnSpc>
              <a:spcBef>
                <a:spcPts val="120"/>
              </a:spcBef>
            </a:pPr>
            <a:r>
              <a:rPr lang="en-US" sz="5000" spc="-137" dirty="0"/>
              <a:t>SDLC</a:t>
            </a:r>
            <a:r>
              <a:rPr lang="en-US" sz="5000" spc="-444" dirty="0"/>
              <a:t> </a:t>
            </a:r>
            <a:r>
              <a:rPr lang="en-US" sz="5000" spc="-78" dirty="0"/>
              <a:t>Automation</a:t>
            </a:r>
            <a:br>
              <a:rPr lang="en-US" sz="5000" spc="-78" dirty="0"/>
            </a:br>
            <a:r>
              <a:rPr lang="en-US" sz="5000" spc="-78" dirty="0"/>
              <a:t>(</a:t>
            </a:r>
            <a:r>
              <a:rPr lang="en-US" sz="5000" b="1" i="0" dirty="0">
                <a:effectLst/>
              </a:rPr>
              <a:t>Systems development life cycle)</a:t>
            </a:r>
            <a:endParaRPr lang="en-US" sz="5000" dirty="0"/>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658367" y="220678"/>
            <a:ext cx="16217798" cy="827919"/>
          </a:xfrm>
          <a:prstGeom prst="rect">
            <a:avLst/>
          </a:prstGeom>
        </p:spPr>
        <p:txBody>
          <a:bodyPr vert="horz" wrap="square" lIns="0" tIns="15240" rIns="0" bIns="0" rtlCol="0" anchor="t">
            <a:spAutoFit/>
          </a:bodyPr>
          <a:lstStyle/>
          <a:p>
            <a:pPr marL="15240">
              <a:spcBef>
                <a:spcPts val="120"/>
              </a:spcBef>
            </a:pPr>
            <a:r>
              <a:rPr spc="-84" dirty="0">
                <a:solidFill>
                  <a:schemeClr val="tx1"/>
                </a:solidFill>
                <a:latin typeface="+mj-lt"/>
              </a:rPr>
              <a:t>Continuous</a:t>
            </a:r>
            <a:r>
              <a:rPr spc="-252" dirty="0">
                <a:solidFill>
                  <a:schemeClr val="tx1"/>
                </a:solidFill>
                <a:latin typeface="+mj-lt"/>
              </a:rPr>
              <a:t> </a:t>
            </a:r>
            <a:r>
              <a:rPr spc="-90" dirty="0">
                <a:solidFill>
                  <a:schemeClr val="tx1"/>
                </a:solidFill>
                <a:latin typeface="+mj-lt"/>
              </a:rPr>
              <a:t>Integration</a:t>
            </a:r>
          </a:p>
        </p:txBody>
      </p:sp>
      <p:sp>
        <p:nvSpPr>
          <p:cNvPr id="4" name="object 4"/>
          <p:cNvSpPr txBox="1"/>
          <p:nvPr/>
        </p:nvSpPr>
        <p:spPr>
          <a:xfrm>
            <a:off x="1100326" y="1637995"/>
            <a:ext cx="6443472" cy="3254224"/>
          </a:xfrm>
          <a:prstGeom prst="rect">
            <a:avLst/>
          </a:prstGeom>
        </p:spPr>
        <p:txBody>
          <a:bodyPr vert="horz" wrap="square" lIns="0" tIns="15240" rIns="0" bIns="0" rtlCol="0">
            <a:spAutoFit/>
          </a:bodyPr>
          <a:lstStyle/>
          <a:p>
            <a:pPr marL="289560" indent="-274320">
              <a:lnSpc>
                <a:spcPts val="2922"/>
              </a:lnSpc>
              <a:spcBef>
                <a:spcPts val="120"/>
              </a:spcBef>
              <a:buFont typeface="Arial"/>
              <a:buChar char="•"/>
              <a:tabLst>
                <a:tab pos="289560" algn="l"/>
              </a:tabLst>
            </a:pPr>
            <a:r>
              <a:rPr spc="-30" dirty="0">
                <a:latin typeface="+mj-lt"/>
                <a:cs typeface="Gill Sans MT"/>
              </a:rPr>
              <a:t>Developers</a:t>
            </a:r>
            <a:r>
              <a:rPr spc="-120" dirty="0">
                <a:latin typeface="+mj-lt"/>
                <a:cs typeface="Gill Sans MT"/>
              </a:rPr>
              <a:t> </a:t>
            </a:r>
            <a:r>
              <a:rPr dirty="0">
                <a:latin typeface="+mj-lt"/>
                <a:cs typeface="Gill Sans MT"/>
              </a:rPr>
              <a:t>push</a:t>
            </a:r>
            <a:r>
              <a:rPr spc="-120" dirty="0">
                <a:latin typeface="+mj-lt"/>
                <a:cs typeface="Gill Sans MT"/>
              </a:rPr>
              <a:t> </a:t>
            </a:r>
            <a:r>
              <a:rPr dirty="0">
                <a:latin typeface="+mj-lt"/>
                <a:cs typeface="Gill Sans MT"/>
              </a:rPr>
              <a:t>the</a:t>
            </a:r>
            <a:r>
              <a:rPr spc="-114" dirty="0">
                <a:latin typeface="+mj-lt"/>
                <a:cs typeface="Gill Sans MT"/>
              </a:rPr>
              <a:t> </a:t>
            </a:r>
            <a:r>
              <a:rPr dirty="0">
                <a:latin typeface="+mj-lt"/>
                <a:cs typeface="Gill Sans MT"/>
              </a:rPr>
              <a:t>code</a:t>
            </a:r>
            <a:r>
              <a:rPr spc="-114" dirty="0">
                <a:latin typeface="+mj-lt"/>
                <a:cs typeface="Gill Sans MT"/>
              </a:rPr>
              <a:t> </a:t>
            </a:r>
            <a:r>
              <a:rPr dirty="0">
                <a:latin typeface="+mj-lt"/>
                <a:cs typeface="Gill Sans MT"/>
              </a:rPr>
              <a:t>to</a:t>
            </a:r>
            <a:r>
              <a:rPr spc="-120" dirty="0">
                <a:latin typeface="+mj-lt"/>
                <a:cs typeface="Gill Sans MT"/>
              </a:rPr>
              <a:t> </a:t>
            </a:r>
            <a:r>
              <a:rPr dirty="0">
                <a:latin typeface="+mj-lt"/>
                <a:cs typeface="Gill Sans MT"/>
              </a:rPr>
              <a:t>a</a:t>
            </a:r>
            <a:r>
              <a:rPr spc="-114" dirty="0">
                <a:latin typeface="+mj-lt"/>
                <a:cs typeface="Gill Sans MT"/>
              </a:rPr>
              <a:t> </a:t>
            </a:r>
            <a:r>
              <a:rPr spc="-24" dirty="0">
                <a:latin typeface="+mj-lt"/>
                <a:cs typeface="Gill Sans MT"/>
              </a:rPr>
              <a:t>code</a:t>
            </a:r>
            <a:endParaRPr>
              <a:latin typeface="+mj-lt"/>
              <a:cs typeface="Gill Sans MT"/>
            </a:endParaRPr>
          </a:p>
          <a:p>
            <a:pPr marL="289560" marR="6096">
              <a:lnSpc>
                <a:spcPct val="70000"/>
              </a:lnSpc>
              <a:spcBef>
                <a:spcPts val="504"/>
              </a:spcBef>
            </a:pPr>
            <a:r>
              <a:rPr spc="-48" dirty="0">
                <a:latin typeface="+mj-lt"/>
                <a:cs typeface="Gill Sans MT"/>
              </a:rPr>
              <a:t>repository</a:t>
            </a:r>
            <a:r>
              <a:rPr spc="-120" dirty="0">
                <a:latin typeface="+mj-lt"/>
                <a:cs typeface="Gill Sans MT"/>
              </a:rPr>
              <a:t> </a:t>
            </a:r>
            <a:r>
              <a:rPr spc="-12" dirty="0">
                <a:latin typeface="+mj-lt"/>
                <a:cs typeface="Gill Sans MT"/>
              </a:rPr>
              <a:t>often</a:t>
            </a:r>
            <a:r>
              <a:rPr spc="-108" dirty="0">
                <a:latin typeface="+mj-lt"/>
                <a:cs typeface="Gill Sans MT"/>
              </a:rPr>
              <a:t> </a:t>
            </a:r>
            <a:r>
              <a:rPr spc="-24" dirty="0">
                <a:latin typeface="+mj-lt"/>
                <a:cs typeface="Gill Sans MT"/>
              </a:rPr>
              <a:t>(GitHub</a:t>
            </a:r>
            <a:r>
              <a:rPr spc="-108" dirty="0">
                <a:latin typeface="+mj-lt"/>
                <a:cs typeface="Gill Sans MT"/>
              </a:rPr>
              <a:t> </a:t>
            </a:r>
            <a:r>
              <a:rPr dirty="0">
                <a:latin typeface="+mj-lt"/>
                <a:cs typeface="Gill Sans MT"/>
              </a:rPr>
              <a:t>/</a:t>
            </a:r>
            <a:r>
              <a:rPr spc="-108" dirty="0">
                <a:latin typeface="+mj-lt"/>
                <a:cs typeface="Gill Sans MT"/>
              </a:rPr>
              <a:t> </a:t>
            </a:r>
            <a:r>
              <a:rPr spc="-42" dirty="0">
                <a:latin typeface="+mj-lt"/>
                <a:cs typeface="Gill Sans MT"/>
              </a:rPr>
              <a:t>CodeCommit</a:t>
            </a:r>
            <a:r>
              <a:rPr spc="-108" dirty="0">
                <a:latin typeface="+mj-lt"/>
                <a:cs typeface="Gill Sans MT"/>
              </a:rPr>
              <a:t> </a:t>
            </a:r>
            <a:r>
              <a:rPr spc="-60" dirty="0">
                <a:latin typeface="+mj-lt"/>
                <a:cs typeface="Gill Sans MT"/>
              </a:rPr>
              <a:t>/ </a:t>
            </a:r>
            <a:r>
              <a:rPr spc="-66" dirty="0">
                <a:latin typeface="+mj-lt"/>
                <a:cs typeface="Gill Sans MT"/>
              </a:rPr>
              <a:t>Bitbucket</a:t>
            </a:r>
            <a:r>
              <a:rPr spc="-54" dirty="0">
                <a:latin typeface="+mj-lt"/>
                <a:cs typeface="Gill Sans MT"/>
              </a:rPr>
              <a:t> </a:t>
            </a:r>
            <a:r>
              <a:rPr dirty="0">
                <a:latin typeface="+mj-lt"/>
                <a:cs typeface="Gill Sans MT"/>
              </a:rPr>
              <a:t>/</a:t>
            </a:r>
            <a:r>
              <a:rPr spc="-48" dirty="0">
                <a:latin typeface="+mj-lt"/>
                <a:cs typeface="Gill Sans MT"/>
              </a:rPr>
              <a:t> </a:t>
            </a:r>
            <a:r>
              <a:rPr spc="-12" dirty="0">
                <a:latin typeface="+mj-lt"/>
                <a:cs typeface="Gill Sans MT"/>
              </a:rPr>
              <a:t>etc…)</a:t>
            </a:r>
            <a:endParaRPr>
              <a:latin typeface="+mj-lt"/>
              <a:cs typeface="Gill Sans MT"/>
            </a:endParaRPr>
          </a:p>
          <a:p>
            <a:pPr marL="289560" indent="-274320">
              <a:lnSpc>
                <a:spcPts val="2922"/>
              </a:lnSpc>
              <a:spcBef>
                <a:spcPts val="258"/>
              </a:spcBef>
              <a:buFont typeface="Arial"/>
              <a:buChar char="•"/>
              <a:tabLst>
                <a:tab pos="289560" algn="l"/>
              </a:tabLst>
            </a:pPr>
            <a:r>
              <a:rPr dirty="0">
                <a:latin typeface="+mj-lt"/>
                <a:cs typeface="Gill Sans MT"/>
              </a:rPr>
              <a:t>A</a:t>
            </a:r>
            <a:r>
              <a:rPr spc="-120" dirty="0">
                <a:latin typeface="+mj-lt"/>
                <a:cs typeface="Gill Sans MT"/>
              </a:rPr>
              <a:t> </a:t>
            </a:r>
            <a:r>
              <a:rPr spc="-36" dirty="0">
                <a:latin typeface="+mj-lt"/>
                <a:cs typeface="Gill Sans MT"/>
              </a:rPr>
              <a:t>testing</a:t>
            </a:r>
            <a:r>
              <a:rPr spc="-108" dirty="0">
                <a:latin typeface="+mj-lt"/>
                <a:cs typeface="Gill Sans MT"/>
              </a:rPr>
              <a:t> </a:t>
            </a:r>
            <a:r>
              <a:rPr dirty="0">
                <a:latin typeface="+mj-lt"/>
                <a:cs typeface="Gill Sans MT"/>
              </a:rPr>
              <a:t>/</a:t>
            </a:r>
            <a:r>
              <a:rPr spc="-108" dirty="0">
                <a:latin typeface="+mj-lt"/>
                <a:cs typeface="Gill Sans MT"/>
              </a:rPr>
              <a:t> </a:t>
            </a:r>
            <a:r>
              <a:rPr spc="-24" dirty="0">
                <a:latin typeface="+mj-lt"/>
                <a:cs typeface="Gill Sans MT"/>
              </a:rPr>
              <a:t>build</a:t>
            </a:r>
            <a:r>
              <a:rPr spc="-108" dirty="0">
                <a:latin typeface="+mj-lt"/>
                <a:cs typeface="Gill Sans MT"/>
              </a:rPr>
              <a:t> </a:t>
            </a:r>
            <a:r>
              <a:rPr spc="-36" dirty="0">
                <a:latin typeface="+mj-lt"/>
                <a:cs typeface="Gill Sans MT"/>
              </a:rPr>
              <a:t>server</a:t>
            </a:r>
            <a:r>
              <a:rPr spc="-108" dirty="0">
                <a:latin typeface="+mj-lt"/>
                <a:cs typeface="Gill Sans MT"/>
              </a:rPr>
              <a:t> </a:t>
            </a:r>
            <a:r>
              <a:rPr spc="-54" dirty="0">
                <a:latin typeface="+mj-lt"/>
                <a:cs typeface="Gill Sans MT"/>
              </a:rPr>
              <a:t>checks</a:t>
            </a:r>
            <a:r>
              <a:rPr spc="-108" dirty="0">
                <a:latin typeface="+mj-lt"/>
                <a:cs typeface="Gill Sans MT"/>
              </a:rPr>
              <a:t> </a:t>
            </a:r>
            <a:r>
              <a:rPr dirty="0">
                <a:latin typeface="+mj-lt"/>
                <a:cs typeface="Gill Sans MT"/>
              </a:rPr>
              <a:t>the</a:t>
            </a:r>
            <a:r>
              <a:rPr spc="-114" dirty="0">
                <a:latin typeface="+mj-lt"/>
                <a:cs typeface="Gill Sans MT"/>
              </a:rPr>
              <a:t> </a:t>
            </a:r>
            <a:r>
              <a:rPr dirty="0">
                <a:latin typeface="+mj-lt"/>
                <a:cs typeface="Gill Sans MT"/>
              </a:rPr>
              <a:t>code</a:t>
            </a:r>
            <a:r>
              <a:rPr spc="-108" dirty="0">
                <a:latin typeface="+mj-lt"/>
                <a:cs typeface="Gill Sans MT"/>
              </a:rPr>
              <a:t> </a:t>
            </a:r>
            <a:r>
              <a:rPr spc="-30" dirty="0">
                <a:latin typeface="+mj-lt"/>
                <a:cs typeface="Gill Sans MT"/>
              </a:rPr>
              <a:t>as</a:t>
            </a:r>
            <a:endParaRPr>
              <a:latin typeface="+mj-lt"/>
              <a:cs typeface="Gill Sans MT"/>
            </a:endParaRPr>
          </a:p>
          <a:p>
            <a:pPr marL="289560">
              <a:lnSpc>
                <a:spcPts val="2406"/>
              </a:lnSpc>
            </a:pPr>
            <a:r>
              <a:rPr spc="-12" dirty="0">
                <a:latin typeface="+mj-lt"/>
                <a:cs typeface="Gill Sans MT"/>
              </a:rPr>
              <a:t>soon</a:t>
            </a:r>
            <a:r>
              <a:rPr spc="-137" dirty="0">
                <a:latin typeface="+mj-lt"/>
                <a:cs typeface="Gill Sans MT"/>
              </a:rPr>
              <a:t> </a:t>
            </a:r>
            <a:r>
              <a:rPr dirty="0">
                <a:latin typeface="+mj-lt"/>
                <a:cs typeface="Gill Sans MT"/>
              </a:rPr>
              <a:t>as</a:t>
            </a:r>
            <a:r>
              <a:rPr spc="-108" dirty="0">
                <a:latin typeface="+mj-lt"/>
                <a:cs typeface="Gill Sans MT"/>
              </a:rPr>
              <a:t> </a:t>
            </a:r>
            <a:r>
              <a:rPr spc="-114" dirty="0">
                <a:latin typeface="+mj-lt"/>
                <a:cs typeface="Gill Sans MT"/>
              </a:rPr>
              <a:t>it’s</a:t>
            </a:r>
            <a:r>
              <a:rPr spc="-90" dirty="0">
                <a:latin typeface="+mj-lt"/>
                <a:cs typeface="Gill Sans MT"/>
              </a:rPr>
              <a:t> </a:t>
            </a:r>
            <a:r>
              <a:rPr dirty="0">
                <a:latin typeface="+mj-lt"/>
                <a:cs typeface="Gill Sans MT"/>
              </a:rPr>
              <a:t>pushed</a:t>
            </a:r>
            <a:r>
              <a:rPr spc="-108" dirty="0">
                <a:latin typeface="+mj-lt"/>
                <a:cs typeface="Gill Sans MT"/>
              </a:rPr>
              <a:t> </a:t>
            </a:r>
            <a:r>
              <a:rPr spc="-36" dirty="0">
                <a:latin typeface="+mj-lt"/>
                <a:cs typeface="Gill Sans MT"/>
              </a:rPr>
              <a:t>(CodeBuild</a:t>
            </a:r>
            <a:r>
              <a:rPr spc="-108" dirty="0">
                <a:latin typeface="+mj-lt"/>
                <a:cs typeface="Gill Sans MT"/>
              </a:rPr>
              <a:t> </a:t>
            </a:r>
            <a:r>
              <a:rPr dirty="0">
                <a:latin typeface="+mj-lt"/>
                <a:cs typeface="Gill Sans MT"/>
              </a:rPr>
              <a:t>/</a:t>
            </a:r>
            <a:r>
              <a:rPr spc="-108" dirty="0">
                <a:latin typeface="+mj-lt"/>
                <a:cs typeface="Gill Sans MT"/>
              </a:rPr>
              <a:t> </a:t>
            </a:r>
            <a:r>
              <a:rPr spc="-60" dirty="0">
                <a:latin typeface="+mj-lt"/>
                <a:cs typeface="Gill Sans MT"/>
              </a:rPr>
              <a:t>Jenkins</a:t>
            </a:r>
            <a:r>
              <a:rPr spc="-108" dirty="0">
                <a:latin typeface="+mj-lt"/>
                <a:cs typeface="Gill Sans MT"/>
              </a:rPr>
              <a:t> </a:t>
            </a:r>
            <a:r>
              <a:rPr spc="-30" dirty="0">
                <a:latin typeface="+mj-lt"/>
                <a:cs typeface="Gill Sans MT"/>
              </a:rPr>
              <a:t>CI</a:t>
            </a:r>
            <a:endParaRPr>
              <a:latin typeface="+mj-lt"/>
              <a:cs typeface="Gill Sans MT"/>
            </a:endParaRPr>
          </a:p>
          <a:p>
            <a:pPr marL="289560">
              <a:lnSpc>
                <a:spcPts val="2940"/>
              </a:lnSpc>
            </a:pPr>
            <a:r>
              <a:rPr dirty="0">
                <a:latin typeface="+mj-lt"/>
                <a:cs typeface="Gill Sans MT"/>
              </a:rPr>
              <a:t>/</a:t>
            </a:r>
            <a:r>
              <a:rPr spc="-6" dirty="0">
                <a:latin typeface="+mj-lt"/>
                <a:cs typeface="Gill Sans MT"/>
              </a:rPr>
              <a:t> </a:t>
            </a:r>
            <a:r>
              <a:rPr spc="-12" dirty="0">
                <a:latin typeface="+mj-lt"/>
                <a:cs typeface="Gill Sans MT"/>
              </a:rPr>
              <a:t>etc…)</a:t>
            </a:r>
            <a:endParaRPr>
              <a:latin typeface="+mj-lt"/>
              <a:cs typeface="Gill Sans MT"/>
            </a:endParaRPr>
          </a:p>
          <a:p>
            <a:pPr marL="289560" marR="296418" indent="-274320">
              <a:lnSpc>
                <a:spcPct val="69200"/>
              </a:lnSpc>
              <a:spcBef>
                <a:spcPts val="1206"/>
              </a:spcBef>
              <a:buFont typeface="Arial"/>
              <a:buChar char="•"/>
              <a:tabLst>
                <a:tab pos="289560" algn="l"/>
              </a:tabLst>
            </a:pPr>
            <a:r>
              <a:rPr dirty="0">
                <a:latin typeface="+mj-lt"/>
                <a:cs typeface="Gill Sans MT"/>
              </a:rPr>
              <a:t>The</a:t>
            </a:r>
            <a:r>
              <a:rPr spc="-156" dirty="0">
                <a:latin typeface="+mj-lt"/>
                <a:cs typeface="Gill Sans MT"/>
              </a:rPr>
              <a:t> </a:t>
            </a:r>
            <a:r>
              <a:rPr spc="-36" dirty="0">
                <a:latin typeface="+mj-lt"/>
                <a:cs typeface="Gill Sans MT"/>
              </a:rPr>
              <a:t>developer</a:t>
            </a:r>
            <a:r>
              <a:rPr spc="-144" dirty="0">
                <a:latin typeface="+mj-lt"/>
                <a:cs typeface="Gill Sans MT"/>
              </a:rPr>
              <a:t> </a:t>
            </a:r>
            <a:r>
              <a:rPr dirty="0">
                <a:latin typeface="+mj-lt"/>
                <a:cs typeface="Gill Sans MT"/>
              </a:rPr>
              <a:t>gets</a:t>
            </a:r>
            <a:r>
              <a:rPr spc="-150" dirty="0">
                <a:latin typeface="+mj-lt"/>
                <a:cs typeface="Gill Sans MT"/>
              </a:rPr>
              <a:t> </a:t>
            </a:r>
            <a:r>
              <a:rPr spc="-24" dirty="0">
                <a:latin typeface="+mj-lt"/>
                <a:cs typeface="Gill Sans MT"/>
              </a:rPr>
              <a:t>feedback</a:t>
            </a:r>
            <a:r>
              <a:rPr spc="-144" dirty="0">
                <a:latin typeface="+mj-lt"/>
                <a:cs typeface="Gill Sans MT"/>
              </a:rPr>
              <a:t> </a:t>
            </a:r>
            <a:r>
              <a:rPr dirty="0">
                <a:latin typeface="+mj-lt"/>
                <a:cs typeface="Gill Sans MT"/>
              </a:rPr>
              <a:t>about</a:t>
            </a:r>
            <a:r>
              <a:rPr spc="-150" dirty="0">
                <a:latin typeface="+mj-lt"/>
                <a:cs typeface="Gill Sans MT"/>
              </a:rPr>
              <a:t> </a:t>
            </a:r>
            <a:r>
              <a:rPr spc="-30" dirty="0">
                <a:latin typeface="+mj-lt"/>
                <a:cs typeface="Gill Sans MT"/>
              </a:rPr>
              <a:t>the </a:t>
            </a:r>
            <a:r>
              <a:rPr spc="-48" dirty="0">
                <a:latin typeface="+mj-lt"/>
                <a:cs typeface="Gill Sans MT"/>
              </a:rPr>
              <a:t>tests</a:t>
            </a:r>
            <a:r>
              <a:rPr spc="-126" dirty="0">
                <a:latin typeface="+mj-lt"/>
                <a:cs typeface="Gill Sans MT"/>
              </a:rPr>
              <a:t> </a:t>
            </a:r>
            <a:r>
              <a:rPr dirty="0">
                <a:latin typeface="+mj-lt"/>
                <a:cs typeface="Gill Sans MT"/>
              </a:rPr>
              <a:t>and</a:t>
            </a:r>
            <a:r>
              <a:rPr spc="-126" dirty="0">
                <a:latin typeface="+mj-lt"/>
                <a:cs typeface="Gill Sans MT"/>
              </a:rPr>
              <a:t> </a:t>
            </a:r>
            <a:r>
              <a:rPr spc="-48" dirty="0">
                <a:latin typeface="+mj-lt"/>
                <a:cs typeface="Gill Sans MT"/>
              </a:rPr>
              <a:t>checks</a:t>
            </a:r>
            <a:r>
              <a:rPr spc="-120" dirty="0">
                <a:latin typeface="+mj-lt"/>
                <a:cs typeface="Gill Sans MT"/>
              </a:rPr>
              <a:t> </a:t>
            </a:r>
            <a:r>
              <a:rPr spc="-24" dirty="0">
                <a:latin typeface="+mj-lt"/>
                <a:cs typeface="Gill Sans MT"/>
              </a:rPr>
              <a:t>that</a:t>
            </a:r>
            <a:r>
              <a:rPr spc="-126" dirty="0">
                <a:latin typeface="+mj-lt"/>
                <a:cs typeface="Gill Sans MT"/>
              </a:rPr>
              <a:t> </a:t>
            </a:r>
            <a:r>
              <a:rPr dirty="0">
                <a:latin typeface="+mj-lt"/>
                <a:cs typeface="Gill Sans MT"/>
              </a:rPr>
              <a:t>have</a:t>
            </a:r>
            <a:r>
              <a:rPr spc="-126" dirty="0">
                <a:latin typeface="+mj-lt"/>
                <a:cs typeface="Gill Sans MT"/>
              </a:rPr>
              <a:t> </a:t>
            </a:r>
            <a:r>
              <a:rPr dirty="0">
                <a:latin typeface="+mj-lt"/>
                <a:cs typeface="Gill Sans MT"/>
              </a:rPr>
              <a:t>passed</a:t>
            </a:r>
            <a:r>
              <a:rPr spc="-120" dirty="0">
                <a:latin typeface="+mj-lt"/>
                <a:cs typeface="Gill Sans MT"/>
              </a:rPr>
              <a:t> </a:t>
            </a:r>
            <a:r>
              <a:rPr dirty="0">
                <a:latin typeface="+mj-lt"/>
                <a:cs typeface="Gill Sans MT"/>
              </a:rPr>
              <a:t>/</a:t>
            </a:r>
            <a:r>
              <a:rPr spc="-126" dirty="0">
                <a:latin typeface="+mj-lt"/>
                <a:cs typeface="Gill Sans MT"/>
              </a:rPr>
              <a:t> </a:t>
            </a:r>
            <a:r>
              <a:rPr spc="-24" dirty="0">
                <a:latin typeface="+mj-lt"/>
                <a:cs typeface="Gill Sans MT"/>
              </a:rPr>
              <a:t>failed</a:t>
            </a:r>
            <a:endParaRPr>
              <a:latin typeface="+mj-lt"/>
              <a:cs typeface="Gill Sans MT"/>
            </a:endParaRPr>
          </a:p>
        </p:txBody>
      </p:sp>
      <p:sp>
        <p:nvSpPr>
          <p:cNvPr id="5" name="object 5"/>
          <p:cNvSpPr txBox="1"/>
          <p:nvPr/>
        </p:nvSpPr>
        <p:spPr>
          <a:xfrm>
            <a:off x="1100326" y="5021274"/>
            <a:ext cx="6209538" cy="1826654"/>
          </a:xfrm>
          <a:prstGeom prst="rect">
            <a:avLst/>
          </a:prstGeom>
        </p:spPr>
        <p:txBody>
          <a:bodyPr vert="horz" wrap="square" lIns="0" tIns="15240" rIns="0" bIns="0" rtlCol="0">
            <a:spAutoFit/>
          </a:bodyPr>
          <a:lstStyle/>
          <a:p>
            <a:pPr marL="289560" indent="-274320">
              <a:spcBef>
                <a:spcPts val="120"/>
              </a:spcBef>
              <a:buFont typeface="Arial"/>
              <a:buChar char="•"/>
              <a:tabLst>
                <a:tab pos="289560" algn="l"/>
              </a:tabLst>
            </a:pPr>
            <a:r>
              <a:rPr spc="-24" dirty="0">
                <a:latin typeface="+mj-lt"/>
                <a:cs typeface="Gill Sans MT"/>
              </a:rPr>
              <a:t>Find</a:t>
            </a:r>
            <a:r>
              <a:rPr spc="-180" dirty="0">
                <a:latin typeface="+mj-lt"/>
                <a:cs typeface="Gill Sans MT"/>
              </a:rPr>
              <a:t> </a:t>
            </a:r>
            <a:r>
              <a:rPr dirty="0">
                <a:latin typeface="+mj-lt"/>
                <a:cs typeface="Gill Sans MT"/>
              </a:rPr>
              <a:t>bugs</a:t>
            </a:r>
            <a:r>
              <a:rPr spc="-126" dirty="0">
                <a:latin typeface="+mj-lt"/>
                <a:cs typeface="Gill Sans MT"/>
              </a:rPr>
              <a:t> </a:t>
            </a:r>
            <a:r>
              <a:rPr spc="-120" dirty="0">
                <a:latin typeface="+mj-lt"/>
                <a:cs typeface="Gill Sans MT"/>
              </a:rPr>
              <a:t>early,</a:t>
            </a:r>
            <a:r>
              <a:rPr spc="-240" dirty="0">
                <a:latin typeface="+mj-lt"/>
                <a:cs typeface="Gill Sans MT"/>
              </a:rPr>
              <a:t> </a:t>
            </a:r>
            <a:r>
              <a:rPr spc="-42" dirty="0">
                <a:latin typeface="+mj-lt"/>
                <a:cs typeface="Gill Sans MT"/>
              </a:rPr>
              <a:t>fix</a:t>
            </a:r>
            <a:r>
              <a:rPr spc="-114" dirty="0">
                <a:latin typeface="+mj-lt"/>
                <a:cs typeface="Gill Sans MT"/>
              </a:rPr>
              <a:t> </a:t>
            </a:r>
            <a:r>
              <a:rPr spc="-24" dirty="0">
                <a:latin typeface="+mj-lt"/>
                <a:cs typeface="Gill Sans MT"/>
              </a:rPr>
              <a:t>bugs</a:t>
            </a:r>
            <a:endParaRPr>
              <a:latin typeface="+mj-lt"/>
              <a:cs typeface="Gill Sans MT"/>
            </a:endParaRPr>
          </a:p>
          <a:p>
            <a:pPr marL="289560" indent="-274320">
              <a:spcBef>
                <a:spcPts val="144"/>
              </a:spcBef>
              <a:buFont typeface="Arial"/>
              <a:buChar char="•"/>
              <a:tabLst>
                <a:tab pos="289560" algn="l"/>
              </a:tabLst>
            </a:pPr>
            <a:r>
              <a:rPr spc="-54" dirty="0">
                <a:latin typeface="+mj-lt"/>
                <a:cs typeface="Gill Sans MT"/>
              </a:rPr>
              <a:t>Deliver</a:t>
            </a:r>
            <a:r>
              <a:rPr spc="-137" dirty="0">
                <a:latin typeface="+mj-lt"/>
                <a:cs typeface="Gill Sans MT"/>
              </a:rPr>
              <a:t> </a:t>
            </a:r>
            <a:r>
              <a:rPr spc="-48" dirty="0">
                <a:latin typeface="+mj-lt"/>
                <a:cs typeface="Gill Sans MT"/>
              </a:rPr>
              <a:t>faster</a:t>
            </a:r>
            <a:r>
              <a:rPr spc="-137" dirty="0">
                <a:latin typeface="+mj-lt"/>
                <a:cs typeface="Gill Sans MT"/>
              </a:rPr>
              <a:t> </a:t>
            </a:r>
            <a:r>
              <a:rPr dirty="0">
                <a:latin typeface="+mj-lt"/>
                <a:cs typeface="Gill Sans MT"/>
              </a:rPr>
              <a:t>as</a:t>
            </a:r>
            <a:r>
              <a:rPr spc="-137" dirty="0">
                <a:latin typeface="+mj-lt"/>
                <a:cs typeface="Gill Sans MT"/>
              </a:rPr>
              <a:t> </a:t>
            </a:r>
            <a:r>
              <a:rPr dirty="0">
                <a:latin typeface="+mj-lt"/>
                <a:cs typeface="Gill Sans MT"/>
              </a:rPr>
              <a:t>the</a:t>
            </a:r>
            <a:r>
              <a:rPr spc="-137" dirty="0">
                <a:latin typeface="+mj-lt"/>
                <a:cs typeface="Gill Sans MT"/>
              </a:rPr>
              <a:t> </a:t>
            </a:r>
            <a:r>
              <a:rPr dirty="0">
                <a:latin typeface="+mj-lt"/>
                <a:cs typeface="Gill Sans MT"/>
              </a:rPr>
              <a:t>code</a:t>
            </a:r>
            <a:r>
              <a:rPr spc="-137" dirty="0">
                <a:latin typeface="+mj-lt"/>
                <a:cs typeface="Gill Sans MT"/>
              </a:rPr>
              <a:t> </a:t>
            </a:r>
            <a:r>
              <a:rPr spc="-12" dirty="0">
                <a:latin typeface="+mj-lt"/>
                <a:cs typeface="Gill Sans MT"/>
              </a:rPr>
              <a:t>is</a:t>
            </a:r>
            <a:r>
              <a:rPr spc="-137" dirty="0">
                <a:latin typeface="+mj-lt"/>
                <a:cs typeface="Gill Sans MT"/>
              </a:rPr>
              <a:t> </a:t>
            </a:r>
            <a:r>
              <a:rPr spc="-12" dirty="0">
                <a:latin typeface="+mj-lt"/>
                <a:cs typeface="Gill Sans MT"/>
              </a:rPr>
              <a:t>tested</a:t>
            </a:r>
            <a:endParaRPr>
              <a:latin typeface="+mj-lt"/>
              <a:cs typeface="Gill Sans MT"/>
            </a:endParaRPr>
          </a:p>
          <a:p>
            <a:pPr marL="289560" indent="-274320">
              <a:spcBef>
                <a:spcPts val="144"/>
              </a:spcBef>
              <a:buFont typeface="Arial"/>
              <a:buChar char="•"/>
              <a:tabLst>
                <a:tab pos="289560" algn="l"/>
              </a:tabLst>
            </a:pPr>
            <a:r>
              <a:rPr spc="-24" dirty="0">
                <a:latin typeface="+mj-lt"/>
                <a:cs typeface="Gill Sans MT"/>
              </a:rPr>
              <a:t>Deploy</a:t>
            </a:r>
            <a:r>
              <a:rPr spc="-162" dirty="0">
                <a:latin typeface="+mj-lt"/>
                <a:cs typeface="Gill Sans MT"/>
              </a:rPr>
              <a:t> </a:t>
            </a:r>
            <a:r>
              <a:rPr spc="-12" dirty="0">
                <a:latin typeface="+mj-lt"/>
                <a:cs typeface="Gill Sans MT"/>
              </a:rPr>
              <a:t>often</a:t>
            </a:r>
            <a:endParaRPr>
              <a:latin typeface="+mj-lt"/>
              <a:cs typeface="Gill Sans MT"/>
            </a:endParaRPr>
          </a:p>
          <a:p>
            <a:pPr marL="289560" indent="-274320">
              <a:spcBef>
                <a:spcPts val="144"/>
              </a:spcBef>
              <a:buFont typeface="Arial"/>
              <a:buChar char="•"/>
              <a:tabLst>
                <a:tab pos="289560" algn="l"/>
              </a:tabLst>
            </a:pPr>
            <a:r>
              <a:rPr spc="-24" dirty="0">
                <a:latin typeface="+mj-lt"/>
                <a:cs typeface="Gill Sans MT"/>
              </a:rPr>
              <a:t>Happier</a:t>
            </a:r>
            <a:r>
              <a:rPr spc="-114" dirty="0">
                <a:latin typeface="+mj-lt"/>
                <a:cs typeface="Gill Sans MT"/>
              </a:rPr>
              <a:t> </a:t>
            </a:r>
            <a:r>
              <a:rPr spc="-54" dirty="0">
                <a:latin typeface="+mj-lt"/>
                <a:cs typeface="Gill Sans MT"/>
              </a:rPr>
              <a:t>developers,</a:t>
            </a:r>
            <a:r>
              <a:rPr spc="-240" dirty="0">
                <a:latin typeface="+mj-lt"/>
                <a:cs typeface="Gill Sans MT"/>
              </a:rPr>
              <a:t> </a:t>
            </a:r>
            <a:r>
              <a:rPr dirty="0">
                <a:latin typeface="+mj-lt"/>
                <a:cs typeface="Gill Sans MT"/>
              </a:rPr>
              <a:t>as</a:t>
            </a:r>
            <a:r>
              <a:rPr spc="-66" dirty="0">
                <a:latin typeface="+mj-lt"/>
                <a:cs typeface="Gill Sans MT"/>
              </a:rPr>
              <a:t> </a:t>
            </a:r>
            <a:r>
              <a:rPr spc="-78" dirty="0">
                <a:latin typeface="+mj-lt"/>
                <a:cs typeface="Gill Sans MT"/>
              </a:rPr>
              <a:t>they’re</a:t>
            </a:r>
            <a:r>
              <a:rPr spc="-72" dirty="0">
                <a:latin typeface="+mj-lt"/>
                <a:cs typeface="Gill Sans MT"/>
              </a:rPr>
              <a:t> </a:t>
            </a:r>
            <a:r>
              <a:rPr spc="-30" dirty="0">
                <a:latin typeface="+mj-lt"/>
                <a:cs typeface="Gill Sans MT"/>
              </a:rPr>
              <a:t>unblocked</a:t>
            </a:r>
            <a:endParaRPr>
              <a:latin typeface="+mj-lt"/>
              <a:cs typeface="Gill Sans MT"/>
            </a:endParaRPr>
          </a:p>
        </p:txBody>
      </p:sp>
      <p:grpSp>
        <p:nvGrpSpPr>
          <p:cNvPr id="6" name="object 6"/>
          <p:cNvGrpSpPr/>
          <p:nvPr/>
        </p:nvGrpSpPr>
        <p:grpSpPr>
          <a:xfrm>
            <a:off x="10372586" y="1767164"/>
            <a:ext cx="1519428" cy="1519428"/>
            <a:chOff x="8643822" y="1472637"/>
            <a:chExt cx="1266190" cy="1266190"/>
          </a:xfrm>
        </p:grpSpPr>
        <p:sp>
          <p:nvSpPr>
            <p:cNvPr id="7" name="object 7"/>
            <p:cNvSpPr/>
            <p:nvPr/>
          </p:nvSpPr>
          <p:spPr>
            <a:xfrm>
              <a:off x="8650172" y="1478987"/>
              <a:ext cx="1253490" cy="1253490"/>
            </a:xfrm>
            <a:custGeom>
              <a:avLst/>
              <a:gdLst/>
              <a:ahLst/>
              <a:cxnLst/>
              <a:rect l="l" t="t" r="r" b="b"/>
              <a:pathLst>
                <a:path w="1253490" h="1253489">
                  <a:moveTo>
                    <a:pt x="626532" y="0"/>
                  </a:moveTo>
                  <a:lnTo>
                    <a:pt x="577569" y="1885"/>
                  </a:lnTo>
                  <a:lnTo>
                    <a:pt x="529637" y="7447"/>
                  </a:lnTo>
                  <a:lnTo>
                    <a:pt x="482874" y="16547"/>
                  </a:lnTo>
                  <a:lnTo>
                    <a:pt x="437421" y="29045"/>
                  </a:lnTo>
                  <a:lnTo>
                    <a:pt x="393416" y="44803"/>
                  </a:lnTo>
                  <a:lnTo>
                    <a:pt x="350999" y="63681"/>
                  </a:lnTo>
                  <a:lnTo>
                    <a:pt x="310309" y="85540"/>
                  </a:lnTo>
                  <a:lnTo>
                    <a:pt x="271486" y="110240"/>
                  </a:lnTo>
                  <a:lnTo>
                    <a:pt x="234668" y="137642"/>
                  </a:lnTo>
                  <a:lnTo>
                    <a:pt x="199995" y="167607"/>
                  </a:lnTo>
                  <a:lnTo>
                    <a:pt x="167607" y="199995"/>
                  </a:lnTo>
                  <a:lnTo>
                    <a:pt x="137642" y="234668"/>
                  </a:lnTo>
                  <a:lnTo>
                    <a:pt x="110240" y="271486"/>
                  </a:lnTo>
                  <a:lnTo>
                    <a:pt x="85540" y="310309"/>
                  </a:lnTo>
                  <a:lnTo>
                    <a:pt x="63681" y="350999"/>
                  </a:lnTo>
                  <a:lnTo>
                    <a:pt x="44803" y="393416"/>
                  </a:lnTo>
                  <a:lnTo>
                    <a:pt x="29045" y="437421"/>
                  </a:lnTo>
                  <a:lnTo>
                    <a:pt x="16547" y="482874"/>
                  </a:lnTo>
                  <a:lnTo>
                    <a:pt x="7447" y="529637"/>
                  </a:lnTo>
                  <a:lnTo>
                    <a:pt x="1885" y="577569"/>
                  </a:lnTo>
                  <a:lnTo>
                    <a:pt x="0" y="626532"/>
                  </a:lnTo>
                  <a:lnTo>
                    <a:pt x="1885" y="675496"/>
                  </a:lnTo>
                  <a:lnTo>
                    <a:pt x="7447" y="723428"/>
                  </a:lnTo>
                  <a:lnTo>
                    <a:pt x="16547" y="770191"/>
                  </a:lnTo>
                  <a:lnTo>
                    <a:pt x="29045" y="815644"/>
                  </a:lnTo>
                  <a:lnTo>
                    <a:pt x="44803" y="859649"/>
                  </a:lnTo>
                  <a:lnTo>
                    <a:pt x="63681" y="902066"/>
                  </a:lnTo>
                  <a:lnTo>
                    <a:pt x="85540" y="942756"/>
                  </a:lnTo>
                  <a:lnTo>
                    <a:pt x="110240" y="981580"/>
                  </a:lnTo>
                  <a:lnTo>
                    <a:pt x="137642" y="1018398"/>
                  </a:lnTo>
                  <a:lnTo>
                    <a:pt x="167607" y="1053071"/>
                  </a:lnTo>
                  <a:lnTo>
                    <a:pt x="199995" y="1085459"/>
                  </a:lnTo>
                  <a:lnTo>
                    <a:pt x="234668" y="1115424"/>
                  </a:lnTo>
                  <a:lnTo>
                    <a:pt x="271486" y="1142826"/>
                  </a:lnTo>
                  <a:lnTo>
                    <a:pt x="310309" y="1167526"/>
                  </a:lnTo>
                  <a:lnTo>
                    <a:pt x="350999" y="1189385"/>
                  </a:lnTo>
                  <a:lnTo>
                    <a:pt x="393416" y="1208263"/>
                  </a:lnTo>
                  <a:lnTo>
                    <a:pt x="437421" y="1224021"/>
                  </a:lnTo>
                  <a:lnTo>
                    <a:pt x="482874" y="1236519"/>
                  </a:lnTo>
                  <a:lnTo>
                    <a:pt x="529637" y="1245619"/>
                  </a:lnTo>
                  <a:lnTo>
                    <a:pt x="577569" y="1251182"/>
                  </a:lnTo>
                  <a:lnTo>
                    <a:pt x="626532" y="1253067"/>
                  </a:lnTo>
                  <a:lnTo>
                    <a:pt x="675496" y="1251182"/>
                  </a:lnTo>
                  <a:lnTo>
                    <a:pt x="723428" y="1245619"/>
                  </a:lnTo>
                  <a:lnTo>
                    <a:pt x="770191" y="1236519"/>
                  </a:lnTo>
                  <a:lnTo>
                    <a:pt x="815644" y="1224021"/>
                  </a:lnTo>
                  <a:lnTo>
                    <a:pt x="859649" y="1208263"/>
                  </a:lnTo>
                  <a:lnTo>
                    <a:pt x="902066" y="1189385"/>
                  </a:lnTo>
                  <a:lnTo>
                    <a:pt x="942756" y="1167526"/>
                  </a:lnTo>
                  <a:lnTo>
                    <a:pt x="981580" y="1142826"/>
                  </a:lnTo>
                  <a:lnTo>
                    <a:pt x="1018398" y="1115424"/>
                  </a:lnTo>
                  <a:lnTo>
                    <a:pt x="1053071" y="1085459"/>
                  </a:lnTo>
                  <a:lnTo>
                    <a:pt x="1085459" y="1053071"/>
                  </a:lnTo>
                  <a:lnTo>
                    <a:pt x="1115424" y="1018398"/>
                  </a:lnTo>
                  <a:lnTo>
                    <a:pt x="1142826" y="981580"/>
                  </a:lnTo>
                  <a:lnTo>
                    <a:pt x="1167526" y="942756"/>
                  </a:lnTo>
                  <a:lnTo>
                    <a:pt x="1189385" y="902066"/>
                  </a:lnTo>
                  <a:lnTo>
                    <a:pt x="1208263" y="859649"/>
                  </a:lnTo>
                  <a:lnTo>
                    <a:pt x="1224021" y="815644"/>
                  </a:lnTo>
                  <a:lnTo>
                    <a:pt x="1236519" y="770191"/>
                  </a:lnTo>
                  <a:lnTo>
                    <a:pt x="1245619" y="723428"/>
                  </a:lnTo>
                  <a:lnTo>
                    <a:pt x="1251182" y="675496"/>
                  </a:lnTo>
                  <a:lnTo>
                    <a:pt x="1253067" y="626532"/>
                  </a:lnTo>
                  <a:lnTo>
                    <a:pt x="1251182" y="577569"/>
                  </a:lnTo>
                  <a:lnTo>
                    <a:pt x="1245619" y="529637"/>
                  </a:lnTo>
                  <a:lnTo>
                    <a:pt x="1236519" y="482874"/>
                  </a:lnTo>
                  <a:lnTo>
                    <a:pt x="1224021" y="437421"/>
                  </a:lnTo>
                  <a:lnTo>
                    <a:pt x="1208263" y="393416"/>
                  </a:lnTo>
                  <a:lnTo>
                    <a:pt x="1189385" y="350999"/>
                  </a:lnTo>
                  <a:lnTo>
                    <a:pt x="1167526" y="310309"/>
                  </a:lnTo>
                  <a:lnTo>
                    <a:pt x="1142826" y="271486"/>
                  </a:lnTo>
                  <a:lnTo>
                    <a:pt x="1115424" y="234668"/>
                  </a:lnTo>
                  <a:lnTo>
                    <a:pt x="1085459" y="199995"/>
                  </a:lnTo>
                  <a:lnTo>
                    <a:pt x="1053071" y="167607"/>
                  </a:lnTo>
                  <a:lnTo>
                    <a:pt x="1018398" y="137642"/>
                  </a:lnTo>
                  <a:lnTo>
                    <a:pt x="981580" y="110240"/>
                  </a:lnTo>
                  <a:lnTo>
                    <a:pt x="942756" y="85540"/>
                  </a:lnTo>
                  <a:lnTo>
                    <a:pt x="902066" y="63681"/>
                  </a:lnTo>
                  <a:lnTo>
                    <a:pt x="859649" y="44803"/>
                  </a:lnTo>
                  <a:lnTo>
                    <a:pt x="815644" y="29045"/>
                  </a:lnTo>
                  <a:lnTo>
                    <a:pt x="770191" y="16547"/>
                  </a:lnTo>
                  <a:lnTo>
                    <a:pt x="723428" y="7447"/>
                  </a:lnTo>
                  <a:lnTo>
                    <a:pt x="675496" y="1885"/>
                  </a:lnTo>
                  <a:lnTo>
                    <a:pt x="626532" y="0"/>
                  </a:lnTo>
                  <a:close/>
                </a:path>
              </a:pathLst>
            </a:custGeom>
            <a:solidFill>
              <a:srgbClr val="FFC000"/>
            </a:solidFill>
          </p:spPr>
          <p:txBody>
            <a:bodyPr wrap="square" lIns="0" tIns="0" rIns="0" bIns="0" rtlCol="0"/>
            <a:lstStyle/>
            <a:p>
              <a:endParaRPr sz="3456">
                <a:latin typeface="+mj-lt"/>
              </a:endParaRPr>
            </a:p>
          </p:txBody>
        </p:sp>
        <p:sp>
          <p:nvSpPr>
            <p:cNvPr id="8" name="object 8"/>
            <p:cNvSpPr/>
            <p:nvPr/>
          </p:nvSpPr>
          <p:spPr>
            <a:xfrm>
              <a:off x="9010719" y="1852876"/>
              <a:ext cx="532130" cy="130810"/>
            </a:xfrm>
            <a:custGeom>
              <a:avLst/>
              <a:gdLst/>
              <a:ahLst/>
              <a:cxnLst/>
              <a:rect l="l" t="t" r="r" b="b"/>
              <a:pathLst>
                <a:path w="532129" h="130810">
                  <a:moveTo>
                    <a:pt x="65264" y="0"/>
                  </a:moveTo>
                  <a:lnTo>
                    <a:pt x="39859" y="5128"/>
                  </a:lnTo>
                  <a:lnTo>
                    <a:pt x="19115" y="19115"/>
                  </a:lnTo>
                  <a:lnTo>
                    <a:pt x="5128" y="39860"/>
                  </a:lnTo>
                  <a:lnTo>
                    <a:pt x="0" y="65264"/>
                  </a:lnTo>
                  <a:lnTo>
                    <a:pt x="5128" y="90667"/>
                  </a:lnTo>
                  <a:lnTo>
                    <a:pt x="19115" y="111412"/>
                  </a:lnTo>
                  <a:lnTo>
                    <a:pt x="39859" y="125399"/>
                  </a:lnTo>
                  <a:lnTo>
                    <a:pt x="65264" y="130528"/>
                  </a:lnTo>
                  <a:lnTo>
                    <a:pt x="90667" y="125399"/>
                  </a:lnTo>
                  <a:lnTo>
                    <a:pt x="111411" y="111412"/>
                  </a:lnTo>
                  <a:lnTo>
                    <a:pt x="125398" y="90667"/>
                  </a:lnTo>
                  <a:lnTo>
                    <a:pt x="130526" y="65264"/>
                  </a:lnTo>
                  <a:lnTo>
                    <a:pt x="125398" y="39860"/>
                  </a:lnTo>
                  <a:lnTo>
                    <a:pt x="111411" y="19115"/>
                  </a:lnTo>
                  <a:lnTo>
                    <a:pt x="90667" y="5128"/>
                  </a:lnTo>
                  <a:lnTo>
                    <a:pt x="65264" y="0"/>
                  </a:lnTo>
                  <a:close/>
                </a:path>
                <a:path w="532129" h="130810">
                  <a:moveTo>
                    <a:pt x="466707" y="0"/>
                  </a:moveTo>
                  <a:lnTo>
                    <a:pt x="441303" y="5128"/>
                  </a:lnTo>
                  <a:lnTo>
                    <a:pt x="420559" y="19115"/>
                  </a:lnTo>
                  <a:lnTo>
                    <a:pt x="406573" y="39860"/>
                  </a:lnTo>
                  <a:lnTo>
                    <a:pt x="401444" y="65264"/>
                  </a:lnTo>
                  <a:lnTo>
                    <a:pt x="406573" y="90667"/>
                  </a:lnTo>
                  <a:lnTo>
                    <a:pt x="420559" y="111412"/>
                  </a:lnTo>
                  <a:lnTo>
                    <a:pt x="441303" y="125399"/>
                  </a:lnTo>
                  <a:lnTo>
                    <a:pt x="466707" y="130528"/>
                  </a:lnTo>
                  <a:lnTo>
                    <a:pt x="492111" y="125399"/>
                  </a:lnTo>
                  <a:lnTo>
                    <a:pt x="512856" y="111412"/>
                  </a:lnTo>
                  <a:lnTo>
                    <a:pt x="526842" y="90667"/>
                  </a:lnTo>
                  <a:lnTo>
                    <a:pt x="531971" y="65264"/>
                  </a:lnTo>
                  <a:lnTo>
                    <a:pt x="526842" y="39860"/>
                  </a:lnTo>
                  <a:lnTo>
                    <a:pt x="512856" y="19115"/>
                  </a:lnTo>
                  <a:lnTo>
                    <a:pt x="492111" y="5128"/>
                  </a:lnTo>
                  <a:lnTo>
                    <a:pt x="466707" y="0"/>
                  </a:lnTo>
                  <a:close/>
                </a:path>
              </a:pathLst>
            </a:custGeom>
            <a:solidFill>
              <a:srgbClr val="CD9A00"/>
            </a:solidFill>
          </p:spPr>
          <p:txBody>
            <a:bodyPr wrap="square" lIns="0" tIns="0" rIns="0" bIns="0" rtlCol="0"/>
            <a:lstStyle/>
            <a:p>
              <a:endParaRPr sz="3456">
                <a:latin typeface="+mj-lt"/>
              </a:endParaRPr>
            </a:p>
          </p:txBody>
        </p:sp>
        <p:pic>
          <p:nvPicPr>
            <p:cNvPr id="9" name="object 9"/>
            <p:cNvPicPr/>
            <p:nvPr/>
          </p:nvPicPr>
          <p:blipFill>
            <a:blip r:embed="rId3" cstate="print"/>
            <a:stretch>
              <a:fillRect/>
            </a:stretch>
          </p:blipFill>
          <p:spPr>
            <a:xfrm>
              <a:off x="9004369" y="1846526"/>
              <a:ext cx="143227" cy="143227"/>
            </a:xfrm>
            <a:prstGeom prst="rect">
              <a:avLst/>
            </a:prstGeom>
          </p:spPr>
        </p:pic>
        <p:pic>
          <p:nvPicPr>
            <p:cNvPr id="10" name="object 10"/>
            <p:cNvPicPr/>
            <p:nvPr/>
          </p:nvPicPr>
          <p:blipFill>
            <a:blip r:embed="rId3" cstate="print"/>
            <a:stretch>
              <a:fillRect/>
            </a:stretch>
          </p:blipFill>
          <p:spPr>
            <a:xfrm>
              <a:off x="9405813" y="1846526"/>
              <a:ext cx="143227" cy="143227"/>
            </a:xfrm>
            <a:prstGeom prst="rect">
              <a:avLst/>
            </a:prstGeom>
          </p:spPr>
        </p:pic>
        <p:sp>
          <p:nvSpPr>
            <p:cNvPr id="11" name="object 11"/>
            <p:cNvSpPr/>
            <p:nvPr/>
          </p:nvSpPr>
          <p:spPr>
            <a:xfrm>
              <a:off x="8650172" y="1478987"/>
              <a:ext cx="1253490" cy="1253490"/>
            </a:xfrm>
            <a:custGeom>
              <a:avLst/>
              <a:gdLst/>
              <a:ahLst/>
              <a:cxnLst/>
              <a:rect l="l" t="t" r="r" b="b"/>
              <a:pathLst>
                <a:path w="1253490" h="1253489">
                  <a:moveTo>
                    <a:pt x="286948" y="899768"/>
                  </a:moveTo>
                  <a:lnTo>
                    <a:pt x="332223" y="928791"/>
                  </a:lnTo>
                  <a:lnTo>
                    <a:pt x="377490" y="953668"/>
                  </a:lnTo>
                  <a:lnTo>
                    <a:pt x="422750" y="974399"/>
                  </a:lnTo>
                  <a:lnTo>
                    <a:pt x="468003" y="990983"/>
                  </a:lnTo>
                  <a:lnTo>
                    <a:pt x="513250" y="1003422"/>
                  </a:lnTo>
                  <a:lnTo>
                    <a:pt x="558489" y="1011714"/>
                  </a:lnTo>
                  <a:lnTo>
                    <a:pt x="603721" y="1015860"/>
                  </a:lnTo>
                  <a:lnTo>
                    <a:pt x="648946" y="1015860"/>
                  </a:lnTo>
                  <a:lnTo>
                    <a:pt x="694164" y="1011714"/>
                  </a:lnTo>
                  <a:lnTo>
                    <a:pt x="739375" y="1003422"/>
                  </a:lnTo>
                  <a:lnTo>
                    <a:pt x="784579" y="990983"/>
                  </a:lnTo>
                  <a:lnTo>
                    <a:pt x="829776" y="974399"/>
                  </a:lnTo>
                  <a:lnTo>
                    <a:pt x="874966" y="953668"/>
                  </a:lnTo>
                  <a:lnTo>
                    <a:pt x="920149" y="928791"/>
                  </a:lnTo>
                  <a:lnTo>
                    <a:pt x="965325" y="899768"/>
                  </a:lnTo>
                </a:path>
                <a:path w="1253490" h="1253489">
                  <a:moveTo>
                    <a:pt x="0" y="626533"/>
                  </a:moveTo>
                  <a:lnTo>
                    <a:pt x="1885" y="577569"/>
                  </a:lnTo>
                  <a:lnTo>
                    <a:pt x="7447" y="529637"/>
                  </a:lnTo>
                  <a:lnTo>
                    <a:pt x="16547" y="482874"/>
                  </a:lnTo>
                  <a:lnTo>
                    <a:pt x="29045" y="437421"/>
                  </a:lnTo>
                  <a:lnTo>
                    <a:pt x="44803" y="393416"/>
                  </a:lnTo>
                  <a:lnTo>
                    <a:pt x="63681" y="350999"/>
                  </a:lnTo>
                  <a:lnTo>
                    <a:pt x="85540" y="310309"/>
                  </a:lnTo>
                  <a:lnTo>
                    <a:pt x="110240" y="271486"/>
                  </a:lnTo>
                  <a:lnTo>
                    <a:pt x="137642" y="234668"/>
                  </a:lnTo>
                  <a:lnTo>
                    <a:pt x="167607" y="199995"/>
                  </a:lnTo>
                  <a:lnTo>
                    <a:pt x="199995" y="167607"/>
                  </a:lnTo>
                  <a:lnTo>
                    <a:pt x="234668" y="137642"/>
                  </a:lnTo>
                  <a:lnTo>
                    <a:pt x="271486" y="110240"/>
                  </a:lnTo>
                  <a:lnTo>
                    <a:pt x="310309" y="85540"/>
                  </a:lnTo>
                  <a:lnTo>
                    <a:pt x="350999" y="63681"/>
                  </a:lnTo>
                  <a:lnTo>
                    <a:pt x="393416" y="44803"/>
                  </a:lnTo>
                  <a:lnTo>
                    <a:pt x="437421" y="29045"/>
                  </a:lnTo>
                  <a:lnTo>
                    <a:pt x="482874" y="16547"/>
                  </a:lnTo>
                  <a:lnTo>
                    <a:pt x="529637" y="7447"/>
                  </a:lnTo>
                  <a:lnTo>
                    <a:pt x="577569" y="1885"/>
                  </a:lnTo>
                  <a:lnTo>
                    <a:pt x="626533" y="0"/>
                  </a:lnTo>
                  <a:lnTo>
                    <a:pt x="675496" y="1885"/>
                  </a:lnTo>
                  <a:lnTo>
                    <a:pt x="723428" y="7447"/>
                  </a:lnTo>
                  <a:lnTo>
                    <a:pt x="770191" y="16547"/>
                  </a:lnTo>
                  <a:lnTo>
                    <a:pt x="815644" y="29045"/>
                  </a:lnTo>
                  <a:lnTo>
                    <a:pt x="859649" y="44803"/>
                  </a:lnTo>
                  <a:lnTo>
                    <a:pt x="902066" y="63681"/>
                  </a:lnTo>
                  <a:lnTo>
                    <a:pt x="942756" y="85540"/>
                  </a:lnTo>
                  <a:lnTo>
                    <a:pt x="981579" y="110240"/>
                  </a:lnTo>
                  <a:lnTo>
                    <a:pt x="1018397" y="137642"/>
                  </a:lnTo>
                  <a:lnTo>
                    <a:pt x="1053070" y="167607"/>
                  </a:lnTo>
                  <a:lnTo>
                    <a:pt x="1085458" y="199995"/>
                  </a:lnTo>
                  <a:lnTo>
                    <a:pt x="1115423" y="234668"/>
                  </a:lnTo>
                  <a:lnTo>
                    <a:pt x="1142825" y="271486"/>
                  </a:lnTo>
                  <a:lnTo>
                    <a:pt x="1167525" y="310309"/>
                  </a:lnTo>
                  <a:lnTo>
                    <a:pt x="1189384" y="350999"/>
                  </a:lnTo>
                  <a:lnTo>
                    <a:pt x="1208262" y="393416"/>
                  </a:lnTo>
                  <a:lnTo>
                    <a:pt x="1224020" y="437421"/>
                  </a:lnTo>
                  <a:lnTo>
                    <a:pt x="1236518" y="482874"/>
                  </a:lnTo>
                  <a:lnTo>
                    <a:pt x="1245618" y="529637"/>
                  </a:lnTo>
                  <a:lnTo>
                    <a:pt x="1251181" y="577569"/>
                  </a:lnTo>
                  <a:lnTo>
                    <a:pt x="1253066" y="626533"/>
                  </a:lnTo>
                  <a:lnTo>
                    <a:pt x="1251181" y="675496"/>
                  </a:lnTo>
                  <a:lnTo>
                    <a:pt x="1245618" y="723428"/>
                  </a:lnTo>
                  <a:lnTo>
                    <a:pt x="1236518" y="770191"/>
                  </a:lnTo>
                  <a:lnTo>
                    <a:pt x="1224020" y="815644"/>
                  </a:lnTo>
                  <a:lnTo>
                    <a:pt x="1208262" y="859649"/>
                  </a:lnTo>
                  <a:lnTo>
                    <a:pt x="1189384" y="902066"/>
                  </a:lnTo>
                  <a:lnTo>
                    <a:pt x="1167525" y="942756"/>
                  </a:lnTo>
                  <a:lnTo>
                    <a:pt x="1142825" y="981579"/>
                  </a:lnTo>
                  <a:lnTo>
                    <a:pt x="1115423" y="1018397"/>
                  </a:lnTo>
                  <a:lnTo>
                    <a:pt x="1085458" y="1053070"/>
                  </a:lnTo>
                  <a:lnTo>
                    <a:pt x="1053070" y="1085458"/>
                  </a:lnTo>
                  <a:lnTo>
                    <a:pt x="1018397" y="1115423"/>
                  </a:lnTo>
                  <a:lnTo>
                    <a:pt x="981579" y="1142825"/>
                  </a:lnTo>
                  <a:lnTo>
                    <a:pt x="942756" y="1167525"/>
                  </a:lnTo>
                  <a:lnTo>
                    <a:pt x="902066" y="1189384"/>
                  </a:lnTo>
                  <a:lnTo>
                    <a:pt x="859649" y="1208262"/>
                  </a:lnTo>
                  <a:lnTo>
                    <a:pt x="815644" y="1224020"/>
                  </a:lnTo>
                  <a:lnTo>
                    <a:pt x="770191" y="1236518"/>
                  </a:lnTo>
                  <a:lnTo>
                    <a:pt x="723428" y="1245618"/>
                  </a:lnTo>
                  <a:lnTo>
                    <a:pt x="675496" y="1251181"/>
                  </a:lnTo>
                  <a:lnTo>
                    <a:pt x="626533" y="1253066"/>
                  </a:lnTo>
                  <a:lnTo>
                    <a:pt x="577569" y="1251181"/>
                  </a:lnTo>
                  <a:lnTo>
                    <a:pt x="529637" y="1245618"/>
                  </a:lnTo>
                  <a:lnTo>
                    <a:pt x="482874" y="1236518"/>
                  </a:lnTo>
                  <a:lnTo>
                    <a:pt x="437421" y="1224020"/>
                  </a:lnTo>
                  <a:lnTo>
                    <a:pt x="393416" y="1208262"/>
                  </a:lnTo>
                  <a:lnTo>
                    <a:pt x="350999" y="1189384"/>
                  </a:lnTo>
                  <a:lnTo>
                    <a:pt x="310309" y="1167525"/>
                  </a:lnTo>
                  <a:lnTo>
                    <a:pt x="271486" y="1142825"/>
                  </a:lnTo>
                  <a:lnTo>
                    <a:pt x="234668" y="1115423"/>
                  </a:lnTo>
                  <a:lnTo>
                    <a:pt x="199995" y="1085458"/>
                  </a:lnTo>
                  <a:lnTo>
                    <a:pt x="167607" y="1053070"/>
                  </a:lnTo>
                  <a:lnTo>
                    <a:pt x="137642" y="1018397"/>
                  </a:lnTo>
                  <a:lnTo>
                    <a:pt x="110240" y="981579"/>
                  </a:lnTo>
                  <a:lnTo>
                    <a:pt x="85540" y="942756"/>
                  </a:lnTo>
                  <a:lnTo>
                    <a:pt x="63681" y="902066"/>
                  </a:lnTo>
                  <a:lnTo>
                    <a:pt x="44803" y="859649"/>
                  </a:lnTo>
                  <a:lnTo>
                    <a:pt x="29045" y="815644"/>
                  </a:lnTo>
                  <a:lnTo>
                    <a:pt x="16547" y="770191"/>
                  </a:lnTo>
                  <a:lnTo>
                    <a:pt x="7447" y="723428"/>
                  </a:lnTo>
                  <a:lnTo>
                    <a:pt x="1885" y="675496"/>
                  </a:lnTo>
                  <a:lnTo>
                    <a:pt x="0" y="626533"/>
                  </a:lnTo>
                  <a:close/>
                </a:path>
              </a:pathLst>
            </a:custGeom>
            <a:ln w="12700">
              <a:solidFill>
                <a:srgbClr val="BC8C00"/>
              </a:solidFill>
            </a:ln>
          </p:spPr>
          <p:txBody>
            <a:bodyPr wrap="square" lIns="0" tIns="0" rIns="0" bIns="0" rtlCol="0"/>
            <a:lstStyle/>
            <a:p>
              <a:endParaRPr sz="3456">
                <a:latin typeface="+mj-lt"/>
              </a:endParaRPr>
            </a:p>
          </p:txBody>
        </p:sp>
      </p:grpSp>
      <p:sp>
        <p:nvSpPr>
          <p:cNvPr id="12" name="object 12"/>
          <p:cNvSpPr txBox="1"/>
          <p:nvPr/>
        </p:nvSpPr>
        <p:spPr>
          <a:xfrm>
            <a:off x="12029440" y="4511040"/>
            <a:ext cx="1808988" cy="995144"/>
          </a:xfrm>
          <a:prstGeom prst="rect">
            <a:avLst/>
          </a:prstGeom>
          <a:solidFill>
            <a:srgbClr val="5091D0"/>
          </a:solidFill>
          <a:ln w="12700">
            <a:solidFill>
              <a:srgbClr val="386998"/>
            </a:solidFill>
          </a:ln>
        </p:spPr>
        <p:txBody>
          <a:bodyPr vert="horz" wrap="square" lIns="0" tIns="3048" rIns="0" bIns="0" rtlCol="0">
            <a:spAutoFit/>
          </a:bodyPr>
          <a:lstStyle/>
          <a:p>
            <a:pPr>
              <a:spcBef>
                <a:spcPts val="24"/>
              </a:spcBef>
            </a:pPr>
            <a:endParaRPr sz="2280">
              <a:latin typeface="+mj-lt"/>
              <a:cs typeface="Times New Roman"/>
            </a:endParaRPr>
          </a:p>
          <a:p>
            <a:pPr marL="307085" marR="297180" indent="310134">
              <a:lnSpc>
                <a:spcPts val="2508"/>
              </a:lnSpc>
            </a:pPr>
            <a:r>
              <a:rPr sz="2160" spc="-24" dirty="0">
                <a:latin typeface="+mj-lt"/>
                <a:cs typeface="Calibri"/>
              </a:rPr>
              <a:t>Code </a:t>
            </a:r>
            <a:r>
              <a:rPr sz="2160" spc="-12" dirty="0">
                <a:latin typeface="+mj-lt"/>
                <a:cs typeface="Calibri"/>
              </a:rPr>
              <a:t>Repository</a:t>
            </a:r>
            <a:endParaRPr sz="2160">
              <a:latin typeface="+mj-lt"/>
              <a:cs typeface="Calibri"/>
            </a:endParaRPr>
          </a:p>
        </p:txBody>
      </p:sp>
      <p:sp>
        <p:nvSpPr>
          <p:cNvPr id="13" name="object 13"/>
          <p:cNvSpPr txBox="1"/>
          <p:nvPr/>
        </p:nvSpPr>
        <p:spPr>
          <a:xfrm>
            <a:off x="8351518" y="4511041"/>
            <a:ext cx="1808988" cy="839461"/>
          </a:xfrm>
          <a:prstGeom prst="rect">
            <a:avLst/>
          </a:prstGeom>
          <a:solidFill>
            <a:srgbClr val="F69802"/>
          </a:solidFill>
          <a:ln w="12700">
            <a:solidFill>
              <a:srgbClr val="B56E01"/>
            </a:solidFill>
          </a:ln>
        </p:spPr>
        <p:txBody>
          <a:bodyPr vert="horz" wrap="square" lIns="0" tIns="8382" rIns="0" bIns="0" rtlCol="0">
            <a:spAutoFit/>
          </a:bodyPr>
          <a:lstStyle/>
          <a:p>
            <a:pPr>
              <a:spcBef>
                <a:spcPts val="66"/>
              </a:spcBef>
            </a:pPr>
            <a:endParaRPr sz="3240">
              <a:latin typeface="+mj-lt"/>
              <a:cs typeface="Times New Roman"/>
            </a:endParaRPr>
          </a:p>
          <a:p>
            <a:pPr marL="233172"/>
            <a:r>
              <a:rPr sz="2160" dirty="0">
                <a:latin typeface="+mj-lt"/>
                <a:cs typeface="Calibri"/>
              </a:rPr>
              <a:t>Build</a:t>
            </a:r>
            <a:r>
              <a:rPr sz="2160" spc="12" dirty="0">
                <a:latin typeface="+mj-lt"/>
                <a:cs typeface="Calibri"/>
              </a:rPr>
              <a:t> </a:t>
            </a:r>
            <a:r>
              <a:rPr sz="2160" spc="-12" dirty="0">
                <a:latin typeface="+mj-lt"/>
                <a:cs typeface="Calibri"/>
              </a:rPr>
              <a:t>Server</a:t>
            </a:r>
            <a:endParaRPr sz="2160">
              <a:latin typeface="+mj-lt"/>
              <a:cs typeface="Calibri"/>
            </a:endParaRPr>
          </a:p>
        </p:txBody>
      </p:sp>
      <p:sp>
        <p:nvSpPr>
          <p:cNvPr id="14" name="object 14"/>
          <p:cNvSpPr/>
          <p:nvPr/>
        </p:nvSpPr>
        <p:spPr>
          <a:xfrm>
            <a:off x="11660810" y="3055747"/>
            <a:ext cx="1273302" cy="1455420"/>
          </a:xfrm>
          <a:custGeom>
            <a:avLst/>
            <a:gdLst/>
            <a:ahLst/>
            <a:cxnLst/>
            <a:rect l="l" t="t" r="r" b="b"/>
            <a:pathLst>
              <a:path w="1061084" h="1212850">
                <a:moveTo>
                  <a:pt x="1008183" y="1157463"/>
                </a:moveTo>
                <a:lnTo>
                  <a:pt x="981889" y="1180449"/>
                </a:lnTo>
                <a:lnTo>
                  <a:pt x="1060725" y="1212743"/>
                </a:lnTo>
                <a:lnTo>
                  <a:pt x="1048821" y="1167023"/>
                </a:lnTo>
                <a:lnTo>
                  <a:pt x="1016541" y="1167023"/>
                </a:lnTo>
                <a:lnTo>
                  <a:pt x="1008183" y="1157463"/>
                </a:lnTo>
                <a:close/>
              </a:path>
              <a:path w="1061084" h="1212850">
                <a:moveTo>
                  <a:pt x="1012963" y="1153284"/>
                </a:moveTo>
                <a:lnTo>
                  <a:pt x="1008183" y="1157463"/>
                </a:lnTo>
                <a:lnTo>
                  <a:pt x="1016541" y="1167023"/>
                </a:lnTo>
                <a:lnTo>
                  <a:pt x="1021321" y="1162845"/>
                </a:lnTo>
                <a:lnTo>
                  <a:pt x="1012963" y="1153284"/>
                </a:lnTo>
                <a:close/>
              </a:path>
              <a:path w="1061084" h="1212850">
                <a:moveTo>
                  <a:pt x="1039258" y="1130297"/>
                </a:moveTo>
                <a:lnTo>
                  <a:pt x="1012963" y="1153284"/>
                </a:lnTo>
                <a:lnTo>
                  <a:pt x="1021321" y="1162845"/>
                </a:lnTo>
                <a:lnTo>
                  <a:pt x="1016541" y="1167023"/>
                </a:lnTo>
                <a:lnTo>
                  <a:pt x="1048821" y="1167023"/>
                </a:lnTo>
                <a:lnTo>
                  <a:pt x="1039258" y="1130297"/>
                </a:lnTo>
                <a:close/>
              </a:path>
              <a:path w="1061084" h="1212850">
                <a:moveTo>
                  <a:pt x="4780" y="0"/>
                </a:moveTo>
                <a:lnTo>
                  <a:pt x="0" y="4179"/>
                </a:lnTo>
                <a:lnTo>
                  <a:pt x="1008183" y="1157463"/>
                </a:lnTo>
                <a:lnTo>
                  <a:pt x="1012963" y="1153284"/>
                </a:lnTo>
                <a:lnTo>
                  <a:pt x="4780" y="0"/>
                </a:lnTo>
                <a:close/>
              </a:path>
            </a:pathLst>
          </a:custGeom>
          <a:solidFill>
            <a:srgbClr val="444949"/>
          </a:solidFill>
        </p:spPr>
        <p:txBody>
          <a:bodyPr wrap="square" lIns="0" tIns="0" rIns="0" bIns="0" rtlCol="0"/>
          <a:lstStyle/>
          <a:p>
            <a:endParaRPr sz="3456">
              <a:latin typeface="+mj-lt"/>
            </a:endParaRPr>
          </a:p>
        </p:txBody>
      </p:sp>
      <p:sp>
        <p:nvSpPr>
          <p:cNvPr id="15" name="object 15"/>
          <p:cNvSpPr txBox="1"/>
          <p:nvPr/>
        </p:nvSpPr>
        <p:spPr>
          <a:xfrm>
            <a:off x="12675463" y="3265626"/>
            <a:ext cx="1171193" cy="675826"/>
          </a:xfrm>
          <a:prstGeom prst="rect">
            <a:avLst/>
          </a:prstGeom>
        </p:spPr>
        <p:txBody>
          <a:bodyPr vert="horz" wrap="square" lIns="0" tIns="34290" rIns="0" bIns="0" rtlCol="0">
            <a:spAutoFit/>
          </a:bodyPr>
          <a:lstStyle/>
          <a:p>
            <a:pPr marL="15240" marR="6096">
              <a:lnSpc>
                <a:spcPts val="2508"/>
              </a:lnSpc>
              <a:spcBef>
                <a:spcPts val="270"/>
              </a:spcBef>
            </a:pPr>
            <a:r>
              <a:rPr sz="2160" dirty="0">
                <a:latin typeface="+mj-lt"/>
                <a:cs typeface="Calibri"/>
              </a:rPr>
              <a:t>Push </a:t>
            </a:r>
            <a:r>
              <a:rPr sz="2160" spc="-24" dirty="0">
                <a:latin typeface="+mj-lt"/>
                <a:cs typeface="Calibri"/>
              </a:rPr>
              <a:t>code </a:t>
            </a:r>
            <a:r>
              <a:rPr sz="2160" spc="-12" dirty="0">
                <a:latin typeface="+mj-lt"/>
                <a:cs typeface="Calibri"/>
              </a:rPr>
              <a:t>often</a:t>
            </a:r>
            <a:endParaRPr sz="2160">
              <a:latin typeface="+mj-lt"/>
              <a:cs typeface="Calibri"/>
            </a:endParaRPr>
          </a:p>
        </p:txBody>
      </p:sp>
      <p:sp>
        <p:nvSpPr>
          <p:cNvPr id="16" name="object 16"/>
          <p:cNvSpPr/>
          <p:nvPr/>
        </p:nvSpPr>
        <p:spPr>
          <a:xfrm>
            <a:off x="10159999" y="5298442"/>
            <a:ext cx="1869948" cy="91440"/>
          </a:xfrm>
          <a:custGeom>
            <a:avLst/>
            <a:gdLst/>
            <a:ahLst/>
            <a:cxnLst/>
            <a:rect l="l" t="t" r="r" b="b"/>
            <a:pathLst>
              <a:path w="1558290" h="76200">
                <a:moveTo>
                  <a:pt x="76200" y="0"/>
                </a:moveTo>
                <a:lnTo>
                  <a:pt x="0" y="38100"/>
                </a:lnTo>
                <a:lnTo>
                  <a:pt x="76200" y="76200"/>
                </a:lnTo>
                <a:lnTo>
                  <a:pt x="76200" y="41275"/>
                </a:lnTo>
                <a:lnTo>
                  <a:pt x="63500" y="41275"/>
                </a:lnTo>
                <a:lnTo>
                  <a:pt x="63500" y="34925"/>
                </a:lnTo>
                <a:lnTo>
                  <a:pt x="76200" y="34924"/>
                </a:lnTo>
                <a:lnTo>
                  <a:pt x="76200" y="0"/>
                </a:lnTo>
                <a:close/>
              </a:path>
              <a:path w="1558290" h="76200">
                <a:moveTo>
                  <a:pt x="76200" y="34924"/>
                </a:moveTo>
                <a:lnTo>
                  <a:pt x="63500" y="34925"/>
                </a:lnTo>
                <a:lnTo>
                  <a:pt x="63500" y="41275"/>
                </a:lnTo>
                <a:lnTo>
                  <a:pt x="76200" y="41274"/>
                </a:lnTo>
                <a:lnTo>
                  <a:pt x="76200" y="34924"/>
                </a:lnTo>
                <a:close/>
              </a:path>
              <a:path w="1558290" h="76200">
                <a:moveTo>
                  <a:pt x="76200" y="41274"/>
                </a:moveTo>
                <a:lnTo>
                  <a:pt x="63500" y="41275"/>
                </a:lnTo>
                <a:lnTo>
                  <a:pt x="76200" y="41275"/>
                </a:lnTo>
                <a:close/>
              </a:path>
              <a:path w="1558290" h="76200">
                <a:moveTo>
                  <a:pt x="1557867" y="34923"/>
                </a:moveTo>
                <a:lnTo>
                  <a:pt x="76200" y="34924"/>
                </a:lnTo>
                <a:lnTo>
                  <a:pt x="76200" y="41274"/>
                </a:lnTo>
                <a:lnTo>
                  <a:pt x="1557867" y="41273"/>
                </a:lnTo>
                <a:lnTo>
                  <a:pt x="1557867" y="34923"/>
                </a:lnTo>
                <a:close/>
              </a:path>
            </a:pathLst>
          </a:custGeom>
          <a:solidFill>
            <a:srgbClr val="444949"/>
          </a:solidFill>
        </p:spPr>
        <p:txBody>
          <a:bodyPr wrap="square" lIns="0" tIns="0" rIns="0" bIns="0" rtlCol="0"/>
          <a:lstStyle/>
          <a:p>
            <a:endParaRPr sz="3456">
              <a:latin typeface="+mj-lt"/>
            </a:endParaRPr>
          </a:p>
        </p:txBody>
      </p:sp>
      <p:sp>
        <p:nvSpPr>
          <p:cNvPr id="17" name="object 17"/>
          <p:cNvSpPr txBox="1"/>
          <p:nvPr/>
        </p:nvSpPr>
        <p:spPr>
          <a:xfrm>
            <a:off x="10425498" y="5408980"/>
            <a:ext cx="1324356" cy="675826"/>
          </a:xfrm>
          <a:prstGeom prst="rect">
            <a:avLst/>
          </a:prstGeom>
        </p:spPr>
        <p:txBody>
          <a:bodyPr vert="horz" wrap="square" lIns="0" tIns="34290" rIns="0" bIns="0" rtlCol="0">
            <a:spAutoFit/>
          </a:bodyPr>
          <a:lstStyle/>
          <a:p>
            <a:pPr marL="15240" marR="6096">
              <a:lnSpc>
                <a:spcPts val="2508"/>
              </a:lnSpc>
              <a:spcBef>
                <a:spcPts val="270"/>
              </a:spcBef>
            </a:pPr>
            <a:r>
              <a:rPr sz="2160" dirty="0">
                <a:latin typeface="+mj-lt"/>
                <a:cs typeface="Calibri"/>
              </a:rPr>
              <a:t>Get</a:t>
            </a:r>
            <a:r>
              <a:rPr sz="2160" spc="-12" dirty="0">
                <a:latin typeface="+mj-lt"/>
                <a:cs typeface="Calibri"/>
              </a:rPr>
              <a:t> </a:t>
            </a:r>
            <a:r>
              <a:rPr sz="2160" spc="-24" dirty="0">
                <a:latin typeface="+mj-lt"/>
                <a:cs typeface="Calibri"/>
              </a:rPr>
              <a:t>code </a:t>
            </a:r>
            <a:r>
              <a:rPr sz="2160" dirty="0">
                <a:latin typeface="+mj-lt"/>
                <a:cs typeface="Calibri"/>
              </a:rPr>
              <a:t>build</a:t>
            </a:r>
            <a:r>
              <a:rPr sz="2160" spc="-12" dirty="0">
                <a:latin typeface="+mj-lt"/>
                <a:cs typeface="Calibri"/>
              </a:rPr>
              <a:t> </a:t>
            </a:r>
            <a:r>
              <a:rPr sz="2160" dirty="0">
                <a:latin typeface="+mj-lt"/>
                <a:cs typeface="Calibri"/>
              </a:rPr>
              <a:t>&amp;</a:t>
            </a:r>
            <a:r>
              <a:rPr sz="2160" spc="-6" dirty="0">
                <a:latin typeface="+mj-lt"/>
                <a:cs typeface="Calibri"/>
              </a:rPr>
              <a:t> </a:t>
            </a:r>
            <a:r>
              <a:rPr sz="2160" spc="-24" dirty="0">
                <a:latin typeface="+mj-lt"/>
                <a:cs typeface="Calibri"/>
              </a:rPr>
              <a:t>test</a:t>
            </a:r>
            <a:endParaRPr sz="2160">
              <a:latin typeface="+mj-lt"/>
              <a:cs typeface="Calibri"/>
            </a:endParaRPr>
          </a:p>
        </p:txBody>
      </p:sp>
      <p:sp>
        <p:nvSpPr>
          <p:cNvPr id="18" name="object 18"/>
          <p:cNvSpPr/>
          <p:nvPr/>
        </p:nvSpPr>
        <p:spPr>
          <a:xfrm>
            <a:off x="9252963" y="3058256"/>
            <a:ext cx="1347978" cy="1455420"/>
          </a:xfrm>
          <a:custGeom>
            <a:avLst/>
            <a:gdLst/>
            <a:ahLst/>
            <a:cxnLst/>
            <a:rect l="l" t="t" r="r" b="b"/>
            <a:pathLst>
              <a:path w="1123315" h="1212850">
                <a:moveTo>
                  <a:pt x="1068786" y="53765"/>
                </a:moveTo>
                <a:lnTo>
                  <a:pt x="0" y="1208496"/>
                </a:lnTo>
                <a:lnTo>
                  <a:pt x="4660" y="1212809"/>
                </a:lnTo>
                <a:lnTo>
                  <a:pt x="1073447" y="58078"/>
                </a:lnTo>
                <a:lnTo>
                  <a:pt x="1068786" y="53765"/>
                </a:lnTo>
                <a:close/>
              </a:path>
              <a:path w="1123315" h="1212850">
                <a:moveTo>
                  <a:pt x="1109946" y="44444"/>
                </a:moveTo>
                <a:lnTo>
                  <a:pt x="1077413" y="44444"/>
                </a:lnTo>
                <a:lnTo>
                  <a:pt x="1082073" y="48759"/>
                </a:lnTo>
                <a:lnTo>
                  <a:pt x="1073447" y="58078"/>
                </a:lnTo>
                <a:lnTo>
                  <a:pt x="1099078" y="81801"/>
                </a:lnTo>
                <a:lnTo>
                  <a:pt x="1109946" y="44444"/>
                </a:lnTo>
                <a:close/>
              </a:path>
              <a:path w="1123315" h="1212850">
                <a:moveTo>
                  <a:pt x="1077413" y="44444"/>
                </a:moveTo>
                <a:lnTo>
                  <a:pt x="1068786" y="53765"/>
                </a:lnTo>
                <a:lnTo>
                  <a:pt x="1073447" y="58078"/>
                </a:lnTo>
                <a:lnTo>
                  <a:pt x="1082073" y="48759"/>
                </a:lnTo>
                <a:lnTo>
                  <a:pt x="1077413" y="44444"/>
                </a:lnTo>
                <a:close/>
              </a:path>
              <a:path w="1123315" h="1212850">
                <a:moveTo>
                  <a:pt x="1122876" y="0"/>
                </a:moveTo>
                <a:lnTo>
                  <a:pt x="1043155" y="30041"/>
                </a:lnTo>
                <a:lnTo>
                  <a:pt x="1068786" y="53765"/>
                </a:lnTo>
                <a:lnTo>
                  <a:pt x="1077413" y="44444"/>
                </a:lnTo>
                <a:lnTo>
                  <a:pt x="1109946" y="44444"/>
                </a:lnTo>
                <a:lnTo>
                  <a:pt x="1122876" y="0"/>
                </a:lnTo>
                <a:close/>
              </a:path>
            </a:pathLst>
          </a:custGeom>
          <a:solidFill>
            <a:srgbClr val="444949"/>
          </a:solidFill>
        </p:spPr>
        <p:txBody>
          <a:bodyPr wrap="square" lIns="0" tIns="0" rIns="0" bIns="0" rtlCol="0"/>
          <a:lstStyle/>
          <a:p>
            <a:endParaRPr sz="3456">
              <a:latin typeface="+mj-lt"/>
            </a:endParaRPr>
          </a:p>
        </p:txBody>
      </p:sp>
      <p:sp>
        <p:nvSpPr>
          <p:cNvPr id="19" name="object 19"/>
          <p:cNvSpPr txBox="1"/>
          <p:nvPr/>
        </p:nvSpPr>
        <p:spPr>
          <a:xfrm>
            <a:off x="8086653" y="3119322"/>
            <a:ext cx="1686306" cy="675826"/>
          </a:xfrm>
          <a:prstGeom prst="rect">
            <a:avLst/>
          </a:prstGeom>
        </p:spPr>
        <p:txBody>
          <a:bodyPr vert="horz" wrap="square" lIns="0" tIns="34290" rIns="0" bIns="0" rtlCol="0">
            <a:spAutoFit/>
          </a:bodyPr>
          <a:lstStyle/>
          <a:p>
            <a:pPr marL="15240" marR="6096">
              <a:lnSpc>
                <a:spcPts val="2508"/>
              </a:lnSpc>
              <a:spcBef>
                <a:spcPts val="270"/>
              </a:spcBef>
            </a:pPr>
            <a:r>
              <a:rPr sz="2160" spc="-30" dirty="0">
                <a:latin typeface="+mj-lt"/>
                <a:cs typeface="Calibri"/>
              </a:rPr>
              <a:t>Tell</a:t>
            </a:r>
            <a:r>
              <a:rPr sz="2160" spc="-78" dirty="0">
                <a:latin typeface="+mj-lt"/>
                <a:cs typeface="Calibri"/>
              </a:rPr>
              <a:t> </a:t>
            </a:r>
            <a:r>
              <a:rPr sz="2160" spc="-12" dirty="0">
                <a:latin typeface="+mj-lt"/>
                <a:cs typeface="Calibri"/>
              </a:rPr>
              <a:t>developer </a:t>
            </a:r>
            <a:r>
              <a:rPr sz="2160" dirty="0">
                <a:latin typeface="+mj-lt"/>
                <a:cs typeface="Calibri"/>
              </a:rPr>
              <a:t>results</a:t>
            </a:r>
            <a:r>
              <a:rPr sz="2160" spc="-24" dirty="0">
                <a:latin typeface="+mj-lt"/>
                <a:cs typeface="Calibri"/>
              </a:rPr>
              <a:t> </a:t>
            </a:r>
            <a:r>
              <a:rPr sz="2160" dirty="0">
                <a:latin typeface="+mj-lt"/>
                <a:cs typeface="Calibri"/>
              </a:rPr>
              <a:t>of</a:t>
            </a:r>
            <a:r>
              <a:rPr sz="2160" spc="-18" dirty="0">
                <a:latin typeface="+mj-lt"/>
                <a:cs typeface="Calibri"/>
              </a:rPr>
              <a:t> </a:t>
            </a:r>
            <a:r>
              <a:rPr sz="2160" spc="-12" dirty="0">
                <a:latin typeface="+mj-lt"/>
                <a:cs typeface="Calibri"/>
              </a:rPr>
              <a:t>build</a:t>
            </a:r>
            <a:endParaRPr sz="2160">
              <a:latin typeface="+mj-lt"/>
              <a:cs typeface="Calibri"/>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title"/>
          </p:nvPr>
        </p:nvSpPr>
        <p:spPr>
          <a:xfrm>
            <a:off x="658367" y="220678"/>
            <a:ext cx="16217798" cy="827919"/>
          </a:xfrm>
          <a:prstGeom prst="rect">
            <a:avLst/>
          </a:prstGeom>
        </p:spPr>
        <p:txBody>
          <a:bodyPr vert="horz" wrap="square" lIns="0" tIns="15240" rIns="0" bIns="0" rtlCol="0" anchor="t">
            <a:spAutoFit/>
          </a:bodyPr>
          <a:lstStyle/>
          <a:p>
            <a:pPr marL="15240">
              <a:spcBef>
                <a:spcPts val="120"/>
              </a:spcBef>
            </a:pPr>
            <a:r>
              <a:rPr spc="-84" dirty="0">
                <a:solidFill>
                  <a:schemeClr val="tx1"/>
                </a:solidFill>
                <a:latin typeface="+mj-lt"/>
              </a:rPr>
              <a:t>Continuous</a:t>
            </a:r>
            <a:r>
              <a:rPr spc="-252" dirty="0">
                <a:solidFill>
                  <a:schemeClr val="tx1"/>
                </a:solidFill>
                <a:latin typeface="+mj-lt"/>
              </a:rPr>
              <a:t> </a:t>
            </a:r>
            <a:r>
              <a:rPr spc="-66" dirty="0">
                <a:solidFill>
                  <a:schemeClr val="tx1"/>
                </a:solidFill>
                <a:latin typeface="+mj-lt"/>
              </a:rPr>
              <a:t>Delivery</a:t>
            </a:r>
          </a:p>
        </p:txBody>
      </p:sp>
      <p:sp>
        <p:nvSpPr>
          <p:cNvPr id="5" name="object 5"/>
          <p:cNvSpPr txBox="1"/>
          <p:nvPr/>
        </p:nvSpPr>
        <p:spPr>
          <a:xfrm>
            <a:off x="1100327" y="1669694"/>
            <a:ext cx="7005066" cy="4542141"/>
          </a:xfrm>
          <a:prstGeom prst="rect">
            <a:avLst/>
          </a:prstGeom>
        </p:spPr>
        <p:txBody>
          <a:bodyPr vert="horz" wrap="square" lIns="0" tIns="109728" rIns="0" bIns="0" rtlCol="0">
            <a:spAutoFit/>
          </a:bodyPr>
          <a:lstStyle/>
          <a:p>
            <a:pPr marL="289560" marR="336042" indent="-274320">
              <a:lnSpc>
                <a:spcPct val="80000"/>
              </a:lnSpc>
              <a:spcBef>
                <a:spcPts val="864"/>
              </a:spcBef>
              <a:buFont typeface="Arial"/>
              <a:buChar char="•"/>
              <a:tabLst>
                <a:tab pos="289560" algn="l"/>
              </a:tabLst>
            </a:pPr>
            <a:r>
              <a:rPr sz="3120" spc="-42" dirty="0">
                <a:latin typeface="+mj-lt"/>
                <a:cs typeface="Gill Sans MT"/>
              </a:rPr>
              <a:t>Ensure</a:t>
            </a:r>
            <a:r>
              <a:rPr sz="3120" spc="-120" dirty="0">
                <a:latin typeface="+mj-lt"/>
                <a:cs typeface="Gill Sans MT"/>
              </a:rPr>
              <a:t> </a:t>
            </a:r>
            <a:r>
              <a:rPr sz="3120" spc="-24" dirty="0">
                <a:latin typeface="+mj-lt"/>
                <a:cs typeface="Gill Sans MT"/>
              </a:rPr>
              <a:t>that</a:t>
            </a:r>
            <a:r>
              <a:rPr sz="3120" spc="-114" dirty="0">
                <a:latin typeface="+mj-lt"/>
                <a:cs typeface="Gill Sans MT"/>
              </a:rPr>
              <a:t> </a:t>
            </a:r>
            <a:r>
              <a:rPr sz="3120" dirty="0">
                <a:latin typeface="+mj-lt"/>
                <a:cs typeface="Gill Sans MT"/>
              </a:rPr>
              <a:t>the</a:t>
            </a:r>
            <a:r>
              <a:rPr sz="3120" spc="-114" dirty="0">
                <a:latin typeface="+mj-lt"/>
                <a:cs typeface="Gill Sans MT"/>
              </a:rPr>
              <a:t> </a:t>
            </a:r>
            <a:r>
              <a:rPr sz="3120" spc="-48" dirty="0">
                <a:latin typeface="+mj-lt"/>
                <a:cs typeface="Gill Sans MT"/>
              </a:rPr>
              <a:t>software</a:t>
            </a:r>
            <a:r>
              <a:rPr sz="3120" spc="-114" dirty="0">
                <a:latin typeface="+mj-lt"/>
                <a:cs typeface="Gill Sans MT"/>
              </a:rPr>
              <a:t> </a:t>
            </a:r>
            <a:r>
              <a:rPr sz="3120" dirty="0">
                <a:latin typeface="+mj-lt"/>
                <a:cs typeface="Gill Sans MT"/>
              </a:rPr>
              <a:t>can</a:t>
            </a:r>
            <a:r>
              <a:rPr sz="3120" spc="-120" dirty="0">
                <a:latin typeface="+mj-lt"/>
                <a:cs typeface="Gill Sans MT"/>
              </a:rPr>
              <a:t> </a:t>
            </a:r>
            <a:r>
              <a:rPr sz="3120" dirty="0">
                <a:latin typeface="+mj-lt"/>
                <a:cs typeface="Gill Sans MT"/>
              </a:rPr>
              <a:t>be</a:t>
            </a:r>
            <a:r>
              <a:rPr sz="3120" spc="-114" dirty="0">
                <a:latin typeface="+mj-lt"/>
                <a:cs typeface="Gill Sans MT"/>
              </a:rPr>
              <a:t> </a:t>
            </a:r>
            <a:r>
              <a:rPr sz="3120" spc="-36" dirty="0">
                <a:latin typeface="+mj-lt"/>
                <a:cs typeface="Gill Sans MT"/>
              </a:rPr>
              <a:t>released </a:t>
            </a:r>
            <a:r>
              <a:rPr sz="3120" spc="-66" dirty="0">
                <a:latin typeface="+mj-lt"/>
                <a:cs typeface="Gill Sans MT"/>
              </a:rPr>
              <a:t>reliably</a:t>
            </a:r>
            <a:r>
              <a:rPr sz="3120" spc="-156" dirty="0">
                <a:latin typeface="+mj-lt"/>
                <a:cs typeface="Gill Sans MT"/>
              </a:rPr>
              <a:t> </a:t>
            </a:r>
            <a:r>
              <a:rPr sz="3120" spc="-30" dirty="0">
                <a:latin typeface="+mj-lt"/>
                <a:cs typeface="Gill Sans MT"/>
              </a:rPr>
              <a:t>whenever</a:t>
            </a:r>
            <a:r>
              <a:rPr sz="3120" spc="-162" dirty="0">
                <a:latin typeface="+mj-lt"/>
                <a:cs typeface="Gill Sans MT"/>
              </a:rPr>
              <a:t> </a:t>
            </a:r>
            <a:r>
              <a:rPr sz="3120" spc="-12" dirty="0">
                <a:latin typeface="+mj-lt"/>
                <a:cs typeface="Gill Sans MT"/>
              </a:rPr>
              <a:t>needed.</a:t>
            </a:r>
            <a:endParaRPr sz="3120">
              <a:latin typeface="+mj-lt"/>
              <a:cs typeface="Gill Sans MT"/>
            </a:endParaRPr>
          </a:p>
          <a:p>
            <a:pPr marL="289560" marR="553211" indent="-274320">
              <a:lnSpc>
                <a:spcPct val="80000"/>
              </a:lnSpc>
              <a:spcBef>
                <a:spcPts val="1212"/>
              </a:spcBef>
              <a:buFont typeface="Arial"/>
              <a:buChar char="•"/>
              <a:tabLst>
                <a:tab pos="289560" algn="l"/>
              </a:tabLst>
            </a:pPr>
            <a:r>
              <a:rPr sz="3120" spc="-54" dirty="0">
                <a:latin typeface="+mj-lt"/>
                <a:cs typeface="Gill Sans MT"/>
              </a:rPr>
              <a:t>Ensures</a:t>
            </a:r>
            <a:r>
              <a:rPr sz="3120" spc="-132" dirty="0">
                <a:latin typeface="+mj-lt"/>
                <a:cs typeface="Gill Sans MT"/>
              </a:rPr>
              <a:t> </a:t>
            </a:r>
            <a:r>
              <a:rPr sz="3120" spc="-36" dirty="0">
                <a:latin typeface="+mj-lt"/>
                <a:cs typeface="Gill Sans MT"/>
              </a:rPr>
              <a:t>deployments</a:t>
            </a:r>
            <a:r>
              <a:rPr sz="3120" spc="-126" dirty="0">
                <a:latin typeface="+mj-lt"/>
                <a:cs typeface="Gill Sans MT"/>
              </a:rPr>
              <a:t> </a:t>
            </a:r>
            <a:r>
              <a:rPr sz="3120" dirty="0">
                <a:latin typeface="+mj-lt"/>
                <a:cs typeface="Gill Sans MT"/>
              </a:rPr>
              <a:t>happen</a:t>
            </a:r>
            <a:r>
              <a:rPr sz="3120" spc="-132" dirty="0">
                <a:latin typeface="+mj-lt"/>
                <a:cs typeface="Gill Sans MT"/>
              </a:rPr>
              <a:t> </a:t>
            </a:r>
            <a:r>
              <a:rPr sz="3120" dirty="0">
                <a:latin typeface="+mj-lt"/>
                <a:cs typeface="Gill Sans MT"/>
              </a:rPr>
              <a:t>often</a:t>
            </a:r>
            <a:r>
              <a:rPr sz="3120" spc="-132" dirty="0">
                <a:latin typeface="+mj-lt"/>
                <a:cs typeface="Gill Sans MT"/>
              </a:rPr>
              <a:t> </a:t>
            </a:r>
            <a:r>
              <a:rPr sz="3120" spc="-30" dirty="0">
                <a:latin typeface="+mj-lt"/>
                <a:cs typeface="Gill Sans MT"/>
              </a:rPr>
              <a:t>and </a:t>
            </a:r>
            <a:r>
              <a:rPr sz="3120" dirty="0">
                <a:latin typeface="+mj-lt"/>
                <a:cs typeface="Gill Sans MT"/>
              </a:rPr>
              <a:t>are</a:t>
            </a:r>
            <a:r>
              <a:rPr sz="3120" spc="-210" dirty="0">
                <a:latin typeface="+mj-lt"/>
                <a:cs typeface="Gill Sans MT"/>
              </a:rPr>
              <a:t> </a:t>
            </a:r>
            <a:r>
              <a:rPr sz="3120" spc="-24" dirty="0">
                <a:latin typeface="+mj-lt"/>
                <a:cs typeface="Gill Sans MT"/>
              </a:rPr>
              <a:t>quick</a:t>
            </a:r>
            <a:endParaRPr sz="3120">
              <a:latin typeface="+mj-lt"/>
              <a:cs typeface="Gill Sans MT"/>
            </a:endParaRPr>
          </a:p>
          <a:p>
            <a:pPr marL="289560" marR="980693" indent="-274320">
              <a:lnSpc>
                <a:spcPct val="80000"/>
              </a:lnSpc>
              <a:spcBef>
                <a:spcPts val="1212"/>
              </a:spcBef>
              <a:buFont typeface="Arial"/>
              <a:buChar char="•"/>
              <a:tabLst>
                <a:tab pos="289560" algn="l"/>
              </a:tabLst>
            </a:pPr>
            <a:r>
              <a:rPr sz="3120" spc="-12" dirty="0">
                <a:latin typeface="+mj-lt"/>
                <a:cs typeface="Gill Sans MT"/>
              </a:rPr>
              <a:t>Shift</a:t>
            </a:r>
            <a:r>
              <a:rPr sz="3120" spc="-210" dirty="0">
                <a:latin typeface="+mj-lt"/>
                <a:cs typeface="Gill Sans MT"/>
              </a:rPr>
              <a:t> </a:t>
            </a:r>
            <a:r>
              <a:rPr sz="3120" dirty="0">
                <a:latin typeface="+mj-lt"/>
                <a:cs typeface="Gill Sans MT"/>
              </a:rPr>
              <a:t>away</a:t>
            </a:r>
            <a:r>
              <a:rPr sz="3120" spc="-168" dirty="0">
                <a:latin typeface="+mj-lt"/>
                <a:cs typeface="Gill Sans MT"/>
              </a:rPr>
              <a:t> </a:t>
            </a:r>
            <a:r>
              <a:rPr sz="3120" spc="-78" dirty="0">
                <a:latin typeface="+mj-lt"/>
                <a:cs typeface="Gill Sans MT"/>
              </a:rPr>
              <a:t>from</a:t>
            </a:r>
            <a:r>
              <a:rPr sz="3120" spc="-318" dirty="0">
                <a:latin typeface="+mj-lt"/>
                <a:cs typeface="Gill Sans MT"/>
              </a:rPr>
              <a:t> </a:t>
            </a:r>
            <a:r>
              <a:rPr sz="3120" dirty="0">
                <a:latin typeface="+mj-lt"/>
                <a:cs typeface="Gill Sans MT"/>
              </a:rPr>
              <a:t>“one</a:t>
            </a:r>
            <a:r>
              <a:rPr sz="3120" spc="-144" dirty="0">
                <a:latin typeface="+mj-lt"/>
                <a:cs typeface="Gill Sans MT"/>
              </a:rPr>
              <a:t> </a:t>
            </a:r>
            <a:r>
              <a:rPr sz="3120" spc="-36" dirty="0">
                <a:latin typeface="+mj-lt"/>
                <a:cs typeface="Gill Sans MT"/>
              </a:rPr>
              <a:t>release</a:t>
            </a:r>
            <a:r>
              <a:rPr sz="3120" spc="-144" dirty="0">
                <a:latin typeface="+mj-lt"/>
                <a:cs typeface="Gill Sans MT"/>
              </a:rPr>
              <a:t> </a:t>
            </a:r>
            <a:r>
              <a:rPr sz="3120" dirty="0">
                <a:latin typeface="+mj-lt"/>
                <a:cs typeface="Gill Sans MT"/>
              </a:rPr>
              <a:t>every</a:t>
            </a:r>
            <a:r>
              <a:rPr sz="3120" spc="-137" dirty="0">
                <a:latin typeface="+mj-lt"/>
                <a:cs typeface="Gill Sans MT"/>
              </a:rPr>
              <a:t> </a:t>
            </a:r>
            <a:r>
              <a:rPr sz="3120" spc="-60" dirty="0">
                <a:latin typeface="+mj-lt"/>
                <a:cs typeface="Gill Sans MT"/>
              </a:rPr>
              <a:t>3 </a:t>
            </a:r>
            <a:r>
              <a:rPr sz="3120" spc="-66" dirty="0">
                <a:latin typeface="+mj-lt"/>
                <a:cs typeface="Gill Sans MT"/>
              </a:rPr>
              <a:t>months”</a:t>
            </a:r>
            <a:r>
              <a:rPr sz="3120" spc="-258" dirty="0">
                <a:latin typeface="+mj-lt"/>
                <a:cs typeface="Gill Sans MT"/>
              </a:rPr>
              <a:t> </a:t>
            </a:r>
            <a:r>
              <a:rPr sz="3120" dirty="0">
                <a:latin typeface="+mj-lt"/>
                <a:cs typeface="Gill Sans MT"/>
              </a:rPr>
              <a:t>to</a:t>
            </a:r>
            <a:r>
              <a:rPr sz="3120" spc="-132" dirty="0">
                <a:latin typeface="+mj-lt"/>
                <a:cs typeface="Gill Sans MT"/>
              </a:rPr>
              <a:t> </a:t>
            </a:r>
            <a:r>
              <a:rPr sz="3120" dirty="0">
                <a:latin typeface="+mj-lt"/>
                <a:cs typeface="Gill Sans MT"/>
              </a:rPr>
              <a:t>”5</a:t>
            </a:r>
            <a:r>
              <a:rPr sz="3120" spc="-78" dirty="0">
                <a:latin typeface="+mj-lt"/>
                <a:cs typeface="Gill Sans MT"/>
              </a:rPr>
              <a:t> </a:t>
            </a:r>
            <a:r>
              <a:rPr sz="3120" spc="-42" dirty="0">
                <a:latin typeface="+mj-lt"/>
                <a:cs typeface="Gill Sans MT"/>
              </a:rPr>
              <a:t>releases</a:t>
            </a:r>
            <a:r>
              <a:rPr sz="3120" spc="-72" dirty="0">
                <a:latin typeface="+mj-lt"/>
                <a:cs typeface="Gill Sans MT"/>
              </a:rPr>
              <a:t> </a:t>
            </a:r>
            <a:r>
              <a:rPr sz="3120" dirty="0">
                <a:latin typeface="+mj-lt"/>
                <a:cs typeface="Gill Sans MT"/>
              </a:rPr>
              <a:t>a</a:t>
            </a:r>
            <a:r>
              <a:rPr sz="3120" spc="-72" dirty="0">
                <a:latin typeface="+mj-lt"/>
                <a:cs typeface="Gill Sans MT"/>
              </a:rPr>
              <a:t> </a:t>
            </a:r>
            <a:r>
              <a:rPr sz="3120" spc="-24" dirty="0">
                <a:latin typeface="+mj-lt"/>
                <a:cs typeface="Gill Sans MT"/>
              </a:rPr>
              <a:t>day”</a:t>
            </a:r>
            <a:endParaRPr sz="3120">
              <a:latin typeface="+mj-lt"/>
              <a:cs typeface="Gill Sans MT"/>
            </a:endParaRPr>
          </a:p>
          <a:p>
            <a:pPr marL="289560" indent="-274320">
              <a:spcBef>
                <a:spcPts val="342"/>
              </a:spcBef>
              <a:buFont typeface="Arial"/>
              <a:buChar char="•"/>
              <a:tabLst>
                <a:tab pos="289560" algn="l"/>
              </a:tabLst>
            </a:pPr>
            <a:r>
              <a:rPr sz="3120" spc="-12" dirty="0">
                <a:latin typeface="+mj-lt"/>
                <a:cs typeface="Gill Sans MT"/>
              </a:rPr>
              <a:t>That</a:t>
            </a:r>
            <a:r>
              <a:rPr sz="3120" spc="-162" dirty="0">
                <a:latin typeface="+mj-lt"/>
                <a:cs typeface="Gill Sans MT"/>
              </a:rPr>
              <a:t> </a:t>
            </a:r>
            <a:r>
              <a:rPr sz="3120" spc="-48" dirty="0">
                <a:latin typeface="+mj-lt"/>
                <a:cs typeface="Gill Sans MT"/>
              </a:rPr>
              <a:t>usually</a:t>
            </a:r>
            <a:r>
              <a:rPr sz="3120" spc="-156" dirty="0">
                <a:latin typeface="+mj-lt"/>
                <a:cs typeface="Gill Sans MT"/>
              </a:rPr>
              <a:t> </a:t>
            </a:r>
            <a:r>
              <a:rPr sz="3120" dirty="0">
                <a:latin typeface="+mj-lt"/>
                <a:cs typeface="Gill Sans MT"/>
              </a:rPr>
              <a:t>means</a:t>
            </a:r>
            <a:r>
              <a:rPr sz="3120" spc="-156" dirty="0">
                <a:latin typeface="+mj-lt"/>
                <a:cs typeface="Gill Sans MT"/>
              </a:rPr>
              <a:t> </a:t>
            </a:r>
            <a:r>
              <a:rPr sz="3120" spc="-12" dirty="0">
                <a:latin typeface="+mj-lt"/>
                <a:cs typeface="Gill Sans MT"/>
              </a:rPr>
              <a:t>automated</a:t>
            </a:r>
            <a:r>
              <a:rPr sz="3120" spc="-168" dirty="0">
                <a:latin typeface="+mj-lt"/>
                <a:cs typeface="Gill Sans MT"/>
              </a:rPr>
              <a:t> </a:t>
            </a:r>
            <a:r>
              <a:rPr sz="3120" spc="-24" dirty="0">
                <a:latin typeface="+mj-lt"/>
                <a:cs typeface="Gill Sans MT"/>
              </a:rPr>
              <a:t>deployment</a:t>
            </a:r>
            <a:endParaRPr sz="3120">
              <a:latin typeface="+mj-lt"/>
              <a:cs typeface="Gill Sans MT"/>
            </a:endParaRPr>
          </a:p>
          <a:p>
            <a:pPr marL="838200" lvl="1" indent="-274320">
              <a:lnSpc>
                <a:spcPts val="3156"/>
              </a:lnSpc>
              <a:spcBef>
                <a:spcPts val="78"/>
              </a:spcBef>
              <a:buFont typeface="Arial"/>
              <a:buChar char="•"/>
              <a:tabLst>
                <a:tab pos="837438" algn="l"/>
                <a:tab pos="838200" algn="l"/>
              </a:tabLst>
            </a:pPr>
            <a:r>
              <a:rPr sz="2640" spc="-12" dirty="0">
                <a:latin typeface="+mj-lt"/>
                <a:cs typeface="Gill Sans MT"/>
              </a:rPr>
              <a:t>CodeDeploy</a:t>
            </a:r>
            <a:endParaRPr sz="2640">
              <a:latin typeface="+mj-lt"/>
              <a:cs typeface="Gill Sans MT"/>
            </a:endParaRPr>
          </a:p>
          <a:p>
            <a:pPr marL="838200" lvl="1" indent="-274320">
              <a:lnSpc>
                <a:spcPts val="3156"/>
              </a:lnSpc>
              <a:buFont typeface="Arial"/>
              <a:buChar char="•"/>
              <a:tabLst>
                <a:tab pos="837438" algn="l"/>
                <a:tab pos="838200" algn="l"/>
              </a:tabLst>
            </a:pPr>
            <a:r>
              <a:rPr sz="2640" spc="-66" dirty="0">
                <a:latin typeface="+mj-lt"/>
                <a:cs typeface="Gill Sans MT"/>
              </a:rPr>
              <a:t>Jenkins</a:t>
            </a:r>
            <a:r>
              <a:rPr sz="2640" spc="-54" dirty="0">
                <a:latin typeface="+mj-lt"/>
                <a:cs typeface="Gill Sans MT"/>
              </a:rPr>
              <a:t> </a:t>
            </a:r>
            <a:r>
              <a:rPr sz="2640" spc="-30" dirty="0">
                <a:latin typeface="+mj-lt"/>
                <a:cs typeface="Gill Sans MT"/>
              </a:rPr>
              <a:t>CD</a:t>
            </a:r>
            <a:endParaRPr sz="2640">
              <a:latin typeface="+mj-lt"/>
              <a:cs typeface="Gill Sans MT"/>
            </a:endParaRPr>
          </a:p>
        </p:txBody>
      </p:sp>
      <p:sp>
        <p:nvSpPr>
          <p:cNvPr id="6" name="object 6"/>
          <p:cNvSpPr txBox="1"/>
          <p:nvPr/>
        </p:nvSpPr>
        <p:spPr>
          <a:xfrm>
            <a:off x="1648967" y="5677205"/>
            <a:ext cx="1579626" cy="1208023"/>
          </a:xfrm>
          <a:prstGeom prst="rect">
            <a:avLst/>
          </a:prstGeom>
        </p:spPr>
        <p:txBody>
          <a:bodyPr vert="horz" wrap="square" lIns="0" tIns="15240" rIns="0" bIns="0" rtlCol="0">
            <a:spAutoFit/>
          </a:bodyPr>
          <a:lstStyle/>
          <a:p>
            <a:pPr marL="289560" indent="-274320">
              <a:lnSpc>
                <a:spcPts val="3138"/>
              </a:lnSpc>
              <a:spcBef>
                <a:spcPts val="120"/>
              </a:spcBef>
              <a:buFont typeface="Arial"/>
              <a:buChar char="•"/>
              <a:tabLst>
                <a:tab pos="288798" algn="l"/>
                <a:tab pos="289560" algn="l"/>
              </a:tabLst>
            </a:pPr>
            <a:r>
              <a:rPr sz="2640" spc="-48" dirty="0">
                <a:latin typeface="+mj-lt"/>
                <a:cs typeface="Gill Sans MT"/>
              </a:rPr>
              <a:t>Spinnaker</a:t>
            </a:r>
            <a:endParaRPr sz="2640">
              <a:latin typeface="+mj-lt"/>
              <a:cs typeface="Gill Sans MT"/>
            </a:endParaRPr>
          </a:p>
          <a:p>
            <a:pPr marL="289560" indent="-274320">
              <a:lnSpc>
                <a:spcPts val="3138"/>
              </a:lnSpc>
              <a:buFont typeface="Arial"/>
              <a:buChar char="•"/>
              <a:tabLst>
                <a:tab pos="288798" algn="l"/>
                <a:tab pos="289560" algn="l"/>
              </a:tabLst>
            </a:pPr>
            <a:r>
              <a:rPr sz="2640" spc="-24" dirty="0">
                <a:latin typeface="+mj-lt"/>
                <a:cs typeface="Gill Sans MT"/>
              </a:rPr>
              <a:t>Etc…</a:t>
            </a:r>
            <a:endParaRPr sz="2640">
              <a:latin typeface="+mj-lt"/>
              <a:cs typeface="Gill Sans MT"/>
            </a:endParaRPr>
          </a:p>
        </p:txBody>
      </p:sp>
      <p:grpSp>
        <p:nvGrpSpPr>
          <p:cNvPr id="7" name="object 7"/>
          <p:cNvGrpSpPr/>
          <p:nvPr/>
        </p:nvGrpSpPr>
        <p:grpSpPr>
          <a:xfrm>
            <a:off x="10347128" y="263485"/>
            <a:ext cx="1519428" cy="1519428"/>
            <a:chOff x="8622607" y="219571"/>
            <a:chExt cx="1266190" cy="1266190"/>
          </a:xfrm>
        </p:grpSpPr>
        <p:sp>
          <p:nvSpPr>
            <p:cNvPr id="8" name="object 8"/>
            <p:cNvSpPr/>
            <p:nvPr/>
          </p:nvSpPr>
          <p:spPr>
            <a:xfrm>
              <a:off x="8628957" y="225921"/>
              <a:ext cx="1253490" cy="1253490"/>
            </a:xfrm>
            <a:custGeom>
              <a:avLst/>
              <a:gdLst/>
              <a:ahLst/>
              <a:cxnLst/>
              <a:rect l="l" t="t" r="r" b="b"/>
              <a:pathLst>
                <a:path w="1253490" h="1253490">
                  <a:moveTo>
                    <a:pt x="626532" y="0"/>
                  </a:moveTo>
                  <a:lnTo>
                    <a:pt x="577569" y="1885"/>
                  </a:lnTo>
                  <a:lnTo>
                    <a:pt x="529637" y="7447"/>
                  </a:lnTo>
                  <a:lnTo>
                    <a:pt x="482874" y="16547"/>
                  </a:lnTo>
                  <a:lnTo>
                    <a:pt x="437421" y="29045"/>
                  </a:lnTo>
                  <a:lnTo>
                    <a:pt x="393416" y="44803"/>
                  </a:lnTo>
                  <a:lnTo>
                    <a:pt x="350999" y="63681"/>
                  </a:lnTo>
                  <a:lnTo>
                    <a:pt x="310309" y="85540"/>
                  </a:lnTo>
                  <a:lnTo>
                    <a:pt x="271486" y="110240"/>
                  </a:lnTo>
                  <a:lnTo>
                    <a:pt x="234668" y="137642"/>
                  </a:lnTo>
                  <a:lnTo>
                    <a:pt x="199995" y="167607"/>
                  </a:lnTo>
                  <a:lnTo>
                    <a:pt x="167607" y="199995"/>
                  </a:lnTo>
                  <a:lnTo>
                    <a:pt x="137642" y="234668"/>
                  </a:lnTo>
                  <a:lnTo>
                    <a:pt x="110240" y="271486"/>
                  </a:lnTo>
                  <a:lnTo>
                    <a:pt x="85540" y="310309"/>
                  </a:lnTo>
                  <a:lnTo>
                    <a:pt x="63681" y="350999"/>
                  </a:lnTo>
                  <a:lnTo>
                    <a:pt x="44803" y="393416"/>
                  </a:lnTo>
                  <a:lnTo>
                    <a:pt x="29045" y="437421"/>
                  </a:lnTo>
                  <a:lnTo>
                    <a:pt x="16547" y="482874"/>
                  </a:lnTo>
                  <a:lnTo>
                    <a:pt x="7447" y="529637"/>
                  </a:lnTo>
                  <a:lnTo>
                    <a:pt x="1885" y="577569"/>
                  </a:lnTo>
                  <a:lnTo>
                    <a:pt x="0" y="626532"/>
                  </a:lnTo>
                  <a:lnTo>
                    <a:pt x="1885" y="675496"/>
                  </a:lnTo>
                  <a:lnTo>
                    <a:pt x="7447" y="723428"/>
                  </a:lnTo>
                  <a:lnTo>
                    <a:pt x="16547" y="770191"/>
                  </a:lnTo>
                  <a:lnTo>
                    <a:pt x="29045" y="815644"/>
                  </a:lnTo>
                  <a:lnTo>
                    <a:pt x="44803" y="859649"/>
                  </a:lnTo>
                  <a:lnTo>
                    <a:pt x="63681" y="902066"/>
                  </a:lnTo>
                  <a:lnTo>
                    <a:pt x="85540" y="942756"/>
                  </a:lnTo>
                  <a:lnTo>
                    <a:pt x="110240" y="981579"/>
                  </a:lnTo>
                  <a:lnTo>
                    <a:pt x="137642" y="1018397"/>
                  </a:lnTo>
                  <a:lnTo>
                    <a:pt x="167607" y="1053070"/>
                  </a:lnTo>
                  <a:lnTo>
                    <a:pt x="199995" y="1085458"/>
                  </a:lnTo>
                  <a:lnTo>
                    <a:pt x="234668" y="1115423"/>
                  </a:lnTo>
                  <a:lnTo>
                    <a:pt x="271486" y="1142825"/>
                  </a:lnTo>
                  <a:lnTo>
                    <a:pt x="310309" y="1167525"/>
                  </a:lnTo>
                  <a:lnTo>
                    <a:pt x="350999" y="1189384"/>
                  </a:lnTo>
                  <a:lnTo>
                    <a:pt x="393416" y="1208262"/>
                  </a:lnTo>
                  <a:lnTo>
                    <a:pt x="437421" y="1224020"/>
                  </a:lnTo>
                  <a:lnTo>
                    <a:pt x="482874" y="1236518"/>
                  </a:lnTo>
                  <a:lnTo>
                    <a:pt x="529637" y="1245618"/>
                  </a:lnTo>
                  <a:lnTo>
                    <a:pt x="577569" y="1251180"/>
                  </a:lnTo>
                  <a:lnTo>
                    <a:pt x="626532" y="1253065"/>
                  </a:lnTo>
                  <a:lnTo>
                    <a:pt x="675496" y="1251180"/>
                  </a:lnTo>
                  <a:lnTo>
                    <a:pt x="723428" y="1245618"/>
                  </a:lnTo>
                  <a:lnTo>
                    <a:pt x="770191" y="1236518"/>
                  </a:lnTo>
                  <a:lnTo>
                    <a:pt x="815644" y="1224020"/>
                  </a:lnTo>
                  <a:lnTo>
                    <a:pt x="859649" y="1208262"/>
                  </a:lnTo>
                  <a:lnTo>
                    <a:pt x="902066" y="1189384"/>
                  </a:lnTo>
                  <a:lnTo>
                    <a:pt x="942755" y="1167525"/>
                  </a:lnTo>
                  <a:lnTo>
                    <a:pt x="981579" y="1142825"/>
                  </a:lnTo>
                  <a:lnTo>
                    <a:pt x="1018397" y="1115423"/>
                  </a:lnTo>
                  <a:lnTo>
                    <a:pt x="1053069" y="1085458"/>
                  </a:lnTo>
                  <a:lnTo>
                    <a:pt x="1085458" y="1053070"/>
                  </a:lnTo>
                  <a:lnTo>
                    <a:pt x="1115423" y="1018397"/>
                  </a:lnTo>
                  <a:lnTo>
                    <a:pt x="1142825" y="981579"/>
                  </a:lnTo>
                  <a:lnTo>
                    <a:pt x="1167525" y="942756"/>
                  </a:lnTo>
                  <a:lnTo>
                    <a:pt x="1189384" y="902066"/>
                  </a:lnTo>
                  <a:lnTo>
                    <a:pt x="1208262" y="859649"/>
                  </a:lnTo>
                  <a:lnTo>
                    <a:pt x="1224020" y="815644"/>
                  </a:lnTo>
                  <a:lnTo>
                    <a:pt x="1236518" y="770191"/>
                  </a:lnTo>
                  <a:lnTo>
                    <a:pt x="1245618" y="723428"/>
                  </a:lnTo>
                  <a:lnTo>
                    <a:pt x="1251180" y="675496"/>
                  </a:lnTo>
                  <a:lnTo>
                    <a:pt x="1253065" y="626532"/>
                  </a:lnTo>
                  <a:lnTo>
                    <a:pt x="1251180" y="577569"/>
                  </a:lnTo>
                  <a:lnTo>
                    <a:pt x="1245618" y="529637"/>
                  </a:lnTo>
                  <a:lnTo>
                    <a:pt x="1236518" y="482874"/>
                  </a:lnTo>
                  <a:lnTo>
                    <a:pt x="1224020" y="437421"/>
                  </a:lnTo>
                  <a:lnTo>
                    <a:pt x="1208262" y="393416"/>
                  </a:lnTo>
                  <a:lnTo>
                    <a:pt x="1189384" y="350999"/>
                  </a:lnTo>
                  <a:lnTo>
                    <a:pt x="1167525" y="310309"/>
                  </a:lnTo>
                  <a:lnTo>
                    <a:pt x="1142825" y="271486"/>
                  </a:lnTo>
                  <a:lnTo>
                    <a:pt x="1115423" y="234668"/>
                  </a:lnTo>
                  <a:lnTo>
                    <a:pt x="1085458" y="199995"/>
                  </a:lnTo>
                  <a:lnTo>
                    <a:pt x="1053069" y="167607"/>
                  </a:lnTo>
                  <a:lnTo>
                    <a:pt x="1018397" y="137642"/>
                  </a:lnTo>
                  <a:lnTo>
                    <a:pt x="981579" y="110240"/>
                  </a:lnTo>
                  <a:lnTo>
                    <a:pt x="942755" y="85540"/>
                  </a:lnTo>
                  <a:lnTo>
                    <a:pt x="902066" y="63681"/>
                  </a:lnTo>
                  <a:lnTo>
                    <a:pt x="859649" y="44803"/>
                  </a:lnTo>
                  <a:lnTo>
                    <a:pt x="815644" y="29045"/>
                  </a:lnTo>
                  <a:lnTo>
                    <a:pt x="770191" y="16547"/>
                  </a:lnTo>
                  <a:lnTo>
                    <a:pt x="723428" y="7447"/>
                  </a:lnTo>
                  <a:lnTo>
                    <a:pt x="675496" y="1885"/>
                  </a:lnTo>
                  <a:lnTo>
                    <a:pt x="626532" y="0"/>
                  </a:lnTo>
                  <a:close/>
                </a:path>
              </a:pathLst>
            </a:custGeom>
            <a:solidFill>
              <a:srgbClr val="FFC000"/>
            </a:solidFill>
          </p:spPr>
          <p:txBody>
            <a:bodyPr wrap="square" lIns="0" tIns="0" rIns="0" bIns="0" rtlCol="0"/>
            <a:lstStyle/>
            <a:p>
              <a:endParaRPr sz="3456">
                <a:latin typeface="+mj-lt"/>
              </a:endParaRPr>
            </a:p>
          </p:txBody>
        </p:sp>
        <p:sp>
          <p:nvSpPr>
            <p:cNvPr id="9" name="object 9"/>
            <p:cNvSpPr/>
            <p:nvPr/>
          </p:nvSpPr>
          <p:spPr>
            <a:xfrm>
              <a:off x="8989504" y="599810"/>
              <a:ext cx="532130" cy="130810"/>
            </a:xfrm>
            <a:custGeom>
              <a:avLst/>
              <a:gdLst/>
              <a:ahLst/>
              <a:cxnLst/>
              <a:rect l="l" t="t" r="r" b="b"/>
              <a:pathLst>
                <a:path w="532129" h="130809">
                  <a:moveTo>
                    <a:pt x="65264" y="0"/>
                  </a:moveTo>
                  <a:lnTo>
                    <a:pt x="39860" y="5128"/>
                  </a:lnTo>
                  <a:lnTo>
                    <a:pt x="19115" y="19115"/>
                  </a:lnTo>
                  <a:lnTo>
                    <a:pt x="5128" y="39860"/>
                  </a:lnTo>
                  <a:lnTo>
                    <a:pt x="0" y="65264"/>
                  </a:lnTo>
                  <a:lnTo>
                    <a:pt x="5128" y="90667"/>
                  </a:lnTo>
                  <a:lnTo>
                    <a:pt x="19115" y="111412"/>
                  </a:lnTo>
                  <a:lnTo>
                    <a:pt x="39860" y="125399"/>
                  </a:lnTo>
                  <a:lnTo>
                    <a:pt x="65264" y="130528"/>
                  </a:lnTo>
                  <a:lnTo>
                    <a:pt x="90667" y="125399"/>
                  </a:lnTo>
                  <a:lnTo>
                    <a:pt x="111412" y="111412"/>
                  </a:lnTo>
                  <a:lnTo>
                    <a:pt x="125399" y="90667"/>
                  </a:lnTo>
                  <a:lnTo>
                    <a:pt x="130528" y="65264"/>
                  </a:lnTo>
                  <a:lnTo>
                    <a:pt x="125399" y="39860"/>
                  </a:lnTo>
                  <a:lnTo>
                    <a:pt x="111412" y="19115"/>
                  </a:lnTo>
                  <a:lnTo>
                    <a:pt x="90667" y="5128"/>
                  </a:lnTo>
                  <a:lnTo>
                    <a:pt x="65264" y="0"/>
                  </a:lnTo>
                  <a:close/>
                </a:path>
                <a:path w="532129" h="130809">
                  <a:moveTo>
                    <a:pt x="466708" y="0"/>
                  </a:moveTo>
                  <a:lnTo>
                    <a:pt x="441304" y="5128"/>
                  </a:lnTo>
                  <a:lnTo>
                    <a:pt x="420560" y="19115"/>
                  </a:lnTo>
                  <a:lnTo>
                    <a:pt x="406573" y="39860"/>
                  </a:lnTo>
                  <a:lnTo>
                    <a:pt x="401444" y="65264"/>
                  </a:lnTo>
                  <a:lnTo>
                    <a:pt x="406573" y="90667"/>
                  </a:lnTo>
                  <a:lnTo>
                    <a:pt x="420560" y="111412"/>
                  </a:lnTo>
                  <a:lnTo>
                    <a:pt x="441304" y="125399"/>
                  </a:lnTo>
                  <a:lnTo>
                    <a:pt x="466708" y="130528"/>
                  </a:lnTo>
                  <a:lnTo>
                    <a:pt x="492112" y="125399"/>
                  </a:lnTo>
                  <a:lnTo>
                    <a:pt x="512856" y="111412"/>
                  </a:lnTo>
                  <a:lnTo>
                    <a:pt x="526843" y="90667"/>
                  </a:lnTo>
                  <a:lnTo>
                    <a:pt x="531972" y="65264"/>
                  </a:lnTo>
                  <a:lnTo>
                    <a:pt x="526843" y="39860"/>
                  </a:lnTo>
                  <a:lnTo>
                    <a:pt x="512856" y="19115"/>
                  </a:lnTo>
                  <a:lnTo>
                    <a:pt x="492112" y="5128"/>
                  </a:lnTo>
                  <a:lnTo>
                    <a:pt x="466708" y="0"/>
                  </a:lnTo>
                  <a:close/>
                </a:path>
              </a:pathLst>
            </a:custGeom>
            <a:solidFill>
              <a:srgbClr val="CD9A00"/>
            </a:solidFill>
          </p:spPr>
          <p:txBody>
            <a:bodyPr wrap="square" lIns="0" tIns="0" rIns="0" bIns="0" rtlCol="0"/>
            <a:lstStyle/>
            <a:p>
              <a:endParaRPr sz="3456">
                <a:latin typeface="+mj-lt"/>
              </a:endParaRPr>
            </a:p>
          </p:txBody>
        </p:sp>
        <p:pic>
          <p:nvPicPr>
            <p:cNvPr id="10" name="object 10"/>
            <p:cNvPicPr/>
            <p:nvPr/>
          </p:nvPicPr>
          <p:blipFill>
            <a:blip r:embed="rId2" cstate="print"/>
            <a:stretch>
              <a:fillRect/>
            </a:stretch>
          </p:blipFill>
          <p:spPr>
            <a:xfrm>
              <a:off x="8983154" y="593460"/>
              <a:ext cx="143227" cy="143227"/>
            </a:xfrm>
            <a:prstGeom prst="rect">
              <a:avLst/>
            </a:prstGeom>
          </p:spPr>
        </p:pic>
        <p:pic>
          <p:nvPicPr>
            <p:cNvPr id="11" name="object 11"/>
            <p:cNvPicPr/>
            <p:nvPr/>
          </p:nvPicPr>
          <p:blipFill>
            <a:blip r:embed="rId2" cstate="print"/>
            <a:stretch>
              <a:fillRect/>
            </a:stretch>
          </p:blipFill>
          <p:spPr>
            <a:xfrm>
              <a:off x="9384599" y="593460"/>
              <a:ext cx="143227" cy="143227"/>
            </a:xfrm>
            <a:prstGeom prst="rect">
              <a:avLst/>
            </a:prstGeom>
          </p:spPr>
        </p:pic>
        <p:sp>
          <p:nvSpPr>
            <p:cNvPr id="12" name="object 12"/>
            <p:cNvSpPr/>
            <p:nvPr/>
          </p:nvSpPr>
          <p:spPr>
            <a:xfrm>
              <a:off x="8628957" y="225921"/>
              <a:ext cx="1253490" cy="1253490"/>
            </a:xfrm>
            <a:custGeom>
              <a:avLst/>
              <a:gdLst/>
              <a:ahLst/>
              <a:cxnLst/>
              <a:rect l="l" t="t" r="r" b="b"/>
              <a:pathLst>
                <a:path w="1253490" h="1253490">
                  <a:moveTo>
                    <a:pt x="286948" y="899768"/>
                  </a:moveTo>
                  <a:lnTo>
                    <a:pt x="332223" y="928791"/>
                  </a:lnTo>
                  <a:lnTo>
                    <a:pt x="377490" y="953668"/>
                  </a:lnTo>
                  <a:lnTo>
                    <a:pt x="422750" y="974399"/>
                  </a:lnTo>
                  <a:lnTo>
                    <a:pt x="468003" y="990983"/>
                  </a:lnTo>
                  <a:lnTo>
                    <a:pt x="513250" y="1003422"/>
                  </a:lnTo>
                  <a:lnTo>
                    <a:pt x="558489" y="1011714"/>
                  </a:lnTo>
                  <a:lnTo>
                    <a:pt x="603721" y="1015860"/>
                  </a:lnTo>
                  <a:lnTo>
                    <a:pt x="648946" y="1015860"/>
                  </a:lnTo>
                  <a:lnTo>
                    <a:pt x="694164" y="1011714"/>
                  </a:lnTo>
                  <a:lnTo>
                    <a:pt x="739375" y="1003422"/>
                  </a:lnTo>
                  <a:lnTo>
                    <a:pt x="784579" y="990983"/>
                  </a:lnTo>
                  <a:lnTo>
                    <a:pt x="829776" y="974399"/>
                  </a:lnTo>
                  <a:lnTo>
                    <a:pt x="874966" y="953668"/>
                  </a:lnTo>
                  <a:lnTo>
                    <a:pt x="920149" y="928791"/>
                  </a:lnTo>
                  <a:lnTo>
                    <a:pt x="965325" y="899768"/>
                  </a:lnTo>
                </a:path>
                <a:path w="1253490" h="1253490">
                  <a:moveTo>
                    <a:pt x="0" y="626533"/>
                  </a:moveTo>
                  <a:lnTo>
                    <a:pt x="1885" y="577569"/>
                  </a:lnTo>
                  <a:lnTo>
                    <a:pt x="7447" y="529637"/>
                  </a:lnTo>
                  <a:lnTo>
                    <a:pt x="16547" y="482874"/>
                  </a:lnTo>
                  <a:lnTo>
                    <a:pt x="29045" y="437421"/>
                  </a:lnTo>
                  <a:lnTo>
                    <a:pt x="44803" y="393416"/>
                  </a:lnTo>
                  <a:lnTo>
                    <a:pt x="63681" y="350999"/>
                  </a:lnTo>
                  <a:lnTo>
                    <a:pt x="85540" y="310309"/>
                  </a:lnTo>
                  <a:lnTo>
                    <a:pt x="110240" y="271486"/>
                  </a:lnTo>
                  <a:lnTo>
                    <a:pt x="137642" y="234668"/>
                  </a:lnTo>
                  <a:lnTo>
                    <a:pt x="167607" y="199995"/>
                  </a:lnTo>
                  <a:lnTo>
                    <a:pt x="199995" y="167607"/>
                  </a:lnTo>
                  <a:lnTo>
                    <a:pt x="234668" y="137642"/>
                  </a:lnTo>
                  <a:lnTo>
                    <a:pt x="271486" y="110240"/>
                  </a:lnTo>
                  <a:lnTo>
                    <a:pt x="310309" y="85540"/>
                  </a:lnTo>
                  <a:lnTo>
                    <a:pt x="350999" y="63681"/>
                  </a:lnTo>
                  <a:lnTo>
                    <a:pt x="393416" y="44803"/>
                  </a:lnTo>
                  <a:lnTo>
                    <a:pt x="437421" y="29045"/>
                  </a:lnTo>
                  <a:lnTo>
                    <a:pt x="482874" y="16547"/>
                  </a:lnTo>
                  <a:lnTo>
                    <a:pt x="529637" y="7447"/>
                  </a:lnTo>
                  <a:lnTo>
                    <a:pt x="577569" y="1885"/>
                  </a:lnTo>
                  <a:lnTo>
                    <a:pt x="626533" y="0"/>
                  </a:lnTo>
                  <a:lnTo>
                    <a:pt x="675496" y="1885"/>
                  </a:lnTo>
                  <a:lnTo>
                    <a:pt x="723428" y="7447"/>
                  </a:lnTo>
                  <a:lnTo>
                    <a:pt x="770191" y="16547"/>
                  </a:lnTo>
                  <a:lnTo>
                    <a:pt x="815644" y="29045"/>
                  </a:lnTo>
                  <a:lnTo>
                    <a:pt x="859649" y="44803"/>
                  </a:lnTo>
                  <a:lnTo>
                    <a:pt x="902066" y="63681"/>
                  </a:lnTo>
                  <a:lnTo>
                    <a:pt x="942756" y="85540"/>
                  </a:lnTo>
                  <a:lnTo>
                    <a:pt x="981579" y="110240"/>
                  </a:lnTo>
                  <a:lnTo>
                    <a:pt x="1018397" y="137642"/>
                  </a:lnTo>
                  <a:lnTo>
                    <a:pt x="1053070" y="167607"/>
                  </a:lnTo>
                  <a:lnTo>
                    <a:pt x="1085458" y="199995"/>
                  </a:lnTo>
                  <a:lnTo>
                    <a:pt x="1115423" y="234668"/>
                  </a:lnTo>
                  <a:lnTo>
                    <a:pt x="1142825" y="271486"/>
                  </a:lnTo>
                  <a:lnTo>
                    <a:pt x="1167525" y="310309"/>
                  </a:lnTo>
                  <a:lnTo>
                    <a:pt x="1189384" y="350999"/>
                  </a:lnTo>
                  <a:lnTo>
                    <a:pt x="1208262" y="393416"/>
                  </a:lnTo>
                  <a:lnTo>
                    <a:pt x="1224020" y="437421"/>
                  </a:lnTo>
                  <a:lnTo>
                    <a:pt x="1236518" y="482874"/>
                  </a:lnTo>
                  <a:lnTo>
                    <a:pt x="1245618" y="529637"/>
                  </a:lnTo>
                  <a:lnTo>
                    <a:pt x="1251181" y="577569"/>
                  </a:lnTo>
                  <a:lnTo>
                    <a:pt x="1253066" y="626533"/>
                  </a:lnTo>
                  <a:lnTo>
                    <a:pt x="1251181" y="675496"/>
                  </a:lnTo>
                  <a:lnTo>
                    <a:pt x="1245618" y="723428"/>
                  </a:lnTo>
                  <a:lnTo>
                    <a:pt x="1236518" y="770191"/>
                  </a:lnTo>
                  <a:lnTo>
                    <a:pt x="1224020" y="815644"/>
                  </a:lnTo>
                  <a:lnTo>
                    <a:pt x="1208262" y="859649"/>
                  </a:lnTo>
                  <a:lnTo>
                    <a:pt x="1189384" y="902066"/>
                  </a:lnTo>
                  <a:lnTo>
                    <a:pt x="1167525" y="942756"/>
                  </a:lnTo>
                  <a:lnTo>
                    <a:pt x="1142825" y="981579"/>
                  </a:lnTo>
                  <a:lnTo>
                    <a:pt x="1115423" y="1018397"/>
                  </a:lnTo>
                  <a:lnTo>
                    <a:pt x="1085458" y="1053070"/>
                  </a:lnTo>
                  <a:lnTo>
                    <a:pt x="1053070" y="1085458"/>
                  </a:lnTo>
                  <a:lnTo>
                    <a:pt x="1018397" y="1115423"/>
                  </a:lnTo>
                  <a:lnTo>
                    <a:pt x="981579" y="1142825"/>
                  </a:lnTo>
                  <a:lnTo>
                    <a:pt x="942756" y="1167525"/>
                  </a:lnTo>
                  <a:lnTo>
                    <a:pt x="902066" y="1189384"/>
                  </a:lnTo>
                  <a:lnTo>
                    <a:pt x="859649" y="1208262"/>
                  </a:lnTo>
                  <a:lnTo>
                    <a:pt x="815644" y="1224020"/>
                  </a:lnTo>
                  <a:lnTo>
                    <a:pt x="770191" y="1236518"/>
                  </a:lnTo>
                  <a:lnTo>
                    <a:pt x="723428" y="1245618"/>
                  </a:lnTo>
                  <a:lnTo>
                    <a:pt x="675496" y="1251181"/>
                  </a:lnTo>
                  <a:lnTo>
                    <a:pt x="626533" y="1253066"/>
                  </a:lnTo>
                  <a:lnTo>
                    <a:pt x="577569" y="1251181"/>
                  </a:lnTo>
                  <a:lnTo>
                    <a:pt x="529637" y="1245618"/>
                  </a:lnTo>
                  <a:lnTo>
                    <a:pt x="482874" y="1236518"/>
                  </a:lnTo>
                  <a:lnTo>
                    <a:pt x="437421" y="1224020"/>
                  </a:lnTo>
                  <a:lnTo>
                    <a:pt x="393416" y="1208262"/>
                  </a:lnTo>
                  <a:lnTo>
                    <a:pt x="350999" y="1189384"/>
                  </a:lnTo>
                  <a:lnTo>
                    <a:pt x="310309" y="1167525"/>
                  </a:lnTo>
                  <a:lnTo>
                    <a:pt x="271486" y="1142825"/>
                  </a:lnTo>
                  <a:lnTo>
                    <a:pt x="234668" y="1115423"/>
                  </a:lnTo>
                  <a:lnTo>
                    <a:pt x="199995" y="1085458"/>
                  </a:lnTo>
                  <a:lnTo>
                    <a:pt x="167607" y="1053070"/>
                  </a:lnTo>
                  <a:lnTo>
                    <a:pt x="137642" y="1018397"/>
                  </a:lnTo>
                  <a:lnTo>
                    <a:pt x="110240" y="981579"/>
                  </a:lnTo>
                  <a:lnTo>
                    <a:pt x="85540" y="942756"/>
                  </a:lnTo>
                  <a:lnTo>
                    <a:pt x="63681" y="902066"/>
                  </a:lnTo>
                  <a:lnTo>
                    <a:pt x="44803" y="859649"/>
                  </a:lnTo>
                  <a:lnTo>
                    <a:pt x="29045" y="815644"/>
                  </a:lnTo>
                  <a:lnTo>
                    <a:pt x="16547" y="770191"/>
                  </a:lnTo>
                  <a:lnTo>
                    <a:pt x="7447" y="723428"/>
                  </a:lnTo>
                  <a:lnTo>
                    <a:pt x="1885" y="675496"/>
                  </a:lnTo>
                  <a:lnTo>
                    <a:pt x="0" y="626533"/>
                  </a:lnTo>
                  <a:close/>
                </a:path>
              </a:pathLst>
            </a:custGeom>
            <a:ln w="12700">
              <a:solidFill>
                <a:srgbClr val="BC8C00"/>
              </a:solidFill>
            </a:ln>
          </p:spPr>
          <p:txBody>
            <a:bodyPr wrap="square" lIns="0" tIns="0" rIns="0" bIns="0" rtlCol="0"/>
            <a:lstStyle/>
            <a:p>
              <a:endParaRPr sz="3456">
                <a:latin typeface="+mj-lt"/>
              </a:endParaRPr>
            </a:p>
          </p:txBody>
        </p:sp>
      </p:grpSp>
      <p:sp>
        <p:nvSpPr>
          <p:cNvPr id="13" name="object 13"/>
          <p:cNvSpPr txBox="1"/>
          <p:nvPr/>
        </p:nvSpPr>
        <p:spPr>
          <a:xfrm>
            <a:off x="10190477" y="2265043"/>
            <a:ext cx="1808988" cy="688907"/>
          </a:xfrm>
          <a:prstGeom prst="rect">
            <a:avLst/>
          </a:prstGeom>
          <a:solidFill>
            <a:srgbClr val="A5A5A5"/>
          </a:solidFill>
          <a:ln w="12700">
            <a:solidFill>
              <a:srgbClr val="787878"/>
            </a:solidFill>
          </a:ln>
        </p:spPr>
        <p:txBody>
          <a:bodyPr vert="horz" wrap="square" lIns="0" tIns="47244" rIns="0" bIns="0" rtlCol="0">
            <a:spAutoFit/>
          </a:bodyPr>
          <a:lstStyle/>
          <a:p>
            <a:pPr marL="307085" marR="297180" indent="310134">
              <a:lnSpc>
                <a:spcPts val="2508"/>
              </a:lnSpc>
              <a:spcBef>
                <a:spcPts val="372"/>
              </a:spcBef>
            </a:pPr>
            <a:r>
              <a:rPr sz="2160" spc="-24" dirty="0">
                <a:latin typeface="+mj-lt"/>
                <a:cs typeface="Calibri"/>
              </a:rPr>
              <a:t>Code </a:t>
            </a:r>
            <a:r>
              <a:rPr sz="2160" spc="-12" dirty="0">
                <a:latin typeface="+mj-lt"/>
                <a:cs typeface="Calibri"/>
              </a:rPr>
              <a:t>Repository</a:t>
            </a:r>
            <a:endParaRPr sz="2160">
              <a:latin typeface="+mj-lt"/>
              <a:cs typeface="Calibri"/>
            </a:endParaRPr>
          </a:p>
        </p:txBody>
      </p:sp>
      <p:sp>
        <p:nvSpPr>
          <p:cNvPr id="14" name="object 14"/>
          <p:cNvSpPr txBox="1"/>
          <p:nvPr/>
        </p:nvSpPr>
        <p:spPr>
          <a:xfrm>
            <a:off x="10190477" y="3305366"/>
            <a:ext cx="1808988" cy="543995"/>
          </a:xfrm>
          <a:prstGeom prst="rect">
            <a:avLst/>
          </a:prstGeom>
          <a:solidFill>
            <a:srgbClr val="A5A5A5"/>
          </a:solidFill>
          <a:ln w="12700">
            <a:solidFill>
              <a:srgbClr val="787878"/>
            </a:solidFill>
          </a:ln>
        </p:spPr>
        <p:txBody>
          <a:bodyPr vert="horz" wrap="square" lIns="0" tIns="209550" rIns="0" bIns="0" rtlCol="0">
            <a:spAutoFit/>
          </a:bodyPr>
          <a:lstStyle/>
          <a:p>
            <a:pPr marL="233172">
              <a:spcBef>
                <a:spcPts val="1650"/>
              </a:spcBef>
            </a:pPr>
            <a:r>
              <a:rPr sz="2160" dirty="0">
                <a:latin typeface="+mj-lt"/>
                <a:cs typeface="Calibri"/>
              </a:rPr>
              <a:t>Build</a:t>
            </a:r>
            <a:r>
              <a:rPr sz="2160" spc="12" dirty="0">
                <a:latin typeface="+mj-lt"/>
                <a:cs typeface="Calibri"/>
              </a:rPr>
              <a:t> </a:t>
            </a:r>
            <a:r>
              <a:rPr sz="2160" spc="-12" dirty="0">
                <a:latin typeface="+mj-lt"/>
                <a:cs typeface="Calibri"/>
              </a:rPr>
              <a:t>Server</a:t>
            </a:r>
            <a:endParaRPr sz="2160">
              <a:latin typeface="+mj-lt"/>
              <a:cs typeface="Calibri"/>
            </a:endParaRPr>
          </a:p>
        </p:txBody>
      </p:sp>
      <p:sp>
        <p:nvSpPr>
          <p:cNvPr id="15" name="object 15"/>
          <p:cNvSpPr/>
          <p:nvPr/>
        </p:nvSpPr>
        <p:spPr>
          <a:xfrm>
            <a:off x="11051225" y="1774693"/>
            <a:ext cx="91440" cy="490728"/>
          </a:xfrm>
          <a:custGeom>
            <a:avLst/>
            <a:gdLst/>
            <a:ahLst/>
            <a:cxnLst/>
            <a:rect l="l" t="t" r="r" b="b"/>
            <a:pathLst>
              <a:path w="76200" h="408939">
                <a:moveTo>
                  <a:pt x="0" y="331524"/>
                </a:moveTo>
                <a:lnTo>
                  <a:pt x="36244" y="408625"/>
                </a:lnTo>
                <a:lnTo>
                  <a:pt x="69888" y="345220"/>
                </a:lnTo>
                <a:lnTo>
                  <a:pt x="40954" y="345220"/>
                </a:lnTo>
                <a:lnTo>
                  <a:pt x="34607" y="345066"/>
                </a:lnTo>
                <a:lnTo>
                  <a:pt x="34914" y="332370"/>
                </a:lnTo>
                <a:lnTo>
                  <a:pt x="0" y="331524"/>
                </a:lnTo>
                <a:close/>
              </a:path>
              <a:path w="76200" h="408939">
                <a:moveTo>
                  <a:pt x="34914" y="332370"/>
                </a:moveTo>
                <a:lnTo>
                  <a:pt x="34607" y="345066"/>
                </a:lnTo>
                <a:lnTo>
                  <a:pt x="40954" y="345220"/>
                </a:lnTo>
                <a:lnTo>
                  <a:pt x="41262" y="332524"/>
                </a:lnTo>
                <a:lnTo>
                  <a:pt x="34914" y="332370"/>
                </a:lnTo>
                <a:close/>
              </a:path>
              <a:path w="76200" h="408939">
                <a:moveTo>
                  <a:pt x="41262" y="332524"/>
                </a:moveTo>
                <a:lnTo>
                  <a:pt x="40954" y="345220"/>
                </a:lnTo>
                <a:lnTo>
                  <a:pt x="69888" y="345220"/>
                </a:lnTo>
                <a:lnTo>
                  <a:pt x="76177" y="333369"/>
                </a:lnTo>
                <a:lnTo>
                  <a:pt x="41262" y="332524"/>
                </a:lnTo>
                <a:close/>
              </a:path>
              <a:path w="76200" h="408939">
                <a:moveTo>
                  <a:pt x="42962" y="0"/>
                </a:moveTo>
                <a:lnTo>
                  <a:pt x="34914" y="332370"/>
                </a:lnTo>
                <a:lnTo>
                  <a:pt x="41262" y="332524"/>
                </a:lnTo>
                <a:lnTo>
                  <a:pt x="49310" y="153"/>
                </a:lnTo>
                <a:lnTo>
                  <a:pt x="42962" y="0"/>
                </a:lnTo>
                <a:close/>
              </a:path>
            </a:pathLst>
          </a:custGeom>
          <a:solidFill>
            <a:srgbClr val="444949"/>
          </a:solidFill>
        </p:spPr>
        <p:txBody>
          <a:bodyPr wrap="square" lIns="0" tIns="0" rIns="0" bIns="0" rtlCol="0"/>
          <a:lstStyle/>
          <a:p>
            <a:endParaRPr sz="3456">
              <a:latin typeface="+mj-lt"/>
            </a:endParaRPr>
          </a:p>
        </p:txBody>
      </p:sp>
      <p:sp>
        <p:nvSpPr>
          <p:cNvPr id="16" name="object 16"/>
          <p:cNvSpPr txBox="1"/>
          <p:nvPr/>
        </p:nvSpPr>
        <p:spPr>
          <a:xfrm>
            <a:off x="12282114" y="1513637"/>
            <a:ext cx="1171193" cy="673518"/>
          </a:xfrm>
          <a:prstGeom prst="rect">
            <a:avLst/>
          </a:prstGeom>
        </p:spPr>
        <p:txBody>
          <a:bodyPr vert="horz" wrap="square" lIns="0" tIns="32004" rIns="0" bIns="0" rtlCol="0">
            <a:spAutoFit/>
          </a:bodyPr>
          <a:lstStyle/>
          <a:p>
            <a:pPr marL="15240" marR="6096">
              <a:lnSpc>
                <a:spcPts val="2532"/>
              </a:lnSpc>
              <a:spcBef>
                <a:spcPts val="252"/>
              </a:spcBef>
            </a:pPr>
            <a:r>
              <a:rPr sz="2160" dirty="0">
                <a:latin typeface="+mj-lt"/>
                <a:cs typeface="Calibri"/>
              </a:rPr>
              <a:t>Push </a:t>
            </a:r>
            <a:r>
              <a:rPr sz="2160" spc="-24" dirty="0">
                <a:latin typeface="+mj-lt"/>
                <a:cs typeface="Calibri"/>
              </a:rPr>
              <a:t>code </a:t>
            </a:r>
            <a:r>
              <a:rPr sz="2160" spc="-12" dirty="0">
                <a:latin typeface="+mj-lt"/>
                <a:cs typeface="Calibri"/>
              </a:rPr>
              <a:t>often</a:t>
            </a:r>
            <a:endParaRPr sz="2160">
              <a:latin typeface="+mj-lt"/>
              <a:cs typeface="Calibri"/>
            </a:endParaRPr>
          </a:p>
        </p:txBody>
      </p:sp>
      <p:pic>
        <p:nvPicPr>
          <p:cNvPr id="17" name="object 17"/>
          <p:cNvPicPr/>
          <p:nvPr/>
        </p:nvPicPr>
        <p:blipFill>
          <a:blip r:embed="rId3" cstate="print"/>
          <a:stretch>
            <a:fillRect/>
          </a:stretch>
        </p:blipFill>
        <p:spPr>
          <a:xfrm>
            <a:off x="11048998" y="3009198"/>
            <a:ext cx="91440" cy="296168"/>
          </a:xfrm>
          <a:prstGeom prst="rect">
            <a:avLst/>
          </a:prstGeom>
        </p:spPr>
      </p:pic>
      <p:sp>
        <p:nvSpPr>
          <p:cNvPr id="18" name="object 18"/>
          <p:cNvSpPr txBox="1"/>
          <p:nvPr/>
        </p:nvSpPr>
        <p:spPr>
          <a:xfrm>
            <a:off x="12191629" y="2786481"/>
            <a:ext cx="1324356" cy="673518"/>
          </a:xfrm>
          <a:prstGeom prst="rect">
            <a:avLst/>
          </a:prstGeom>
        </p:spPr>
        <p:txBody>
          <a:bodyPr vert="horz" wrap="square" lIns="0" tIns="32004" rIns="0" bIns="0" rtlCol="0">
            <a:spAutoFit/>
          </a:bodyPr>
          <a:lstStyle/>
          <a:p>
            <a:pPr marL="15240" marR="6096">
              <a:lnSpc>
                <a:spcPts val="2532"/>
              </a:lnSpc>
              <a:spcBef>
                <a:spcPts val="252"/>
              </a:spcBef>
            </a:pPr>
            <a:r>
              <a:rPr sz="2160" dirty="0">
                <a:latin typeface="+mj-lt"/>
                <a:cs typeface="Calibri"/>
              </a:rPr>
              <a:t>Get</a:t>
            </a:r>
            <a:r>
              <a:rPr sz="2160" spc="-12" dirty="0">
                <a:latin typeface="+mj-lt"/>
                <a:cs typeface="Calibri"/>
              </a:rPr>
              <a:t> </a:t>
            </a:r>
            <a:r>
              <a:rPr sz="2160" spc="-24" dirty="0">
                <a:latin typeface="+mj-lt"/>
                <a:cs typeface="Calibri"/>
              </a:rPr>
              <a:t>code </a:t>
            </a:r>
            <a:r>
              <a:rPr sz="2160" dirty="0">
                <a:latin typeface="+mj-lt"/>
                <a:cs typeface="Calibri"/>
              </a:rPr>
              <a:t>build</a:t>
            </a:r>
            <a:r>
              <a:rPr sz="2160" spc="-12" dirty="0">
                <a:latin typeface="+mj-lt"/>
                <a:cs typeface="Calibri"/>
              </a:rPr>
              <a:t> </a:t>
            </a:r>
            <a:r>
              <a:rPr sz="2160" dirty="0">
                <a:latin typeface="+mj-lt"/>
                <a:cs typeface="Calibri"/>
              </a:rPr>
              <a:t>&amp;</a:t>
            </a:r>
            <a:r>
              <a:rPr sz="2160" spc="-6" dirty="0">
                <a:latin typeface="+mj-lt"/>
                <a:cs typeface="Calibri"/>
              </a:rPr>
              <a:t> </a:t>
            </a:r>
            <a:r>
              <a:rPr sz="2160" spc="-24" dirty="0">
                <a:latin typeface="+mj-lt"/>
                <a:cs typeface="Calibri"/>
              </a:rPr>
              <a:t>test</a:t>
            </a:r>
            <a:endParaRPr sz="2160">
              <a:latin typeface="+mj-lt"/>
              <a:cs typeface="Calibri"/>
            </a:endParaRPr>
          </a:p>
        </p:txBody>
      </p:sp>
      <p:sp>
        <p:nvSpPr>
          <p:cNvPr id="19" name="object 19"/>
          <p:cNvSpPr txBox="1"/>
          <p:nvPr/>
        </p:nvSpPr>
        <p:spPr>
          <a:xfrm>
            <a:off x="10190477" y="4578703"/>
            <a:ext cx="1808988" cy="698140"/>
          </a:xfrm>
          <a:prstGeom prst="rect">
            <a:avLst/>
          </a:prstGeom>
          <a:solidFill>
            <a:srgbClr val="F69802"/>
          </a:solidFill>
          <a:ln w="12700">
            <a:solidFill>
              <a:srgbClr val="B56E01"/>
            </a:solidFill>
          </a:ln>
        </p:spPr>
        <p:txBody>
          <a:bodyPr vert="horz" wrap="square" lIns="0" tIns="56388" rIns="0" bIns="0" rtlCol="0">
            <a:spAutoFit/>
          </a:bodyPr>
          <a:lstStyle/>
          <a:p>
            <a:pPr marL="546354" marR="208788" indent="-329184">
              <a:lnSpc>
                <a:spcPts val="2508"/>
              </a:lnSpc>
              <a:spcBef>
                <a:spcPts val="444"/>
              </a:spcBef>
            </a:pPr>
            <a:r>
              <a:rPr sz="2160" spc="-12" dirty="0">
                <a:latin typeface="+mj-lt"/>
                <a:cs typeface="Calibri"/>
              </a:rPr>
              <a:t>Deployment Server</a:t>
            </a:r>
            <a:endParaRPr sz="2160">
              <a:latin typeface="+mj-lt"/>
              <a:cs typeface="Calibri"/>
            </a:endParaRPr>
          </a:p>
        </p:txBody>
      </p:sp>
      <p:sp>
        <p:nvSpPr>
          <p:cNvPr id="20" name="object 20"/>
          <p:cNvSpPr/>
          <p:nvPr/>
        </p:nvSpPr>
        <p:spPr>
          <a:xfrm>
            <a:off x="11048998" y="4081630"/>
            <a:ext cx="91440" cy="497586"/>
          </a:xfrm>
          <a:custGeom>
            <a:avLst/>
            <a:gdLst/>
            <a:ahLst/>
            <a:cxnLst/>
            <a:rect l="l" t="t" r="r" b="b"/>
            <a:pathLst>
              <a:path w="76200" h="414654">
                <a:moveTo>
                  <a:pt x="34924" y="338027"/>
                </a:moveTo>
                <a:lnTo>
                  <a:pt x="0" y="338027"/>
                </a:lnTo>
                <a:lnTo>
                  <a:pt x="38100" y="414227"/>
                </a:lnTo>
                <a:lnTo>
                  <a:pt x="69850" y="350727"/>
                </a:lnTo>
                <a:lnTo>
                  <a:pt x="34925" y="350727"/>
                </a:lnTo>
                <a:lnTo>
                  <a:pt x="34924" y="338027"/>
                </a:lnTo>
                <a:close/>
              </a:path>
              <a:path w="76200" h="414654">
                <a:moveTo>
                  <a:pt x="41273" y="0"/>
                </a:moveTo>
                <a:lnTo>
                  <a:pt x="34923" y="0"/>
                </a:lnTo>
                <a:lnTo>
                  <a:pt x="34925" y="350727"/>
                </a:lnTo>
                <a:lnTo>
                  <a:pt x="41275" y="350727"/>
                </a:lnTo>
                <a:lnTo>
                  <a:pt x="41273" y="0"/>
                </a:lnTo>
                <a:close/>
              </a:path>
              <a:path w="76200" h="414654">
                <a:moveTo>
                  <a:pt x="76200" y="338027"/>
                </a:moveTo>
                <a:lnTo>
                  <a:pt x="41274" y="338027"/>
                </a:lnTo>
                <a:lnTo>
                  <a:pt x="41275" y="350727"/>
                </a:lnTo>
                <a:lnTo>
                  <a:pt x="69850" y="350727"/>
                </a:lnTo>
                <a:lnTo>
                  <a:pt x="76200" y="338027"/>
                </a:lnTo>
                <a:close/>
              </a:path>
            </a:pathLst>
          </a:custGeom>
          <a:solidFill>
            <a:srgbClr val="444949"/>
          </a:solidFill>
        </p:spPr>
        <p:txBody>
          <a:bodyPr wrap="square" lIns="0" tIns="0" rIns="0" bIns="0" rtlCol="0"/>
          <a:lstStyle/>
          <a:p>
            <a:endParaRPr sz="3456">
              <a:latin typeface="+mj-lt"/>
            </a:endParaRPr>
          </a:p>
        </p:txBody>
      </p:sp>
      <p:sp>
        <p:nvSpPr>
          <p:cNvPr id="21" name="object 21"/>
          <p:cNvSpPr txBox="1"/>
          <p:nvPr/>
        </p:nvSpPr>
        <p:spPr>
          <a:xfrm>
            <a:off x="12093445" y="4198314"/>
            <a:ext cx="1491234" cy="673518"/>
          </a:xfrm>
          <a:prstGeom prst="rect">
            <a:avLst/>
          </a:prstGeom>
        </p:spPr>
        <p:txBody>
          <a:bodyPr vert="horz" wrap="square" lIns="0" tIns="32004" rIns="0" bIns="0" rtlCol="0">
            <a:spAutoFit/>
          </a:bodyPr>
          <a:lstStyle/>
          <a:p>
            <a:pPr marL="15240" marR="6096">
              <a:lnSpc>
                <a:spcPts val="2532"/>
              </a:lnSpc>
              <a:spcBef>
                <a:spcPts val="252"/>
              </a:spcBef>
            </a:pPr>
            <a:r>
              <a:rPr sz="2160" dirty="0">
                <a:latin typeface="+mj-lt"/>
                <a:cs typeface="Calibri"/>
              </a:rPr>
              <a:t>Deploy</a:t>
            </a:r>
            <a:r>
              <a:rPr sz="2160" spc="-12" dirty="0">
                <a:latin typeface="+mj-lt"/>
                <a:cs typeface="Calibri"/>
              </a:rPr>
              <a:t> every </a:t>
            </a:r>
            <a:r>
              <a:rPr sz="2160" dirty="0">
                <a:latin typeface="+mj-lt"/>
                <a:cs typeface="Calibri"/>
              </a:rPr>
              <a:t>passing</a:t>
            </a:r>
            <a:r>
              <a:rPr sz="2160" spc="-18" dirty="0">
                <a:latin typeface="+mj-lt"/>
                <a:cs typeface="Calibri"/>
              </a:rPr>
              <a:t> </a:t>
            </a:r>
            <a:r>
              <a:rPr sz="2160" spc="-12" dirty="0">
                <a:latin typeface="+mj-lt"/>
                <a:cs typeface="Calibri"/>
              </a:rPr>
              <a:t>build</a:t>
            </a:r>
            <a:endParaRPr sz="2160">
              <a:latin typeface="+mj-lt"/>
              <a:cs typeface="Calibri"/>
            </a:endParaRPr>
          </a:p>
        </p:txBody>
      </p:sp>
      <p:sp>
        <p:nvSpPr>
          <p:cNvPr id="22" name="object 22"/>
          <p:cNvSpPr txBox="1"/>
          <p:nvPr/>
        </p:nvSpPr>
        <p:spPr>
          <a:xfrm>
            <a:off x="7997628" y="5726838"/>
            <a:ext cx="1808988" cy="698909"/>
          </a:xfrm>
          <a:prstGeom prst="rect">
            <a:avLst/>
          </a:prstGeom>
          <a:solidFill>
            <a:srgbClr val="3B67BC"/>
          </a:solidFill>
          <a:ln w="12700">
            <a:solidFill>
              <a:srgbClr val="294A89"/>
            </a:solidFill>
          </a:ln>
        </p:spPr>
        <p:txBody>
          <a:bodyPr vert="horz" wrap="square" lIns="0" tIns="57150" rIns="0" bIns="0" rtlCol="0">
            <a:spAutoFit/>
          </a:bodyPr>
          <a:lstStyle/>
          <a:p>
            <a:pPr marL="384048" marR="265175" indent="-110490">
              <a:lnSpc>
                <a:spcPts val="2508"/>
              </a:lnSpc>
              <a:spcBef>
                <a:spcPts val="450"/>
              </a:spcBef>
            </a:pPr>
            <a:r>
              <a:rPr sz="2160" spc="-12" dirty="0">
                <a:latin typeface="+mj-lt"/>
                <a:cs typeface="Calibri"/>
              </a:rPr>
              <a:t>Application </a:t>
            </a:r>
            <a:r>
              <a:rPr sz="2160" dirty="0">
                <a:latin typeface="+mj-lt"/>
                <a:cs typeface="Calibri"/>
              </a:rPr>
              <a:t>Server</a:t>
            </a:r>
            <a:r>
              <a:rPr sz="2160" spc="-18" dirty="0">
                <a:latin typeface="+mj-lt"/>
                <a:cs typeface="Calibri"/>
              </a:rPr>
              <a:t> </a:t>
            </a:r>
            <a:r>
              <a:rPr sz="2160" spc="-30" dirty="0">
                <a:latin typeface="+mj-lt"/>
                <a:cs typeface="Calibri"/>
              </a:rPr>
              <a:t>v1</a:t>
            </a:r>
            <a:endParaRPr sz="2160">
              <a:latin typeface="+mj-lt"/>
              <a:cs typeface="Calibri"/>
            </a:endParaRPr>
          </a:p>
        </p:txBody>
      </p:sp>
      <p:sp>
        <p:nvSpPr>
          <p:cNvPr id="23" name="object 23"/>
          <p:cNvSpPr txBox="1"/>
          <p:nvPr/>
        </p:nvSpPr>
        <p:spPr>
          <a:xfrm>
            <a:off x="10173576" y="5726838"/>
            <a:ext cx="1808988" cy="698909"/>
          </a:xfrm>
          <a:prstGeom prst="rect">
            <a:avLst/>
          </a:prstGeom>
          <a:solidFill>
            <a:srgbClr val="3B67BC"/>
          </a:solidFill>
          <a:ln w="12700">
            <a:solidFill>
              <a:srgbClr val="294A89"/>
            </a:solidFill>
          </a:ln>
        </p:spPr>
        <p:txBody>
          <a:bodyPr vert="horz" wrap="square" lIns="0" tIns="57150" rIns="0" bIns="0" rtlCol="0">
            <a:spAutoFit/>
          </a:bodyPr>
          <a:lstStyle/>
          <a:p>
            <a:pPr marL="384048" marR="265175" indent="-110490">
              <a:lnSpc>
                <a:spcPts val="2508"/>
              </a:lnSpc>
              <a:spcBef>
                <a:spcPts val="450"/>
              </a:spcBef>
            </a:pPr>
            <a:r>
              <a:rPr sz="2160" spc="-12" dirty="0">
                <a:latin typeface="+mj-lt"/>
                <a:cs typeface="Calibri"/>
              </a:rPr>
              <a:t>Application </a:t>
            </a:r>
            <a:r>
              <a:rPr sz="2160" dirty="0">
                <a:latin typeface="+mj-lt"/>
                <a:cs typeface="Calibri"/>
              </a:rPr>
              <a:t>Server</a:t>
            </a:r>
            <a:r>
              <a:rPr sz="2160" spc="-18" dirty="0">
                <a:latin typeface="+mj-lt"/>
                <a:cs typeface="Calibri"/>
              </a:rPr>
              <a:t> </a:t>
            </a:r>
            <a:r>
              <a:rPr sz="2160" spc="-30" dirty="0">
                <a:latin typeface="+mj-lt"/>
                <a:cs typeface="Calibri"/>
              </a:rPr>
              <a:t>v1</a:t>
            </a:r>
            <a:endParaRPr sz="2160">
              <a:latin typeface="+mj-lt"/>
              <a:cs typeface="Calibri"/>
            </a:endParaRPr>
          </a:p>
        </p:txBody>
      </p:sp>
      <p:sp>
        <p:nvSpPr>
          <p:cNvPr id="24" name="object 24"/>
          <p:cNvSpPr txBox="1"/>
          <p:nvPr/>
        </p:nvSpPr>
        <p:spPr>
          <a:xfrm>
            <a:off x="12357452" y="5726838"/>
            <a:ext cx="1808988" cy="698909"/>
          </a:xfrm>
          <a:prstGeom prst="rect">
            <a:avLst/>
          </a:prstGeom>
          <a:solidFill>
            <a:srgbClr val="3B67BC"/>
          </a:solidFill>
          <a:ln w="12700">
            <a:solidFill>
              <a:srgbClr val="294A89"/>
            </a:solidFill>
          </a:ln>
        </p:spPr>
        <p:txBody>
          <a:bodyPr vert="horz" wrap="square" lIns="0" tIns="57150" rIns="0" bIns="0" rtlCol="0">
            <a:spAutoFit/>
          </a:bodyPr>
          <a:lstStyle/>
          <a:p>
            <a:pPr marL="384048" marR="265175" indent="-110490">
              <a:lnSpc>
                <a:spcPts val="2508"/>
              </a:lnSpc>
              <a:spcBef>
                <a:spcPts val="450"/>
              </a:spcBef>
            </a:pPr>
            <a:r>
              <a:rPr sz="2160" spc="-12" dirty="0">
                <a:latin typeface="+mj-lt"/>
                <a:cs typeface="Calibri"/>
              </a:rPr>
              <a:t>Application </a:t>
            </a:r>
            <a:r>
              <a:rPr sz="2160" dirty="0">
                <a:latin typeface="+mj-lt"/>
                <a:cs typeface="Calibri"/>
              </a:rPr>
              <a:t>Server</a:t>
            </a:r>
            <a:r>
              <a:rPr sz="2160" spc="-18" dirty="0">
                <a:latin typeface="+mj-lt"/>
                <a:cs typeface="Calibri"/>
              </a:rPr>
              <a:t> </a:t>
            </a:r>
            <a:r>
              <a:rPr sz="2160" spc="-30" dirty="0">
                <a:latin typeface="+mj-lt"/>
                <a:cs typeface="Calibri"/>
              </a:rPr>
              <a:t>v1</a:t>
            </a:r>
            <a:endParaRPr sz="2160">
              <a:latin typeface="+mj-lt"/>
              <a:cs typeface="Calibri"/>
            </a:endParaRPr>
          </a:p>
        </p:txBody>
      </p:sp>
      <p:sp>
        <p:nvSpPr>
          <p:cNvPr id="25" name="object 25"/>
          <p:cNvSpPr txBox="1"/>
          <p:nvPr/>
        </p:nvSpPr>
        <p:spPr>
          <a:xfrm>
            <a:off x="7997628" y="6779142"/>
            <a:ext cx="1808988" cy="699679"/>
          </a:xfrm>
          <a:prstGeom prst="rect">
            <a:avLst/>
          </a:prstGeom>
          <a:solidFill>
            <a:srgbClr val="70AD47"/>
          </a:solidFill>
          <a:ln w="12700">
            <a:solidFill>
              <a:srgbClr val="507E32"/>
            </a:solidFill>
          </a:ln>
        </p:spPr>
        <p:txBody>
          <a:bodyPr vert="horz" wrap="square" lIns="0" tIns="57912" rIns="0" bIns="0" rtlCol="0">
            <a:spAutoFit/>
          </a:bodyPr>
          <a:lstStyle/>
          <a:p>
            <a:pPr marL="384048" marR="265175" indent="-110490">
              <a:lnSpc>
                <a:spcPts val="2508"/>
              </a:lnSpc>
              <a:spcBef>
                <a:spcPts val="456"/>
              </a:spcBef>
            </a:pPr>
            <a:r>
              <a:rPr sz="2160" spc="-12" dirty="0">
                <a:latin typeface="+mj-lt"/>
                <a:cs typeface="Calibri"/>
              </a:rPr>
              <a:t>Application </a:t>
            </a:r>
            <a:r>
              <a:rPr sz="2160" dirty="0">
                <a:latin typeface="+mj-lt"/>
                <a:cs typeface="Calibri"/>
              </a:rPr>
              <a:t>Server</a:t>
            </a:r>
            <a:r>
              <a:rPr sz="2160" spc="-18" dirty="0">
                <a:latin typeface="+mj-lt"/>
                <a:cs typeface="Calibri"/>
              </a:rPr>
              <a:t> </a:t>
            </a:r>
            <a:r>
              <a:rPr sz="2160" spc="-30" dirty="0">
                <a:latin typeface="+mj-lt"/>
                <a:cs typeface="Calibri"/>
              </a:rPr>
              <a:t>v2</a:t>
            </a:r>
            <a:endParaRPr sz="2160">
              <a:latin typeface="+mj-lt"/>
              <a:cs typeface="Calibri"/>
            </a:endParaRPr>
          </a:p>
        </p:txBody>
      </p:sp>
      <p:sp>
        <p:nvSpPr>
          <p:cNvPr id="26" name="object 26"/>
          <p:cNvSpPr txBox="1"/>
          <p:nvPr/>
        </p:nvSpPr>
        <p:spPr>
          <a:xfrm>
            <a:off x="10173576" y="6779142"/>
            <a:ext cx="1808988" cy="699679"/>
          </a:xfrm>
          <a:prstGeom prst="rect">
            <a:avLst/>
          </a:prstGeom>
          <a:solidFill>
            <a:srgbClr val="70AD47"/>
          </a:solidFill>
          <a:ln w="12700">
            <a:solidFill>
              <a:srgbClr val="507E32"/>
            </a:solidFill>
          </a:ln>
        </p:spPr>
        <p:txBody>
          <a:bodyPr vert="horz" wrap="square" lIns="0" tIns="57912" rIns="0" bIns="0" rtlCol="0">
            <a:spAutoFit/>
          </a:bodyPr>
          <a:lstStyle/>
          <a:p>
            <a:pPr marL="384048" marR="265175" indent="-110490">
              <a:lnSpc>
                <a:spcPts val="2508"/>
              </a:lnSpc>
              <a:spcBef>
                <a:spcPts val="456"/>
              </a:spcBef>
            </a:pPr>
            <a:r>
              <a:rPr sz="2160" spc="-12" dirty="0">
                <a:latin typeface="+mj-lt"/>
                <a:cs typeface="Calibri"/>
              </a:rPr>
              <a:t>Application </a:t>
            </a:r>
            <a:r>
              <a:rPr sz="2160" dirty="0">
                <a:latin typeface="+mj-lt"/>
                <a:cs typeface="Calibri"/>
              </a:rPr>
              <a:t>Server</a:t>
            </a:r>
            <a:r>
              <a:rPr sz="2160" spc="-18" dirty="0">
                <a:latin typeface="+mj-lt"/>
                <a:cs typeface="Calibri"/>
              </a:rPr>
              <a:t> </a:t>
            </a:r>
            <a:r>
              <a:rPr sz="2160" spc="-30" dirty="0">
                <a:latin typeface="+mj-lt"/>
                <a:cs typeface="Calibri"/>
              </a:rPr>
              <a:t>v2</a:t>
            </a:r>
            <a:endParaRPr sz="2160">
              <a:latin typeface="+mj-lt"/>
              <a:cs typeface="Calibri"/>
            </a:endParaRPr>
          </a:p>
        </p:txBody>
      </p:sp>
      <p:sp>
        <p:nvSpPr>
          <p:cNvPr id="27" name="object 27"/>
          <p:cNvSpPr txBox="1"/>
          <p:nvPr/>
        </p:nvSpPr>
        <p:spPr>
          <a:xfrm>
            <a:off x="12357452" y="6779142"/>
            <a:ext cx="1808988" cy="699679"/>
          </a:xfrm>
          <a:prstGeom prst="rect">
            <a:avLst/>
          </a:prstGeom>
          <a:solidFill>
            <a:srgbClr val="70AD47"/>
          </a:solidFill>
          <a:ln w="12700">
            <a:solidFill>
              <a:srgbClr val="507E32"/>
            </a:solidFill>
          </a:ln>
        </p:spPr>
        <p:txBody>
          <a:bodyPr vert="horz" wrap="square" lIns="0" tIns="57912" rIns="0" bIns="0" rtlCol="0">
            <a:spAutoFit/>
          </a:bodyPr>
          <a:lstStyle/>
          <a:p>
            <a:pPr marL="384048" marR="265175" indent="-110490">
              <a:lnSpc>
                <a:spcPts val="2508"/>
              </a:lnSpc>
              <a:spcBef>
                <a:spcPts val="456"/>
              </a:spcBef>
            </a:pPr>
            <a:r>
              <a:rPr sz="2160" spc="-12" dirty="0">
                <a:latin typeface="+mj-lt"/>
                <a:cs typeface="Calibri"/>
              </a:rPr>
              <a:t>Application </a:t>
            </a:r>
            <a:r>
              <a:rPr sz="2160" dirty="0">
                <a:latin typeface="+mj-lt"/>
                <a:cs typeface="Calibri"/>
              </a:rPr>
              <a:t>Server</a:t>
            </a:r>
            <a:r>
              <a:rPr sz="2160" spc="-18" dirty="0">
                <a:latin typeface="+mj-lt"/>
                <a:cs typeface="Calibri"/>
              </a:rPr>
              <a:t> </a:t>
            </a:r>
            <a:r>
              <a:rPr sz="2160" spc="-30" dirty="0">
                <a:latin typeface="+mj-lt"/>
                <a:cs typeface="Calibri"/>
              </a:rPr>
              <a:t>v2</a:t>
            </a:r>
            <a:endParaRPr sz="2160">
              <a:latin typeface="+mj-lt"/>
              <a:cs typeface="Calibri"/>
            </a:endParaRPr>
          </a:p>
        </p:txBody>
      </p:sp>
      <p:sp>
        <p:nvSpPr>
          <p:cNvPr id="28" name="object 28"/>
          <p:cNvSpPr/>
          <p:nvPr/>
        </p:nvSpPr>
        <p:spPr>
          <a:xfrm>
            <a:off x="8901866" y="5338114"/>
            <a:ext cx="4360164" cy="418338"/>
          </a:xfrm>
          <a:custGeom>
            <a:avLst/>
            <a:gdLst/>
            <a:ahLst/>
            <a:cxnLst/>
            <a:rect l="l" t="t" r="r" b="b"/>
            <a:pathLst>
              <a:path w="3633470" h="348614">
                <a:moveTo>
                  <a:pt x="3633178" y="323938"/>
                </a:moveTo>
                <a:lnTo>
                  <a:pt x="3622446" y="315963"/>
                </a:lnTo>
                <a:lnTo>
                  <a:pt x="3564826" y="273100"/>
                </a:lnTo>
                <a:lnTo>
                  <a:pt x="3558717" y="307492"/>
                </a:lnTo>
                <a:lnTo>
                  <a:pt x="1827923" y="0"/>
                </a:lnTo>
                <a:lnTo>
                  <a:pt x="1827364" y="3124"/>
                </a:lnTo>
                <a:lnTo>
                  <a:pt x="1826818" y="0"/>
                </a:lnTo>
                <a:lnTo>
                  <a:pt x="74498" y="307644"/>
                </a:lnTo>
                <a:lnTo>
                  <a:pt x="68465" y="273240"/>
                </a:lnTo>
                <a:lnTo>
                  <a:pt x="0" y="323938"/>
                </a:lnTo>
                <a:lnTo>
                  <a:pt x="81635" y="348297"/>
                </a:lnTo>
                <a:lnTo>
                  <a:pt x="75984" y="316090"/>
                </a:lnTo>
                <a:lnTo>
                  <a:pt x="75603" y="313893"/>
                </a:lnTo>
                <a:lnTo>
                  <a:pt x="1824024" y="6946"/>
                </a:lnTo>
                <a:lnTo>
                  <a:pt x="1813458" y="247675"/>
                </a:lnTo>
                <a:lnTo>
                  <a:pt x="1778558" y="246138"/>
                </a:lnTo>
                <a:lnTo>
                  <a:pt x="1813280" y="323938"/>
                </a:lnTo>
                <a:lnTo>
                  <a:pt x="1848485" y="260642"/>
                </a:lnTo>
                <a:lnTo>
                  <a:pt x="1854695" y="249491"/>
                </a:lnTo>
                <a:lnTo>
                  <a:pt x="1819795" y="247954"/>
                </a:lnTo>
                <a:lnTo>
                  <a:pt x="1830374" y="6896"/>
                </a:lnTo>
                <a:lnTo>
                  <a:pt x="3557600" y="313740"/>
                </a:lnTo>
                <a:lnTo>
                  <a:pt x="3551491" y="348119"/>
                </a:lnTo>
                <a:lnTo>
                  <a:pt x="3633178" y="323938"/>
                </a:lnTo>
                <a:close/>
              </a:path>
            </a:pathLst>
          </a:custGeom>
          <a:solidFill>
            <a:srgbClr val="444949"/>
          </a:solidFill>
        </p:spPr>
        <p:txBody>
          <a:bodyPr wrap="square" lIns="0" tIns="0" rIns="0" bIns="0" rtlCol="0"/>
          <a:lstStyle/>
          <a:p>
            <a:endParaRPr sz="3456">
              <a:latin typeface="+mj-lt"/>
            </a:endParaRPr>
          </a:p>
        </p:txBody>
      </p:sp>
      <p:pic>
        <p:nvPicPr>
          <p:cNvPr id="29" name="object 29"/>
          <p:cNvPicPr/>
          <p:nvPr/>
        </p:nvPicPr>
        <p:blipFill>
          <a:blip r:embed="rId4" cstate="print"/>
          <a:stretch>
            <a:fillRect/>
          </a:stretch>
        </p:blipFill>
        <p:spPr>
          <a:xfrm>
            <a:off x="8856149" y="6490000"/>
            <a:ext cx="91440" cy="289141"/>
          </a:xfrm>
          <a:prstGeom prst="rect">
            <a:avLst/>
          </a:prstGeom>
        </p:spPr>
      </p:pic>
      <p:pic>
        <p:nvPicPr>
          <p:cNvPr id="30" name="object 30"/>
          <p:cNvPicPr/>
          <p:nvPr/>
        </p:nvPicPr>
        <p:blipFill>
          <a:blip r:embed="rId4" cstate="print"/>
          <a:stretch>
            <a:fillRect/>
          </a:stretch>
        </p:blipFill>
        <p:spPr>
          <a:xfrm>
            <a:off x="11060868" y="6490000"/>
            <a:ext cx="91440" cy="289141"/>
          </a:xfrm>
          <a:prstGeom prst="rect">
            <a:avLst/>
          </a:prstGeom>
        </p:spPr>
      </p:pic>
      <p:pic>
        <p:nvPicPr>
          <p:cNvPr id="31" name="object 31"/>
          <p:cNvPicPr/>
          <p:nvPr/>
        </p:nvPicPr>
        <p:blipFill>
          <a:blip r:embed="rId4" cstate="print"/>
          <a:stretch>
            <a:fillRect/>
          </a:stretch>
        </p:blipFill>
        <p:spPr>
          <a:xfrm>
            <a:off x="13187203" y="6490000"/>
            <a:ext cx="91440" cy="289141"/>
          </a:xfrm>
          <a:prstGeom prst="rect">
            <a:avLst/>
          </a:prstGeom>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title"/>
          </p:nvPr>
        </p:nvSpPr>
        <p:spPr>
          <a:xfrm>
            <a:off x="1100327" y="440740"/>
            <a:ext cx="7222236" cy="827919"/>
          </a:xfrm>
          <a:prstGeom prst="rect">
            <a:avLst/>
          </a:prstGeom>
        </p:spPr>
        <p:txBody>
          <a:bodyPr vert="horz" wrap="square" lIns="0" tIns="15240" rIns="0" bIns="0" rtlCol="0" anchor="t">
            <a:spAutoFit/>
          </a:bodyPr>
          <a:lstStyle/>
          <a:p>
            <a:pPr marL="15240">
              <a:spcBef>
                <a:spcPts val="120"/>
              </a:spcBef>
            </a:pPr>
            <a:r>
              <a:rPr spc="-792" dirty="0">
                <a:solidFill>
                  <a:schemeClr val="tx1"/>
                </a:solidFill>
                <a:latin typeface="+mj-lt"/>
              </a:rPr>
              <a:t>T</a:t>
            </a:r>
            <a:r>
              <a:rPr spc="-60" dirty="0">
                <a:solidFill>
                  <a:schemeClr val="tx1"/>
                </a:solidFill>
                <a:latin typeface="+mj-lt"/>
              </a:rPr>
              <a:t>ec</a:t>
            </a:r>
            <a:r>
              <a:rPr spc="-54" dirty="0">
                <a:solidFill>
                  <a:schemeClr val="tx1"/>
                </a:solidFill>
                <a:latin typeface="+mj-lt"/>
              </a:rPr>
              <a:t>hn</a:t>
            </a:r>
            <a:r>
              <a:rPr spc="-60" dirty="0">
                <a:solidFill>
                  <a:schemeClr val="tx1"/>
                </a:solidFill>
                <a:latin typeface="+mj-lt"/>
              </a:rPr>
              <a:t>olo</a:t>
            </a:r>
            <a:r>
              <a:rPr spc="-66" dirty="0">
                <a:solidFill>
                  <a:schemeClr val="tx1"/>
                </a:solidFill>
                <a:latin typeface="+mj-lt"/>
              </a:rPr>
              <a:t>g</a:t>
            </a:r>
            <a:r>
              <a:rPr spc="-60" dirty="0">
                <a:solidFill>
                  <a:schemeClr val="tx1"/>
                </a:solidFill>
                <a:latin typeface="+mj-lt"/>
              </a:rPr>
              <a:t>y</a:t>
            </a:r>
            <a:r>
              <a:rPr spc="-228" dirty="0">
                <a:solidFill>
                  <a:schemeClr val="tx1"/>
                </a:solidFill>
                <a:latin typeface="+mj-lt"/>
              </a:rPr>
              <a:t> </a:t>
            </a:r>
            <a:r>
              <a:rPr spc="-54" dirty="0">
                <a:solidFill>
                  <a:schemeClr val="tx1"/>
                </a:solidFill>
                <a:latin typeface="+mj-lt"/>
              </a:rPr>
              <a:t>Stack</a:t>
            </a:r>
            <a:r>
              <a:rPr spc="-240" dirty="0">
                <a:solidFill>
                  <a:schemeClr val="tx1"/>
                </a:solidFill>
                <a:latin typeface="+mj-lt"/>
              </a:rPr>
              <a:t> </a:t>
            </a:r>
            <a:r>
              <a:rPr spc="-78" dirty="0">
                <a:solidFill>
                  <a:schemeClr val="tx1"/>
                </a:solidFill>
                <a:latin typeface="+mj-lt"/>
              </a:rPr>
              <a:t>for</a:t>
            </a:r>
            <a:r>
              <a:rPr spc="-240" dirty="0">
                <a:solidFill>
                  <a:schemeClr val="tx1"/>
                </a:solidFill>
                <a:latin typeface="+mj-lt"/>
              </a:rPr>
              <a:t> </a:t>
            </a:r>
            <a:r>
              <a:rPr spc="-108" dirty="0">
                <a:solidFill>
                  <a:schemeClr val="tx1"/>
                </a:solidFill>
                <a:latin typeface="+mj-lt"/>
              </a:rPr>
              <a:t>CICD</a:t>
            </a:r>
          </a:p>
        </p:txBody>
      </p:sp>
      <p:grpSp>
        <p:nvGrpSpPr>
          <p:cNvPr id="5" name="object 5"/>
          <p:cNvGrpSpPr/>
          <p:nvPr/>
        </p:nvGrpSpPr>
        <p:grpSpPr>
          <a:xfrm>
            <a:off x="2034541" y="1728242"/>
            <a:ext cx="2007107" cy="819912"/>
            <a:chOff x="1695450" y="1440202"/>
            <a:chExt cx="1672589" cy="683260"/>
          </a:xfrm>
        </p:grpSpPr>
        <p:sp>
          <p:nvSpPr>
            <p:cNvPr id="6" name="object 6"/>
            <p:cNvSpPr/>
            <p:nvPr/>
          </p:nvSpPr>
          <p:spPr>
            <a:xfrm>
              <a:off x="1701800" y="1446552"/>
              <a:ext cx="1659889" cy="670560"/>
            </a:xfrm>
            <a:custGeom>
              <a:avLst/>
              <a:gdLst/>
              <a:ahLst/>
              <a:cxnLst/>
              <a:rect l="l" t="t" r="r" b="b"/>
              <a:pathLst>
                <a:path w="1659889" h="670560">
                  <a:moveTo>
                    <a:pt x="1324409" y="0"/>
                  </a:moveTo>
                  <a:lnTo>
                    <a:pt x="0" y="0"/>
                  </a:lnTo>
                  <a:lnTo>
                    <a:pt x="0" y="670115"/>
                  </a:lnTo>
                  <a:lnTo>
                    <a:pt x="1324409" y="670115"/>
                  </a:lnTo>
                  <a:lnTo>
                    <a:pt x="1659465" y="335059"/>
                  </a:lnTo>
                  <a:lnTo>
                    <a:pt x="1324409" y="0"/>
                  </a:lnTo>
                  <a:close/>
                </a:path>
              </a:pathLst>
            </a:custGeom>
            <a:solidFill>
              <a:srgbClr val="5091D0"/>
            </a:solidFill>
          </p:spPr>
          <p:txBody>
            <a:bodyPr wrap="square" lIns="0" tIns="0" rIns="0" bIns="0" rtlCol="0"/>
            <a:lstStyle/>
            <a:p>
              <a:endParaRPr sz="3456">
                <a:latin typeface="+mj-lt"/>
              </a:endParaRPr>
            </a:p>
          </p:txBody>
        </p:sp>
        <p:sp>
          <p:nvSpPr>
            <p:cNvPr id="7" name="object 7"/>
            <p:cNvSpPr/>
            <p:nvPr/>
          </p:nvSpPr>
          <p:spPr>
            <a:xfrm>
              <a:off x="1701800" y="1446552"/>
              <a:ext cx="1659889" cy="670560"/>
            </a:xfrm>
            <a:custGeom>
              <a:avLst/>
              <a:gdLst/>
              <a:ahLst/>
              <a:cxnLst/>
              <a:rect l="l" t="t" r="r" b="b"/>
              <a:pathLst>
                <a:path w="1659889" h="670560">
                  <a:moveTo>
                    <a:pt x="0" y="0"/>
                  </a:moveTo>
                  <a:lnTo>
                    <a:pt x="1324410" y="0"/>
                  </a:lnTo>
                  <a:lnTo>
                    <a:pt x="1659466" y="335058"/>
                  </a:lnTo>
                  <a:lnTo>
                    <a:pt x="1324410" y="670115"/>
                  </a:lnTo>
                  <a:lnTo>
                    <a:pt x="0" y="670115"/>
                  </a:lnTo>
                  <a:lnTo>
                    <a:pt x="0" y="0"/>
                  </a:lnTo>
                  <a:close/>
                </a:path>
              </a:pathLst>
            </a:custGeom>
            <a:ln w="12700">
              <a:solidFill>
                <a:srgbClr val="386998"/>
              </a:solidFill>
            </a:ln>
          </p:spPr>
          <p:txBody>
            <a:bodyPr wrap="square" lIns="0" tIns="0" rIns="0" bIns="0" rtlCol="0"/>
            <a:lstStyle/>
            <a:p>
              <a:endParaRPr sz="3456">
                <a:latin typeface="+mj-lt"/>
              </a:endParaRPr>
            </a:p>
          </p:txBody>
        </p:sp>
      </p:grpSp>
      <p:sp>
        <p:nvSpPr>
          <p:cNvPr id="8" name="object 8"/>
          <p:cNvSpPr txBox="1"/>
          <p:nvPr/>
        </p:nvSpPr>
        <p:spPr>
          <a:xfrm>
            <a:off x="2635380" y="1941576"/>
            <a:ext cx="603504" cy="347788"/>
          </a:xfrm>
          <a:prstGeom prst="rect">
            <a:avLst/>
          </a:prstGeom>
        </p:spPr>
        <p:txBody>
          <a:bodyPr vert="horz" wrap="square" lIns="0" tIns="15240" rIns="0" bIns="0" rtlCol="0">
            <a:spAutoFit/>
          </a:bodyPr>
          <a:lstStyle/>
          <a:p>
            <a:pPr marL="15240">
              <a:spcBef>
                <a:spcPts val="120"/>
              </a:spcBef>
            </a:pPr>
            <a:r>
              <a:rPr sz="2160" spc="-24" dirty="0">
                <a:latin typeface="+mj-lt"/>
                <a:cs typeface="Calibri"/>
              </a:rPr>
              <a:t>Code</a:t>
            </a:r>
            <a:endParaRPr sz="2160">
              <a:latin typeface="+mj-lt"/>
              <a:cs typeface="Calibri"/>
            </a:endParaRPr>
          </a:p>
        </p:txBody>
      </p:sp>
      <p:grpSp>
        <p:nvGrpSpPr>
          <p:cNvPr id="9" name="object 9"/>
          <p:cNvGrpSpPr/>
          <p:nvPr/>
        </p:nvGrpSpPr>
        <p:grpSpPr>
          <a:xfrm>
            <a:off x="4229101" y="1728241"/>
            <a:ext cx="2007107" cy="819912"/>
            <a:chOff x="3524250" y="1440201"/>
            <a:chExt cx="1672589" cy="683260"/>
          </a:xfrm>
        </p:grpSpPr>
        <p:sp>
          <p:nvSpPr>
            <p:cNvPr id="10" name="object 10"/>
            <p:cNvSpPr/>
            <p:nvPr/>
          </p:nvSpPr>
          <p:spPr>
            <a:xfrm>
              <a:off x="3530600" y="1446551"/>
              <a:ext cx="1659889" cy="670560"/>
            </a:xfrm>
            <a:custGeom>
              <a:avLst/>
              <a:gdLst/>
              <a:ahLst/>
              <a:cxnLst/>
              <a:rect l="l" t="t" r="r" b="b"/>
              <a:pathLst>
                <a:path w="1659889" h="670560">
                  <a:moveTo>
                    <a:pt x="1324409" y="0"/>
                  </a:moveTo>
                  <a:lnTo>
                    <a:pt x="0" y="0"/>
                  </a:lnTo>
                  <a:lnTo>
                    <a:pt x="0" y="670115"/>
                  </a:lnTo>
                  <a:lnTo>
                    <a:pt x="1324409" y="670115"/>
                  </a:lnTo>
                  <a:lnTo>
                    <a:pt x="1659465" y="335059"/>
                  </a:lnTo>
                  <a:lnTo>
                    <a:pt x="1324409" y="0"/>
                  </a:lnTo>
                  <a:close/>
                </a:path>
              </a:pathLst>
            </a:custGeom>
            <a:solidFill>
              <a:srgbClr val="5091D0"/>
            </a:solidFill>
          </p:spPr>
          <p:txBody>
            <a:bodyPr wrap="square" lIns="0" tIns="0" rIns="0" bIns="0" rtlCol="0"/>
            <a:lstStyle/>
            <a:p>
              <a:endParaRPr sz="3456">
                <a:latin typeface="+mj-lt"/>
              </a:endParaRPr>
            </a:p>
          </p:txBody>
        </p:sp>
        <p:sp>
          <p:nvSpPr>
            <p:cNvPr id="11" name="object 11"/>
            <p:cNvSpPr/>
            <p:nvPr/>
          </p:nvSpPr>
          <p:spPr>
            <a:xfrm>
              <a:off x="3530600" y="1446551"/>
              <a:ext cx="1659889" cy="670560"/>
            </a:xfrm>
            <a:custGeom>
              <a:avLst/>
              <a:gdLst/>
              <a:ahLst/>
              <a:cxnLst/>
              <a:rect l="l" t="t" r="r" b="b"/>
              <a:pathLst>
                <a:path w="1659889" h="670560">
                  <a:moveTo>
                    <a:pt x="0" y="0"/>
                  </a:moveTo>
                  <a:lnTo>
                    <a:pt x="1324410" y="0"/>
                  </a:lnTo>
                  <a:lnTo>
                    <a:pt x="1659466" y="335058"/>
                  </a:lnTo>
                  <a:lnTo>
                    <a:pt x="1324410" y="670115"/>
                  </a:lnTo>
                  <a:lnTo>
                    <a:pt x="0" y="670115"/>
                  </a:lnTo>
                  <a:lnTo>
                    <a:pt x="0" y="0"/>
                  </a:lnTo>
                  <a:close/>
                </a:path>
              </a:pathLst>
            </a:custGeom>
            <a:ln w="12700">
              <a:solidFill>
                <a:srgbClr val="386998"/>
              </a:solidFill>
            </a:ln>
          </p:spPr>
          <p:txBody>
            <a:bodyPr wrap="square" lIns="0" tIns="0" rIns="0" bIns="0" rtlCol="0"/>
            <a:lstStyle/>
            <a:p>
              <a:endParaRPr sz="3456">
                <a:latin typeface="+mj-lt"/>
              </a:endParaRPr>
            </a:p>
          </p:txBody>
        </p:sp>
      </p:grpSp>
      <p:sp>
        <p:nvSpPr>
          <p:cNvPr id="12" name="object 12"/>
          <p:cNvSpPr txBox="1"/>
          <p:nvPr/>
        </p:nvSpPr>
        <p:spPr>
          <a:xfrm>
            <a:off x="4834702" y="1941576"/>
            <a:ext cx="594360" cy="347788"/>
          </a:xfrm>
          <a:prstGeom prst="rect">
            <a:avLst/>
          </a:prstGeom>
        </p:spPr>
        <p:txBody>
          <a:bodyPr vert="horz" wrap="square" lIns="0" tIns="15240" rIns="0" bIns="0" rtlCol="0">
            <a:spAutoFit/>
          </a:bodyPr>
          <a:lstStyle/>
          <a:p>
            <a:pPr marL="15240">
              <a:spcBef>
                <a:spcPts val="120"/>
              </a:spcBef>
            </a:pPr>
            <a:r>
              <a:rPr sz="2160" spc="-12" dirty="0">
                <a:latin typeface="+mj-lt"/>
                <a:cs typeface="Calibri"/>
              </a:rPr>
              <a:t>Build</a:t>
            </a:r>
            <a:endParaRPr sz="2160">
              <a:latin typeface="+mj-lt"/>
              <a:cs typeface="Calibri"/>
            </a:endParaRPr>
          </a:p>
        </p:txBody>
      </p:sp>
      <p:grpSp>
        <p:nvGrpSpPr>
          <p:cNvPr id="13" name="object 13"/>
          <p:cNvGrpSpPr/>
          <p:nvPr/>
        </p:nvGrpSpPr>
        <p:grpSpPr>
          <a:xfrm>
            <a:off x="6423661" y="1728241"/>
            <a:ext cx="2007107" cy="819912"/>
            <a:chOff x="5353050" y="1440201"/>
            <a:chExt cx="1672589" cy="683260"/>
          </a:xfrm>
        </p:grpSpPr>
        <p:sp>
          <p:nvSpPr>
            <p:cNvPr id="14" name="object 14"/>
            <p:cNvSpPr/>
            <p:nvPr/>
          </p:nvSpPr>
          <p:spPr>
            <a:xfrm>
              <a:off x="5359400" y="1446551"/>
              <a:ext cx="1659889" cy="670560"/>
            </a:xfrm>
            <a:custGeom>
              <a:avLst/>
              <a:gdLst/>
              <a:ahLst/>
              <a:cxnLst/>
              <a:rect l="l" t="t" r="r" b="b"/>
              <a:pathLst>
                <a:path w="1659890" h="670560">
                  <a:moveTo>
                    <a:pt x="1324409" y="0"/>
                  </a:moveTo>
                  <a:lnTo>
                    <a:pt x="0" y="0"/>
                  </a:lnTo>
                  <a:lnTo>
                    <a:pt x="0" y="670115"/>
                  </a:lnTo>
                  <a:lnTo>
                    <a:pt x="1324409" y="670115"/>
                  </a:lnTo>
                  <a:lnTo>
                    <a:pt x="1659465" y="335059"/>
                  </a:lnTo>
                  <a:lnTo>
                    <a:pt x="1324409" y="0"/>
                  </a:lnTo>
                  <a:close/>
                </a:path>
              </a:pathLst>
            </a:custGeom>
            <a:solidFill>
              <a:srgbClr val="5091D0"/>
            </a:solidFill>
          </p:spPr>
          <p:txBody>
            <a:bodyPr wrap="square" lIns="0" tIns="0" rIns="0" bIns="0" rtlCol="0"/>
            <a:lstStyle/>
            <a:p>
              <a:endParaRPr sz="3456">
                <a:latin typeface="+mj-lt"/>
              </a:endParaRPr>
            </a:p>
          </p:txBody>
        </p:sp>
        <p:sp>
          <p:nvSpPr>
            <p:cNvPr id="15" name="object 15"/>
            <p:cNvSpPr/>
            <p:nvPr/>
          </p:nvSpPr>
          <p:spPr>
            <a:xfrm>
              <a:off x="5359400" y="1446551"/>
              <a:ext cx="1659889" cy="670560"/>
            </a:xfrm>
            <a:custGeom>
              <a:avLst/>
              <a:gdLst/>
              <a:ahLst/>
              <a:cxnLst/>
              <a:rect l="l" t="t" r="r" b="b"/>
              <a:pathLst>
                <a:path w="1659890" h="670560">
                  <a:moveTo>
                    <a:pt x="0" y="0"/>
                  </a:moveTo>
                  <a:lnTo>
                    <a:pt x="1324410" y="0"/>
                  </a:lnTo>
                  <a:lnTo>
                    <a:pt x="1659466" y="335058"/>
                  </a:lnTo>
                  <a:lnTo>
                    <a:pt x="1324410" y="670115"/>
                  </a:lnTo>
                  <a:lnTo>
                    <a:pt x="0" y="670115"/>
                  </a:lnTo>
                  <a:lnTo>
                    <a:pt x="0" y="0"/>
                  </a:lnTo>
                  <a:close/>
                </a:path>
              </a:pathLst>
            </a:custGeom>
            <a:ln w="12700">
              <a:solidFill>
                <a:srgbClr val="386998"/>
              </a:solidFill>
            </a:ln>
          </p:spPr>
          <p:txBody>
            <a:bodyPr wrap="square" lIns="0" tIns="0" rIns="0" bIns="0" rtlCol="0"/>
            <a:lstStyle/>
            <a:p>
              <a:endParaRPr sz="3456">
                <a:latin typeface="+mj-lt"/>
              </a:endParaRPr>
            </a:p>
          </p:txBody>
        </p:sp>
      </p:grpSp>
      <p:sp>
        <p:nvSpPr>
          <p:cNvPr id="16" name="object 16"/>
          <p:cNvSpPr txBox="1"/>
          <p:nvPr/>
        </p:nvSpPr>
        <p:spPr>
          <a:xfrm>
            <a:off x="7090602" y="1941576"/>
            <a:ext cx="472440" cy="347788"/>
          </a:xfrm>
          <a:prstGeom prst="rect">
            <a:avLst/>
          </a:prstGeom>
        </p:spPr>
        <p:txBody>
          <a:bodyPr vert="horz" wrap="square" lIns="0" tIns="15240" rIns="0" bIns="0" rtlCol="0">
            <a:spAutoFit/>
          </a:bodyPr>
          <a:lstStyle/>
          <a:p>
            <a:pPr marL="15240">
              <a:spcBef>
                <a:spcPts val="120"/>
              </a:spcBef>
            </a:pPr>
            <a:r>
              <a:rPr sz="2160" spc="-48" dirty="0">
                <a:latin typeface="+mj-lt"/>
                <a:cs typeface="Calibri"/>
              </a:rPr>
              <a:t>Test</a:t>
            </a:r>
            <a:endParaRPr sz="2160">
              <a:latin typeface="+mj-lt"/>
              <a:cs typeface="Calibri"/>
            </a:endParaRPr>
          </a:p>
        </p:txBody>
      </p:sp>
      <p:grpSp>
        <p:nvGrpSpPr>
          <p:cNvPr id="17" name="object 17"/>
          <p:cNvGrpSpPr/>
          <p:nvPr/>
        </p:nvGrpSpPr>
        <p:grpSpPr>
          <a:xfrm>
            <a:off x="8618221" y="1745045"/>
            <a:ext cx="2007107" cy="819912"/>
            <a:chOff x="7181850" y="1454204"/>
            <a:chExt cx="1672589" cy="683260"/>
          </a:xfrm>
        </p:grpSpPr>
        <p:sp>
          <p:nvSpPr>
            <p:cNvPr id="18" name="object 18"/>
            <p:cNvSpPr/>
            <p:nvPr/>
          </p:nvSpPr>
          <p:spPr>
            <a:xfrm>
              <a:off x="7188200" y="1460554"/>
              <a:ext cx="1659889" cy="670560"/>
            </a:xfrm>
            <a:custGeom>
              <a:avLst/>
              <a:gdLst/>
              <a:ahLst/>
              <a:cxnLst/>
              <a:rect l="l" t="t" r="r" b="b"/>
              <a:pathLst>
                <a:path w="1659890" h="670560">
                  <a:moveTo>
                    <a:pt x="1324409" y="0"/>
                  </a:moveTo>
                  <a:lnTo>
                    <a:pt x="0" y="0"/>
                  </a:lnTo>
                  <a:lnTo>
                    <a:pt x="0" y="670114"/>
                  </a:lnTo>
                  <a:lnTo>
                    <a:pt x="1324409" y="670114"/>
                  </a:lnTo>
                  <a:lnTo>
                    <a:pt x="1659465" y="335057"/>
                  </a:lnTo>
                  <a:lnTo>
                    <a:pt x="1324409" y="0"/>
                  </a:lnTo>
                  <a:close/>
                </a:path>
              </a:pathLst>
            </a:custGeom>
            <a:solidFill>
              <a:srgbClr val="5091D0"/>
            </a:solidFill>
          </p:spPr>
          <p:txBody>
            <a:bodyPr wrap="square" lIns="0" tIns="0" rIns="0" bIns="0" rtlCol="0"/>
            <a:lstStyle/>
            <a:p>
              <a:endParaRPr sz="3456">
                <a:latin typeface="+mj-lt"/>
              </a:endParaRPr>
            </a:p>
          </p:txBody>
        </p:sp>
        <p:sp>
          <p:nvSpPr>
            <p:cNvPr id="19" name="object 19"/>
            <p:cNvSpPr/>
            <p:nvPr/>
          </p:nvSpPr>
          <p:spPr>
            <a:xfrm>
              <a:off x="7188200" y="1460554"/>
              <a:ext cx="1659889" cy="670560"/>
            </a:xfrm>
            <a:custGeom>
              <a:avLst/>
              <a:gdLst/>
              <a:ahLst/>
              <a:cxnLst/>
              <a:rect l="l" t="t" r="r" b="b"/>
              <a:pathLst>
                <a:path w="1659890" h="670560">
                  <a:moveTo>
                    <a:pt x="0" y="0"/>
                  </a:moveTo>
                  <a:lnTo>
                    <a:pt x="1324410" y="0"/>
                  </a:lnTo>
                  <a:lnTo>
                    <a:pt x="1659466" y="335058"/>
                  </a:lnTo>
                  <a:lnTo>
                    <a:pt x="1324410" y="670115"/>
                  </a:lnTo>
                  <a:lnTo>
                    <a:pt x="0" y="670115"/>
                  </a:lnTo>
                  <a:lnTo>
                    <a:pt x="0" y="0"/>
                  </a:lnTo>
                  <a:close/>
                </a:path>
              </a:pathLst>
            </a:custGeom>
            <a:ln w="12700">
              <a:solidFill>
                <a:srgbClr val="386998"/>
              </a:solidFill>
            </a:ln>
          </p:spPr>
          <p:txBody>
            <a:bodyPr wrap="square" lIns="0" tIns="0" rIns="0" bIns="0" rtlCol="0"/>
            <a:lstStyle/>
            <a:p>
              <a:endParaRPr sz="3456">
                <a:latin typeface="+mj-lt"/>
              </a:endParaRPr>
            </a:p>
          </p:txBody>
        </p:sp>
      </p:grpSp>
      <p:sp>
        <p:nvSpPr>
          <p:cNvPr id="20" name="object 20"/>
          <p:cNvSpPr txBox="1"/>
          <p:nvPr/>
        </p:nvSpPr>
        <p:spPr>
          <a:xfrm>
            <a:off x="9115007" y="1959865"/>
            <a:ext cx="812292" cy="347788"/>
          </a:xfrm>
          <a:prstGeom prst="rect">
            <a:avLst/>
          </a:prstGeom>
        </p:spPr>
        <p:txBody>
          <a:bodyPr vert="horz" wrap="square" lIns="0" tIns="15240" rIns="0" bIns="0" rtlCol="0">
            <a:spAutoFit/>
          </a:bodyPr>
          <a:lstStyle/>
          <a:p>
            <a:pPr marL="15240">
              <a:spcBef>
                <a:spcPts val="120"/>
              </a:spcBef>
            </a:pPr>
            <a:r>
              <a:rPr sz="2160" spc="-12" dirty="0">
                <a:latin typeface="+mj-lt"/>
                <a:cs typeface="Calibri"/>
              </a:rPr>
              <a:t>Deploy</a:t>
            </a:r>
            <a:endParaRPr sz="2160">
              <a:latin typeface="+mj-lt"/>
              <a:cs typeface="Calibri"/>
            </a:endParaRPr>
          </a:p>
        </p:txBody>
      </p:sp>
      <p:grpSp>
        <p:nvGrpSpPr>
          <p:cNvPr id="21" name="object 21"/>
          <p:cNvGrpSpPr/>
          <p:nvPr/>
        </p:nvGrpSpPr>
        <p:grpSpPr>
          <a:xfrm>
            <a:off x="10812781" y="1745045"/>
            <a:ext cx="2007107" cy="819912"/>
            <a:chOff x="9010650" y="1454204"/>
            <a:chExt cx="1672589" cy="683260"/>
          </a:xfrm>
        </p:grpSpPr>
        <p:sp>
          <p:nvSpPr>
            <p:cNvPr id="22" name="object 22"/>
            <p:cNvSpPr/>
            <p:nvPr/>
          </p:nvSpPr>
          <p:spPr>
            <a:xfrm>
              <a:off x="9017000" y="1460554"/>
              <a:ext cx="1659889" cy="670560"/>
            </a:xfrm>
            <a:custGeom>
              <a:avLst/>
              <a:gdLst/>
              <a:ahLst/>
              <a:cxnLst/>
              <a:rect l="l" t="t" r="r" b="b"/>
              <a:pathLst>
                <a:path w="1659890" h="670560">
                  <a:moveTo>
                    <a:pt x="1324409" y="0"/>
                  </a:moveTo>
                  <a:lnTo>
                    <a:pt x="0" y="0"/>
                  </a:lnTo>
                  <a:lnTo>
                    <a:pt x="0" y="670114"/>
                  </a:lnTo>
                  <a:lnTo>
                    <a:pt x="1324409" y="670114"/>
                  </a:lnTo>
                  <a:lnTo>
                    <a:pt x="1659465" y="335057"/>
                  </a:lnTo>
                  <a:lnTo>
                    <a:pt x="1324409" y="0"/>
                  </a:lnTo>
                  <a:close/>
                </a:path>
              </a:pathLst>
            </a:custGeom>
            <a:solidFill>
              <a:srgbClr val="5091D0"/>
            </a:solidFill>
          </p:spPr>
          <p:txBody>
            <a:bodyPr wrap="square" lIns="0" tIns="0" rIns="0" bIns="0" rtlCol="0"/>
            <a:lstStyle/>
            <a:p>
              <a:endParaRPr sz="3456">
                <a:latin typeface="+mj-lt"/>
              </a:endParaRPr>
            </a:p>
          </p:txBody>
        </p:sp>
        <p:sp>
          <p:nvSpPr>
            <p:cNvPr id="23" name="object 23"/>
            <p:cNvSpPr/>
            <p:nvPr/>
          </p:nvSpPr>
          <p:spPr>
            <a:xfrm>
              <a:off x="9017000" y="1460554"/>
              <a:ext cx="1659889" cy="670560"/>
            </a:xfrm>
            <a:custGeom>
              <a:avLst/>
              <a:gdLst/>
              <a:ahLst/>
              <a:cxnLst/>
              <a:rect l="l" t="t" r="r" b="b"/>
              <a:pathLst>
                <a:path w="1659890" h="670560">
                  <a:moveTo>
                    <a:pt x="0" y="0"/>
                  </a:moveTo>
                  <a:lnTo>
                    <a:pt x="1324410" y="0"/>
                  </a:lnTo>
                  <a:lnTo>
                    <a:pt x="1659466" y="335058"/>
                  </a:lnTo>
                  <a:lnTo>
                    <a:pt x="1324410" y="670115"/>
                  </a:lnTo>
                  <a:lnTo>
                    <a:pt x="0" y="670115"/>
                  </a:lnTo>
                  <a:lnTo>
                    <a:pt x="0" y="0"/>
                  </a:lnTo>
                  <a:close/>
                </a:path>
              </a:pathLst>
            </a:custGeom>
            <a:ln w="12700">
              <a:solidFill>
                <a:srgbClr val="386998"/>
              </a:solidFill>
            </a:ln>
          </p:spPr>
          <p:txBody>
            <a:bodyPr wrap="square" lIns="0" tIns="0" rIns="0" bIns="0" rtlCol="0"/>
            <a:lstStyle/>
            <a:p>
              <a:endParaRPr sz="3456">
                <a:latin typeface="+mj-lt"/>
              </a:endParaRPr>
            </a:p>
          </p:txBody>
        </p:sp>
      </p:grpSp>
      <p:sp>
        <p:nvSpPr>
          <p:cNvPr id="24" name="object 24"/>
          <p:cNvSpPr txBox="1"/>
          <p:nvPr/>
        </p:nvSpPr>
        <p:spPr>
          <a:xfrm>
            <a:off x="11189742" y="1959865"/>
            <a:ext cx="1051560" cy="347788"/>
          </a:xfrm>
          <a:prstGeom prst="rect">
            <a:avLst/>
          </a:prstGeom>
        </p:spPr>
        <p:txBody>
          <a:bodyPr vert="horz" wrap="square" lIns="0" tIns="15240" rIns="0" bIns="0" rtlCol="0">
            <a:spAutoFit/>
          </a:bodyPr>
          <a:lstStyle/>
          <a:p>
            <a:pPr marL="15240">
              <a:spcBef>
                <a:spcPts val="120"/>
              </a:spcBef>
            </a:pPr>
            <a:r>
              <a:rPr sz="2160" spc="-12" dirty="0">
                <a:latin typeface="+mj-lt"/>
                <a:cs typeface="Calibri"/>
              </a:rPr>
              <a:t>Provision</a:t>
            </a:r>
            <a:endParaRPr sz="2160">
              <a:latin typeface="+mj-lt"/>
              <a:cs typeface="Calibri"/>
            </a:endParaRPr>
          </a:p>
        </p:txBody>
      </p:sp>
      <p:sp>
        <p:nvSpPr>
          <p:cNvPr id="25" name="object 25"/>
          <p:cNvSpPr/>
          <p:nvPr/>
        </p:nvSpPr>
        <p:spPr>
          <a:xfrm>
            <a:off x="2042161" y="3108962"/>
            <a:ext cx="1991867" cy="1483614"/>
          </a:xfrm>
          <a:custGeom>
            <a:avLst/>
            <a:gdLst/>
            <a:ahLst/>
            <a:cxnLst/>
            <a:rect l="l" t="t" r="r" b="b"/>
            <a:pathLst>
              <a:path w="1659889" h="1236345">
                <a:moveTo>
                  <a:pt x="0" y="0"/>
                </a:moveTo>
                <a:lnTo>
                  <a:pt x="1659466" y="0"/>
                </a:lnTo>
                <a:lnTo>
                  <a:pt x="1659466" y="1236133"/>
                </a:lnTo>
                <a:lnTo>
                  <a:pt x="0" y="1236133"/>
                </a:lnTo>
                <a:lnTo>
                  <a:pt x="0" y="0"/>
                </a:lnTo>
                <a:close/>
              </a:path>
            </a:pathLst>
          </a:custGeom>
          <a:ln w="12700">
            <a:solidFill>
              <a:srgbClr val="B56E01"/>
            </a:solidFill>
          </a:ln>
        </p:spPr>
        <p:txBody>
          <a:bodyPr wrap="square" lIns="0" tIns="0" rIns="0" bIns="0" rtlCol="0"/>
          <a:lstStyle/>
          <a:p>
            <a:endParaRPr sz="3456">
              <a:latin typeface="+mj-lt"/>
            </a:endParaRPr>
          </a:p>
        </p:txBody>
      </p:sp>
      <p:sp>
        <p:nvSpPr>
          <p:cNvPr id="26" name="object 26"/>
          <p:cNvSpPr txBox="1"/>
          <p:nvPr/>
        </p:nvSpPr>
        <p:spPr>
          <a:xfrm>
            <a:off x="2049781" y="3116582"/>
            <a:ext cx="1976627" cy="1068241"/>
          </a:xfrm>
          <a:prstGeom prst="rect">
            <a:avLst/>
          </a:prstGeom>
          <a:solidFill>
            <a:srgbClr val="F69802"/>
          </a:solidFill>
        </p:spPr>
        <p:txBody>
          <a:bodyPr vert="horz" wrap="square" lIns="0" tIns="5334" rIns="0" bIns="0" rtlCol="0">
            <a:spAutoFit/>
          </a:bodyPr>
          <a:lstStyle/>
          <a:p>
            <a:pPr>
              <a:spcBef>
                <a:spcPts val="42"/>
              </a:spcBef>
            </a:pPr>
            <a:endParaRPr sz="2640">
              <a:latin typeface="+mj-lt"/>
              <a:cs typeface="Times New Roman"/>
            </a:endParaRPr>
          </a:p>
          <a:p>
            <a:pPr algn="ctr">
              <a:lnSpc>
                <a:spcPts val="2550"/>
              </a:lnSpc>
            </a:pPr>
            <a:r>
              <a:rPr sz="2160" spc="-30" dirty="0">
                <a:latin typeface="+mj-lt"/>
                <a:cs typeface="Calibri"/>
              </a:rPr>
              <a:t>AWS</a:t>
            </a:r>
            <a:endParaRPr sz="2160">
              <a:latin typeface="+mj-lt"/>
              <a:cs typeface="Calibri"/>
            </a:endParaRPr>
          </a:p>
          <a:p>
            <a:pPr algn="ctr">
              <a:lnSpc>
                <a:spcPts val="2550"/>
              </a:lnSpc>
            </a:pPr>
            <a:r>
              <a:rPr sz="2160" spc="-12" dirty="0">
                <a:latin typeface="+mj-lt"/>
                <a:cs typeface="Calibri"/>
              </a:rPr>
              <a:t>CodeCommit</a:t>
            </a:r>
            <a:endParaRPr sz="2160">
              <a:latin typeface="+mj-lt"/>
              <a:cs typeface="Calibri"/>
            </a:endParaRPr>
          </a:p>
        </p:txBody>
      </p:sp>
      <p:sp>
        <p:nvSpPr>
          <p:cNvPr id="27" name="object 27"/>
          <p:cNvSpPr txBox="1"/>
          <p:nvPr/>
        </p:nvSpPr>
        <p:spPr>
          <a:xfrm>
            <a:off x="2042161" y="4592320"/>
            <a:ext cx="1991867" cy="1215974"/>
          </a:xfrm>
          <a:prstGeom prst="rect">
            <a:avLst/>
          </a:prstGeom>
          <a:solidFill>
            <a:srgbClr val="A5A5A5"/>
          </a:solidFill>
          <a:ln w="12700">
            <a:solidFill>
              <a:srgbClr val="787878"/>
            </a:solidFill>
          </a:ln>
        </p:spPr>
        <p:txBody>
          <a:bodyPr vert="horz" wrap="square" lIns="0" tIns="249174" rIns="0" bIns="0" rtlCol="0">
            <a:spAutoFit/>
          </a:bodyPr>
          <a:lstStyle/>
          <a:p>
            <a:pPr marL="353568" marR="344424" indent="246888">
              <a:lnSpc>
                <a:spcPts val="2532"/>
              </a:lnSpc>
              <a:spcBef>
                <a:spcPts val="1962"/>
              </a:spcBef>
            </a:pPr>
            <a:r>
              <a:rPr sz="2160" spc="-12" dirty="0">
                <a:latin typeface="+mj-lt"/>
                <a:cs typeface="Calibri"/>
              </a:rPr>
              <a:t>GitHub </a:t>
            </a:r>
            <a:r>
              <a:rPr sz="2160" dirty="0">
                <a:latin typeface="+mj-lt"/>
                <a:cs typeface="Calibri"/>
              </a:rPr>
              <a:t>Or</a:t>
            </a:r>
            <a:r>
              <a:rPr sz="2160" spc="-24" dirty="0">
                <a:latin typeface="+mj-lt"/>
                <a:cs typeface="Calibri"/>
              </a:rPr>
              <a:t> </a:t>
            </a:r>
            <a:r>
              <a:rPr sz="2160" dirty="0">
                <a:latin typeface="+mj-lt"/>
                <a:cs typeface="Calibri"/>
              </a:rPr>
              <a:t>3</a:t>
            </a:r>
            <a:r>
              <a:rPr sz="2160" baseline="23148" dirty="0">
                <a:latin typeface="+mj-lt"/>
                <a:cs typeface="Calibri"/>
              </a:rPr>
              <a:t>rd</a:t>
            </a:r>
            <a:r>
              <a:rPr sz="2160" spc="215" baseline="23148" dirty="0">
                <a:latin typeface="+mj-lt"/>
                <a:cs typeface="Calibri"/>
              </a:rPr>
              <a:t> </a:t>
            </a:r>
            <a:r>
              <a:rPr sz="2160" spc="-12" dirty="0">
                <a:latin typeface="+mj-lt"/>
                <a:cs typeface="Calibri"/>
              </a:rPr>
              <a:t>party</a:t>
            </a:r>
            <a:endParaRPr sz="2160">
              <a:latin typeface="+mj-lt"/>
              <a:cs typeface="Calibri"/>
            </a:endParaRPr>
          </a:p>
          <a:p>
            <a:pPr marL="122682">
              <a:lnSpc>
                <a:spcPts val="2550"/>
              </a:lnSpc>
            </a:pPr>
            <a:r>
              <a:rPr sz="2160" dirty="0">
                <a:latin typeface="+mj-lt"/>
                <a:cs typeface="Calibri"/>
              </a:rPr>
              <a:t>code </a:t>
            </a:r>
            <a:r>
              <a:rPr sz="2160" spc="-12" dirty="0">
                <a:latin typeface="+mj-lt"/>
                <a:cs typeface="Calibri"/>
              </a:rPr>
              <a:t>repository</a:t>
            </a:r>
            <a:endParaRPr sz="2160">
              <a:latin typeface="+mj-lt"/>
              <a:cs typeface="Calibri"/>
            </a:endParaRPr>
          </a:p>
        </p:txBody>
      </p:sp>
      <p:sp>
        <p:nvSpPr>
          <p:cNvPr id="28" name="object 28"/>
          <p:cNvSpPr/>
          <p:nvPr/>
        </p:nvSpPr>
        <p:spPr>
          <a:xfrm>
            <a:off x="4236720" y="3108962"/>
            <a:ext cx="4186428" cy="1483614"/>
          </a:xfrm>
          <a:custGeom>
            <a:avLst/>
            <a:gdLst/>
            <a:ahLst/>
            <a:cxnLst/>
            <a:rect l="l" t="t" r="r" b="b"/>
            <a:pathLst>
              <a:path w="3488690" h="1236345">
                <a:moveTo>
                  <a:pt x="0" y="0"/>
                </a:moveTo>
                <a:lnTo>
                  <a:pt x="3488266" y="0"/>
                </a:lnTo>
                <a:lnTo>
                  <a:pt x="3488266" y="1236133"/>
                </a:lnTo>
                <a:lnTo>
                  <a:pt x="0" y="1236133"/>
                </a:lnTo>
                <a:lnTo>
                  <a:pt x="0" y="0"/>
                </a:lnTo>
                <a:close/>
              </a:path>
            </a:pathLst>
          </a:custGeom>
          <a:ln w="12700">
            <a:solidFill>
              <a:srgbClr val="B56E01"/>
            </a:solidFill>
          </a:ln>
        </p:spPr>
        <p:txBody>
          <a:bodyPr wrap="square" lIns="0" tIns="0" rIns="0" bIns="0" rtlCol="0"/>
          <a:lstStyle/>
          <a:p>
            <a:endParaRPr sz="3456">
              <a:latin typeface="+mj-lt"/>
            </a:endParaRPr>
          </a:p>
        </p:txBody>
      </p:sp>
      <p:sp>
        <p:nvSpPr>
          <p:cNvPr id="29" name="object 29"/>
          <p:cNvSpPr txBox="1"/>
          <p:nvPr/>
        </p:nvSpPr>
        <p:spPr>
          <a:xfrm>
            <a:off x="4244340" y="3116582"/>
            <a:ext cx="4171188" cy="917174"/>
          </a:xfrm>
          <a:prstGeom prst="rect">
            <a:avLst/>
          </a:prstGeom>
          <a:solidFill>
            <a:srgbClr val="F69802"/>
          </a:solidFill>
        </p:spPr>
        <p:txBody>
          <a:bodyPr vert="horz" wrap="square" lIns="0" tIns="3048" rIns="0" bIns="0" rtlCol="0">
            <a:spAutoFit/>
          </a:bodyPr>
          <a:lstStyle/>
          <a:p>
            <a:pPr>
              <a:spcBef>
                <a:spcPts val="24"/>
              </a:spcBef>
            </a:pPr>
            <a:endParaRPr sz="3780">
              <a:latin typeface="+mj-lt"/>
              <a:cs typeface="Times New Roman"/>
            </a:endParaRPr>
          </a:p>
          <a:p>
            <a:pPr marL="1226820"/>
            <a:r>
              <a:rPr sz="2160" dirty="0">
                <a:latin typeface="+mj-lt"/>
                <a:cs typeface="Calibri"/>
              </a:rPr>
              <a:t>AWS</a:t>
            </a:r>
            <a:r>
              <a:rPr sz="2160" spc="-102" dirty="0">
                <a:latin typeface="+mj-lt"/>
                <a:cs typeface="Calibri"/>
              </a:rPr>
              <a:t> </a:t>
            </a:r>
            <a:r>
              <a:rPr sz="2160" spc="-12" dirty="0">
                <a:latin typeface="+mj-lt"/>
                <a:cs typeface="Calibri"/>
              </a:rPr>
              <a:t>CodeBuild</a:t>
            </a:r>
            <a:endParaRPr sz="2160">
              <a:latin typeface="+mj-lt"/>
              <a:cs typeface="Calibri"/>
            </a:endParaRPr>
          </a:p>
        </p:txBody>
      </p:sp>
      <p:sp>
        <p:nvSpPr>
          <p:cNvPr id="30" name="object 30"/>
          <p:cNvSpPr/>
          <p:nvPr/>
        </p:nvSpPr>
        <p:spPr>
          <a:xfrm>
            <a:off x="4236720" y="4610621"/>
            <a:ext cx="4186428" cy="1483614"/>
          </a:xfrm>
          <a:custGeom>
            <a:avLst/>
            <a:gdLst/>
            <a:ahLst/>
            <a:cxnLst/>
            <a:rect l="l" t="t" r="r" b="b"/>
            <a:pathLst>
              <a:path w="3488690" h="1236345">
                <a:moveTo>
                  <a:pt x="0" y="0"/>
                </a:moveTo>
                <a:lnTo>
                  <a:pt x="3488266" y="0"/>
                </a:lnTo>
                <a:lnTo>
                  <a:pt x="3488266" y="1236133"/>
                </a:lnTo>
                <a:lnTo>
                  <a:pt x="0" y="1236133"/>
                </a:lnTo>
                <a:lnTo>
                  <a:pt x="0" y="0"/>
                </a:lnTo>
                <a:close/>
              </a:path>
            </a:pathLst>
          </a:custGeom>
          <a:ln w="12700">
            <a:solidFill>
              <a:srgbClr val="787878"/>
            </a:solidFill>
          </a:ln>
        </p:spPr>
        <p:txBody>
          <a:bodyPr wrap="square" lIns="0" tIns="0" rIns="0" bIns="0" rtlCol="0"/>
          <a:lstStyle/>
          <a:p>
            <a:endParaRPr sz="3456">
              <a:latin typeface="+mj-lt"/>
            </a:endParaRPr>
          </a:p>
        </p:txBody>
      </p:sp>
      <p:sp>
        <p:nvSpPr>
          <p:cNvPr id="31" name="object 31"/>
          <p:cNvSpPr txBox="1"/>
          <p:nvPr/>
        </p:nvSpPr>
        <p:spPr>
          <a:xfrm>
            <a:off x="4244340" y="4609091"/>
            <a:ext cx="4171188" cy="1075936"/>
          </a:xfrm>
          <a:prstGeom prst="rect">
            <a:avLst/>
          </a:prstGeom>
          <a:solidFill>
            <a:srgbClr val="A5A5A5"/>
          </a:solidFill>
        </p:spPr>
        <p:txBody>
          <a:bodyPr vert="horz" wrap="square" lIns="0" tIns="3810" rIns="0" bIns="0" rtlCol="0">
            <a:spAutoFit/>
          </a:bodyPr>
          <a:lstStyle/>
          <a:p>
            <a:pPr>
              <a:spcBef>
                <a:spcPts val="30"/>
              </a:spcBef>
            </a:pPr>
            <a:endParaRPr sz="2700">
              <a:latin typeface="+mj-lt"/>
              <a:cs typeface="Times New Roman"/>
            </a:endParaRPr>
          </a:p>
          <a:p>
            <a:pPr algn="ctr">
              <a:lnSpc>
                <a:spcPts val="2562"/>
              </a:lnSpc>
            </a:pPr>
            <a:r>
              <a:rPr sz="2160" dirty="0">
                <a:latin typeface="+mj-lt"/>
                <a:cs typeface="Calibri"/>
              </a:rPr>
              <a:t>Jenkins</a:t>
            </a:r>
            <a:r>
              <a:rPr sz="2160" spc="-18" dirty="0">
                <a:latin typeface="+mj-lt"/>
                <a:cs typeface="Calibri"/>
              </a:rPr>
              <a:t> </a:t>
            </a:r>
            <a:r>
              <a:rPr sz="2160" spc="-30" dirty="0">
                <a:latin typeface="+mj-lt"/>
                <a:cs typeface="Calibri"/>
              </a:rPr>
              <a:t>CI</a:t>
            </a:r>
            <a:endParaRPr sz="2160">
              <a:latin typeface="+mj-lt"/>
              <a:cs typeface="Calibri"/>
            </a:endParaRPr>
          </a:p>
          <a:p>
            <a:pPr algn="ctr">
              <a:lnSpc>
                <a:spcPts val="2562"/>
              </a:lnSpc>
            </a:pPr>
            <a:r>
              <a:rPr sz="2160" dirty="0">
                <a:latin typeface="+mj-lt"/>
                <a:cs typeface="Calibri"/>
              </a:rPr>
              <a:t>Or</a:t>
            </a:r>
            <a:r>
              <a:rPr sz="2160" spc="-18" dirty="0">
                <a:latin typeface="+mj-lt"/>
                <a:cs typeface="Calibri"/>
              </a:rPr>
              <a:t> </a:t>
            </a:r>
            <a:r>
              <a:rPr sz="2160" dirty="0">
                <a:latin typeface="+mj-lt"/>
                <a:cs typeface="Calibri"/>
              </a:rPr>
              <a:t>3</a:t>
            </a:r>
            <a:r>
              <a:rPr sz="2160" baseline="23148" dirty="0">
                <a:latin typeface="+mj-lt"/>
                <a:cs typeface="Calibri"/>
              </a:rPr>
              <a:t>rd</a:t>
            </a:r>
            <a:r>
              <a:rPr sz="2160" spc="215" baseline="23148" dirty="0">
                <a:latin typeface="+mj-lt"/>
                <a:cs typeface="Calibri"/>
              </a:rPr>
              <a:t> </a:t>
            </a:r>
            <a:r>
              <a:rPr sz="2160" dirty="0">
                <a:latin typeface="+mj-lt"/>
                <a:cs typeface="Calibri"/>
              </a:rPr>
              <a:t>party</a:t>
            </a:r>
            <a:r>
              <a:rPr sz="2160" spc="-12" dirty="0">
                <a:latin typeface="+mj-lt"/>
                <a:cs typeface="Calibri"/>
              </a:rPr>
              <a:t> </a:t>
            </a:r>
            <a:r>
              <a:rPr sz="2160" dirty="0">
                <a:latin typeface="+mj-lt"/>
                <a:cs typeface="Calibri"/>
              </a:rPr>
              <a:t>CI</a:t>
            </a:r>
            <a:r>
              <a:rPr sz="2160" spc="-12" dirty="0">
                <a:latin typeface="+mj-lt"/>
                <a:cs typeface="Calibri"/>
              </a:rPr>
              <a:t> servers</a:t>
            </a:r>
            <a:endParaRPr sz="2160">
              <a:latin typeface="+mj-lt"/>
              <a:cs typeface="Calibri"/>
            </a:endParaRPr>
          </a:p>
        </p:txBody>
      </p:sp>
      <p:graphicFrame>
        <p:nvGraphicFramePr>
          <p:cNvPr id="32" name="object 32"/>
          <p:cNvGraphicFramePr>
            <a:graphicFrameLocks noGrp="1"/>
          </p:cNvGraphicFramePr>
          <p:nvPr/>
        </p:nvGraphicFramePr>
        <p:xfrm>
          <a:off x="8618220" y="3101340"/>
          <a:ext cx="4389120" cy="2965704"/>
        </p:xfrm>
        <a:graphic>
          <a:graphicData uri="http://schemas.openxmlformats.org/drawingml/2006/table">
            <a:tbl>
              <a:tblPr firstRow="1" bandRow="1">
                <a:tableStyleId>{2D5ABB26-0587-4C30-8999-92F81FD0307C}</a:tableStyleId>
              </a:tblPr>
              <a:tblGrid>
                <a:gridCol w="2194560">
                  <a:extLst>
                    <a:ext uri="{9D8B030D-6E8A-4147-A177-3AD203B41FA5}">
                      <a16:colId xmlns:a16="http://schemas.microsoft.com/office/drawing/2014/main" val="20000"/>
                    </a:ext>
                  </a:extLst>
                </a:gridCol>
                <a:gridCol w="2194560">
                  <a:extLst>
                    <a:ext uri="{9D8B030D-6E8A-4147-A177-3AD203B41FA5}">
                      <a16:colId xmlns:a16="http://schemas.microsoft.com/office/drawing/2014/main" val="20001"/>
                    </a:ext>
                  </a:extLst>
                </a:gridCol>
              </a:tblGrid>
              <a:tr h="1482852">
                <a:tc gridSpan="2">
                  <a:txBody>
                    <a:bodyPr/>
                    <a:lstStyle/>
                    <a:p>
                      <a:pPr>
                        <a:lnSpc>
                          <a:spcPct val="100000"/>
                        </a:lnSpc>
                        <a:spcBef>
                          <a:spcPts val="15"/>
                        </a:spcBef>
                      </a:pPr>
                      <a:endParaRPr sz="3800">
                        <a:latin typeface="Times New Roman"/>
                        <a:cs typeface="Times New Roman"/>
                      </a:endParaRPr>
                    </a:p>
                    <a:p>
                      <a:pPr marL="822325">
                        <a:lnSpc>
                          <a:spcPct val="100000"/>
                        </a:lnSpc>
                      </a:pPr>
                      <a:r>
                        <a:rPr sz="2200" dirty="0">
                          <a:solidFill>
                            <a:srgbClr val="FFFFFF"/>
                          </a:solidFill>
                          <a:latin typeface="Calibri"/>
                          <a:cs typeface="Calibri"/>
                        </a:rPr>
                        <a:t>AWS</a:t>
                      </a:r>
                      <a:r>
                        <a:rPr sz="2200" spc="-65" dirty="0">
                          <a:solidFill>
                            <a:srgbClr val="FFFFFF"/>
                          </a:solidFill>
                          <a:latin typeface="Calibri"/>
                          <a:cs typeface="Calibri"/>
                        </a:rPr>
                        <a:t> </a:t>
                      </a:r>
                      <a:r>
                        <a:rPr sz="2200" dirty="0">
                          <a:solidFill>
                            <a:srgbClr val="FFFFFF"/>
                          </a:solidFill>
                          <a:latin typeface="Calibri"/>
                          <a:cs typeface="Calibri"/>
                        </a:rPr>
                        <a:t>Elastic</a:t>
                      </a:r>
                      <a:r>
                        <a:rPr sz="2200" spc="-60" dirty="0">
                          <a:solidFill>
                            <a:srgbClr val="FFFFFF"/>
                          </a:solidFill>
                          <a:latin typeface="Calibri"/>
                          <a:cs typeface="Calibri"/>
                        </a:rPr>
                        <a:t> </a:t>
                      </a:r>
                      <a:r>
                        <a:rPr sz="2200" spc="-10" dirty="0">
                          <a:solidFill>
                            <a:srgbClr val="FFFFFF"/>
                          </a:solidFill>
                          <a:latin typeface="Calibri"/>
                          <a:cs typeface="Calibri"/>
                        </a:rPr>
                        <a:t>Beanstalk</a:t>
                      </a:r>
                      <a:endParaRPr sz="2200">
                        <a:latin typeface="Calibri"/>
                        <a:cs typeface="Calibri"/>
                      </a:endParaRPr>
                    </a:p>
                  </a:txBody>
                  <a:tcPr marL="0" marR="0" marT="2286" marB="0">
                    <a:lnL w="19050">
                      <a:solidFill>
                        <a:srgbClr val="B56E01"/>
                      </a:solidFill>
                      <a:prstDash val="solid"/>
                    </a:lnL>
                    <a:lnR w="19050">
                      <a:solidFill>
                        <a:srgbClr val="B56E01"/>
                      </a:solidFill>
                      <a:prstDash val="solid"/>
                    </a:lnR>
                    <a:lnT w="19050">
                      <a:solidFill>
                        <a:srgbClr val="B56E01"/>
                      </a:solidFill>
                      <a:prstDash val="solid"/>
                    </a:lnT>
                    <a:lnB w="19050">
                      <a:solidFill>
                        <a:srgbClr val="B56E01"/>
                      </a:solidFill>
                      <a:prstDash val="solid"/>
                    </a:lnB>
                    <a:solidFill>
                      <a:srgbClr val="F69802"/>
                    </a:solidFill>
                  </a:tcPr>
                </a:tc>
                <a:tc hMerge="1">
                  <a:txBody>
                    <a:bodyPr/>
                    <a:lstStyle/>
                    <a:p>
                      <a:endParaRPr/>
                    </a:p>
                  </a:txBody>
                  <a:tcPr marL="0" marR="0" marT="0" marB="0"/>
                </a:tc>
                <a:extLst>
                  <a:ext uri="{0D108BD9-81ED-4DB2-BD59-A6C34878D82A}">
                    <a16:rowId xmlns:a16="http://schemas.microsoft.com/office/drawing/2014/main" val="10000"/>
                  </a:ext>
                </a:extLst>
              </a:tr>
              <a:tr h="1482852">
                <a:tc>
                  <a:txBody>
                    <a:bodyPr/>
                    <a:lstStyle/>
                    <a:p>
                      <a:pPr>
                        <a:lnSpc>
                          <a:spcPct val="100000"/>
                        </a:lnSpc>
                      </a:pPr>
                      <a:endParaRPr sz="3800" dirty="0">
                        <a:latin typeface="Times New Roman"/>
                        <a:cs typeface="Times New Roman"/>
                      </a:endParaRPr>
                    </a:p>
                    <a:p>
                      <a:pPr marL="108585">
                        <a:lnSpc>
                          <a:spcPct val="100000"/>
                        </a:lnSpc>
                      </a:pPr>
                      <a:r>
                        <a:rPr sz="2200" dirty="0">
                          <a:solidFill>
                            <a:srgbClr val="FFFFFF"/>
                          </a:solidFill>
                          <a:latin typeface="Calibri"/>
                          <a:cs typeface="Calibri"/>
                        </a:rPr>
                        <a:t>AWS</a:t>
                      </a:r>
                      <a:r>
                        <a:rPr sz="2200" spc="-85" dirty="0">
                          <a:solidFill>
                            <a:srgbClr val="FFFFFF"/>
                          </a:solidFill>
                          <a:latin typeface="Calibri"/>
                          <a:cs typeface="Calibri"/>
                        </a:rPr>
                        <a:t> </a:t>
                      </a:r>
                      <a:r>
                        <a:rPr sz="2200" spc="-10" dirty="0">
                          <a:solidFill>
                            <a:srgbClr val="FFFFFF"/>
                          </a:solidFill>
                          <a:latin typeface="Calibri"/>
                          <a:cs typeface="Calibri"/>
                        </a:rPr>
                        <a:t>CodeDeploy</a:t>
                      </a:r>
                      <a:endParaRPr sz="2200" dirty="0">
                        <a:latin typeface="Calibri"/>
                        <a:cs typeface="Calibri"/>
                      </a:endParaRPr>
                    </a:p>
                  </a:txBody>
                  <a:tcPr marL="0" marR="0" marT="0" marB="0">
                    <a:lnL w="19050">
                      <a:solidFill>
                        <a:srgbClr val="B56E01"/>
                      </a:solidFill>
                      <a:prstDash val="solid"/>
                    </a:lnL>
                    <a:lnR w="19050">
                      <a:solidFill>
                        <a:srgbClr val="B56E01"/>
                      </a:solidFill>
                      <a:prstDash val="solid"/>
                    </a:lnR>
                    <a:lnT w="19050">
                      <a:solidFill>
                        <a:srgbClr val="B56E01"/>
                      </a:solidFill>
                      <a:prstDash val="solid"/>
                    </a:lnT>
                    <a:lnB w="19050">
                      <a:solidFill>
                        <a:srgbClr val="B56E01"/>
                      </a:solidFill>
                      <a:prstDash val="solid"/>
                    </a:lnB>
                    <a:solidFill>
                      <a:srgbClr val="F69802"/>
                    </a:solidFill>
                  </a:tcPr>
                </a:tc>
                <a:tc>
                  <a:txBody>
                    <a:bodyPr/>
                    <a:lstStyle/>
                    <a:p>
                      <a:pPr marL="95250" marR="87630" indent="-635" algn="ctr">
                        <a:lnSpc>
                          <a:spcPct val="100400"/>
                        </a:lnSpc>
                        <a:spcBef>
                          <a:spcPts val="434"/>
                        </a:spcBef>
                      </a:pPr>
                      <a:r>
                        <a:rPr sz="2200" dirty="0">
                          <a:solidFill>
                            <a:srgbClr val="FFFFFF"/>
                          </a:solidFill>
                          <a:latin typeface="Calibri"/>
                          <a:cs typeface="Calibri"/>
                        </a:rPr>
                        <a:t>User</a:t>
                      </a:r>
                      <a:r>
                        <a:rPr sz="2200" spc="-10" dirty="0">
                          <a:solidFill>
                            <a:srgbClr val="FFFFFF"/>
                          </a:solidFill>
                          <a:latin typeface="Calibri"/>
                          <a:cs typeface="Calibri"/>
                        </a:rPr>
                        <a:t> Managed </a:t>
                      </a:r>
                      <a:r>
                        <a:rPr sz="2200" dirty="0">
                          <a:solidFill>
                            <a:srgbClr val="FFFFFF"/>
                          </a:solidFill>
                          <a:latin typeface="Calibri"/>
                          <a:cs typeface="Calibri"/>
                        </a:rPr>
                        <a:t>EC2</a:t>
                      </a:r>
                      <a:r>
                        <a:rPr sz="2200" spc="-20" dirty="0">
                          <a:solidFill>
                            <a:srgbClr val="FFFFFF"/>
                          </a:solidFill>
                          <a:latin typeface="Calibri"/>
                          <a:cs typeface="Calibri"/>
                        </a:rPr>
                        <a:t> </a:t>
                      </a:r>
                      <a:r>
                        <a:rPr sz="2200" spc="-10" dirty="0">
                          <a:solidFill>
                            <a:srgbClr val="FFFFFF"/>
                          </a:solidFill>
                          <a:latin typeface="Calibri"/>
                          <a:cs typeface="Calibri"/>
                        </a:rPr>
                        <a:t>Instances Fleet (CloudFormation)</a:t>
                      </a:r>
                      <a:endParaRPr sz="2200" dirty="0">
                        <a:latin typeface="Calibri"/>
                        <a:cs typeface="Calibri"/>
                      </a:endParaRPr>
                    </a:p>
                  </a:txBody>
                  <a:tcPr marL="0" marR="0" marT="66293" marB="0">
                    <a:lnL w="19050">
                      <a:solidFill>
                        <a:srgbClr val="B56E01"/>
                      </a:solidFill>
                      <a:prstDash val="solid"/>
                    </a:lnL>
                    <a:lnR w="19050">
                      <a:solidFill>
                        <a:srgbClr val="BC8C00"/>
                      </a:solidFill>
                      <a:prstDash val="solid"/>
                    </a:lnR>
                    <a:lnT w="19050">
                      <a:solidFill>
                        <a:srgbClr val="BC8C00"/>
                      </a:solidFill>
                      <a:prstDash val="solid"/>
                    </a:lnT>
                    <a:lnB w="19050">
                      <a:solidFill>
                        <a:srgbClr val="BC8C00"/>
                      </a:solidFill>
                      <a:prstDash val="solid"/>
                    </a:lnB>
                    <a:solidFill>
                      <a:srgbClr val="FFC000"/>
                    </a:solidFill>
                  </a:tcPr>
                </a:tc>
                <a:extLst>
                  <a:ext uri="{0D108BD9-81ED-4DB2-BD59-A6C34878D82A}">
                    <a16:rowId xmlns:a16="http://schemas.microsoft.com/office/drawing/2014/main" val="10001"/>
                  </a:ext>
                </a:extLst>
              </a:tr>
            </a:tbl>
          </a:graphicData>
        </a:graphic>
      </p:graphicFrame>
      <p:sp>
        <p:nvSpPr>
          <p:cNvPr id="33" name="object 33"/>
          <p:cNvSpPr txBox="1"/>
          <p:nvPr/>
        </p:nvSpPr>
        <p:spPr>
          <a:xfrm>
            <a:off x="4033518" y="6662648"/>
            <a:ext cx="7040880" cy="377796"/>
          </a:xfrm>
          <a:prstGeom prst="rect">
            <a:avLst/>
          </a:prstGeom>
          <a:solidFill>
            <a:srgbClr val="F69802"/>
          </a:solidFill>
          <a:ln w="12700">
            <a:solidFill>
              <a:srgbClr val="B56E01"/>
            </a:solidFill>
          </a:ln>
        </p:spPr>
        <p:txBody>
          <a:bodyPr vert="horz" wrap="square" lIns="0" tIns="44958" rIns="0" bIns="0" rtlCol="0">
            <a:spAutoFit/>
          </a:bodyPr>
          <a:lstStyle/>
          <a:p>
            <a:pPr algn="ctr">
              <a:spcBef>
                <a:spcPts val="354"/>
              </a:spcBef>
            </a:pPr>
            <a:r>
              <a:rPr sz="2160" spc="-12" dirty="0">
                <a:latin typeface="+mj-lt"/>
                <a:cs typeface="Calibri"/>
              </a:rPr>
              <a:t>Orchestrate:</a:t>
            </a:r>
            <a:r>
              <a:rPr sz="2160" spc="-66" dirty="0">
                <a:latin typeface="+mj-lt"/>
                <a:cs typeface="Calibri"/>
              </a:rPr>
              <a:t> </a:t>
            </a:r>
            <a:r>
              <a:rPr sz="2160" dirty="0">
                <a:latin typeface="+mj-lt"/>
                <a:cs typeface="Calibri"/>
              </a:rPr>
              <a:t>AWS</a:t>
            </a:r>
            <a:r>
              <a:rPr sz="2160" spc="-66" dirty="0">
                <a:latin typeface="+mj-lt"/>
                <a:cs typeface="Calibri"/>
              </a:rPr>
              <a:t> </a:t>
            </a:r>
            <a:r>
              <a:rPr sz="2160" spc="-12" dirty="0">
                <a:latin typeface="+mj-lt"/>
                <a:cs typeface="Calibri"/>
              </a:rPr>
              <a:t>CodePipeline</a:t>
            </a:r>
            <a:endParaRPr sz="2160">
              <a:latin typeface="+mj-lt"/>
              <a:cs typeface="Calibri"/>
            </a:endParaRPr>
          </a:p>
        </p:txBody>
      </p:sp>
      <p:sp>
        <p:nvSpPr>
          <p:cNvPr id="34" name="object 34"/>
          <p:cNvSpPr/>
          <p:nvPr/>
        </p:nvSpPr>
        <p:spPr>
          <a:xfrm>
            <a:off x="1744481" y="6213573"/>
            <a:ext cx="11568684" cy="311658"/>
          </a:xfrm>
          <a:custGeom>
            <a:avLst/>
            <a:gdLst/>
            <a:ahLst/>
            <a:cxnLst/>
            <a:rect l="l" t="t" r="r" b="b"/>
            <a:pathLst>
              <a:path w="9640570" h="259714">
                <a:moveTo>
                  <a:pt x="9640134" y="10"/>
                </a:moveTo>
                <a:lnTo>
                  <a:pt x="9638435" y="50477"/>
                </a:lnTo>
                <a:lnTo>
                  <a:pt x="9633804" y="91688"/>
                </a:lnTo>
                <a:lnTo>
                  <a:pt x="9626934" y="119474"/>
                </a:lnTo>
                <a:lnTo>
                  <a:pt x="9618522" y="129663"/>
                </a:lnTo>
                <a:lnTo>
                  <a:pt x="4841679" y="129652"/>
                </a:lnTo>
                <a:lnTo>
                  <a:pt x="4833266" y="139841"/>
                </a:lnTo>
                <a:lnTo>
                  <a:pt x="4826397" y="167627"/>
                </a:lnTo>
                <a:lnTo>
                  <a:pt x="4821765" y="208838"/>
                </a:lnTo>
                <a:lnTo>
                  <a:pt x="4820067" y="259305"/>
                </a:lnTo>
                <a:lnTo>
                  <a:pt x="4818368" y="208838"/>
                </a:lnTo>
                <a:lnTo>
                  <a:pt x="4813737" y="167627"/>
                </a:lnTo>
                <a:lnTo>
                  <a:pt x="4806867" y="139841"/>
                </a:lnTo>
                <a:lnTo>
                  <a:pt x="4798455" y="129652"/>
                </a:lnTo>
                <a:lnTo>
                  <a:pt x="21612" y="129652"/>
                </a:lnTo>
                <a:lnTo>
                  <a:pt x="13199" y="119463"/>
                </a:lnTo>
                <a:lnTo>
                  <a:pt x="6330" y="91678"/>
                </a:lnTo>
                <a:lnTo>
                  <a:pt x="1698" y="50466"/>
                </a:lnTo>
                <a:lnTo>
                  <a:pt x="0" y="0"/>
                </a:lnTo>
              </a:path>
            </a:pathLst>
          </a:custGeom>
          <a:ln w="38100">
            <a:solidFill>
              <a:srgbClr val="444949"/>
            </a:solidFill>
          </a:ln>
        </p:spPr>
        <p:txBody>
          <a:bodyPr wrap="square" lIns="0" tIns="0" rIns="0" bIns="0" rtlCol="0"/>
          <a:lstStyle/>
          <a:p>
            <a:endParaRPr sz="3456">
              <a:latin typeface="+mj-lt"/>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title"/>
          </p:nvPr>
        </p:nvSpPr>
        <p:spPr>
          <a:xfrm>
            <a:off x="658367" y="220678"/>
            <a:ext cx="16217798" cy="827919"/>
          </a:xfrm>
          <a:prstGeom prst="rect">
            <a:avLst/>
          </a:prstGeom>
        </p:spPr>
        <p:txBody>
          <a:bodyPr vert="horz" wrap="square" lIns="0" tIns="15240" rIns="0" bIns="0" rtlCol="0" anchor="t">
            <a:spAutoFit/>
          </a:bodyPr>
          <a:lstStyle/>
          <a:p>
            <a:pPr marL="15240">
              <a:spcBef>
                <a:spcPts val="120"/>
              </a:spcBef>
            </a:pPr>
            <a:r>
              <a:rPr spc="-78" dirty="0">
                <a:solidFill>
                  <a:schemeClr val="tx1"/>
                </a:solidFill>
                <a:latin typeface="+mj-lt"/>
              </a:rPr>
              <a:t>CodeCommit</a:t>
            </a:r>
          </a:p>
        </p:txBody>
      </p:sp>
      <p:sp>
        <p:nvSpPr>
          <p:cNvPr id="5" name="object 5"/>
          <p:cNvSpPr txBox="1"/>
          <p:nvPr/>
        </p:nvSpPr>
        <p:spPr>
          <a:xfrm>
            <a:off x="1100327" y="1697735"/>
            <a:ext cx="11621262" cy="4761816"/>
          </a:xfrm>
          <a:prstGeom prst="rect">
            <a:avLst/>
          </a:prstGeom>
        </p:spPr>
        <p:txBody>
          <a:bodyPr vert="horz" wrap="square" lIns="0" tIns="76200" rIns="0" bIns="0" rtlCol="0">
            <a:spAutoFit/>
          </a:bodyPr>
          <a:lstStyle/>
          <a:p>
            <a:pPr marL="289560" marR="6096" indent="-274320">
              <a:lnSpc>
                <a:spcPts val="3600"/>
              </a:lnSpc>
              <a:spcBef>
                <a:spcPts val="600"/>
              </a:spcBef>
              <a:buSzPct val="101818"/>
              <a:buFont typeface="Arial"/>
              <a:buChar char="•"/>
              <a:tabLst>
                <a:tab pos="289560" algn="l"/>
              </a:tabLst>
            </a:pPr>
            <a:r>
              <a:rPr sz="4950" spc="-72" baseline="1010" dirty="0">
                <a:latin typeface="+mj-lt"/>
                <a:cs typeface="Gill Sans MT"/>
              </a:rPr>
              <a:t>Version</a:t>
            </a:r>
            <a:r>
              <a:rPr sz="4950" spc="-215" baseline="1010" dirty="0">
                <a:latin typeface="+mj-lt"/>
                <a:cs typeface="Gill Sans MT"/>
              </a:rPr>
              <a:t> </a:t>
            </a:r>
            <a:r>
              <a:rPr sz="4950" spc="-53" baseline="1010" dirty="0">
                <a:latin typeface="+mj-lt"/>
                <a:cs typeface="Gill Sans MT"/>
              </a:rPr>
              <a:t>control</a:t>
            </a:r>
            <a:r>
              <a:rPr sz="4950" spc="-224" baseline="1010" dirty="0">
                <a:latin typeface="+mj-lt"/>
                <a:cs typeface="Gill Sans MT"/>
              </a:rPr>
              <a:t> </a:t>
            </a:r>
            <a:r>
              <a:rPr sz="3360" spc="-12" dirty="0">
                <a:latin typeface="+mj-lt"/>
                <a:cs typeface="Gill Sans MT"/>
              </a:rPr>
              <a:t>is</a:t>
            </a:r>
            <a:r>
              <a:rPr sz="3360" spc="-162" dirty="0">
                <a:latin typeface="+mj-lt"/>
                <a:cs typeface="Gill Sans MT"/>
              </a:rPr>
              <a:t> </a:t>
            </a:r>
            <a:r>
              <a:rPr sz="3360" dirty="0">
                <a:latin typeface="+mj-lt"/>
                <a:cs typeface="Gill Sans MT"/>
              </a:rPr>
              <a:t>the</a:t>
            </a:r>
            <a:r>
              <a:rPr sz="3360" spc="-162" dirty="0">
                <a:latin typeface="+mj-lt"/>
                <a:cs typeface="Gill Sans MT"/>
              </a:rPr>
              <a:t> </a:t>
            </a:r>
            <a:r>
              <a:rPr sz="3360" spc="-60" dirty="0">
                <a:latin typeface="+mj-lt"/>
                <a:cs typeface="Gill Sans MT"/>
              </a:rPr>
              <a:t>ability</a:t>
            </a:r>
            <a:r>
              <a:rPr sz="3360" spc="-162" dirty="0">
                <a:latin typeface="+mj-lt"/>
                <a:cs typeface="Gill Sans MT"/>
              </a:rPr>
              <a:t> </a:t>
            </a:r>
            <a:r>
              <a:rPr sz="3360" dirty="0">
                <a:latin typeface="+mj-lt"/>
                <a:cs typeface="Gill Sans MT"/>
              </a:rPr>
              <a:t>to</a:t>
            </a:r>
            <a:r>
              <a:rPr sz="3360" spc="-162" dirty="0">
                <a:latin typeface="+mj-lt"/>
                <a:cs typeface="Gill Sans MT"/>
              </a:rPr>
              <a:t> </a:t>
            </a:r>
            <a:r>
              <a:rPr sz="3360" spc="-30" dirty="0">
                <a:latin typeface="+mj-lt"/>
                <a:cs typeface="Gill Sans MT"/>
              </a:rPr>
              <a:t>understand</a:t>
            </a:r>
            <a:r>
              <a:rPr sz="3360" spc="-162" dirty="0">
                <a:latin typeface="+mj-lt"/>
                <a:cs typeface="Gill Sans MT"/>
              </a:rPr>
              <a:t> </a:t>
            </a:r>
            <a:r>
              <a:rPr sz="3360" dirty="0">
                <a:latin typeface="+mj-lt"/>
                <a:cs typeface="Gill Sans MT"/>
              </a:rPr>
              <a:t>the</a:t>
            </a:r>
            <a:r>
              <a:rPr sz="3360" spc="-162" dirty="0">
                <a:latin typeface="+mj-lt"/>
                <a:cs typeface="Gill Sans MT"/>
              </a:rPr>
              <a:t> </a:t>
            </a:r>
            <a:r>
              <a:rPr sz="3360" spc="-48" dirty="0">
                <a:latin typeface="+mj-lt"/>
                <a:cs typeface="Gill Sans MT"/>
              </a:rPr>
              <a:t>various</a:t>
            </a:r>
            <a:r>
              <a:rPr sz="3360" spc="-162" dirty="0">
                <a:latin typeface="+mj-lt"/>
                <a:cs typeface="Gill Sans MT"/>
              </a:rPr>
              <a:t> </a:t>
            </a:r>
            <a:r>
              <a:rPr sz="3360" spc="-12" dirty="0">
                <a:latin typeface="+mj-lt"/>
                <a:cs typeface="Gill Sans MT"/>
              </a:rPr>
              <a:t>changes</a:t>
            </a:r>
            <a:r>
              <a:rPr sz="3360" spc="-162" dirty="0">
                <a:latin typeface="+mj-lt"/>
                <a:cs typeface="Gill Sans MT"/>
              </a:rPr>
              <a:t> </a:t>
            </a:r>
            <a:r>
              <a:rPr sz="3360" spc="-24" dirty="0">
                <a:latin typeface="+mj-lt"/>
                <a:cs typeface="Gill Sans MT"/>
              </a:rPr>
              <a:t>that </a:t>
            </a:r>
            <a:r>
              <a:rPr sz="3360" dirty="0">
                <a:latin typeface="+mj-lt"/>
                <a:cs typeface="Gill Sans MT"/>
              </a:rPr>
              <a:t>happened</a:t>
            </a:r>
            <a:r>
              <a:rPr sz="3360" spc="-132" dirty="0">
                <a:latin typeface="+mj-lt"/>
                <a:cs typeface="Gill Sans MT"/>
              </a:rPr>
              <a:t> </a:t>
            </a:r>
            <a:r>
              <a:rPr sz="3360" dirty="0">
                <a:latin typeface="+mj-lt"/>
                <a:cs typeface="Gill Sans MT"/>
              </a:rPr>
              <a:t>to</a:t>
            </a:r>
            <a:r>
              <a:rPr sz="3360" spc="-137" dirty="0">
                <a:latin typeface="+mj-lt"/>
                <a:cs typeface="Gill Sans MT"/>
              </a:rPr>
              <a:t> </a:t>
            </a:r>
            <a:r>
              <a:rPr sz="3360" dirty="0">
                <a:latin typeface="+mj-lt"/>
                <a:cs typeface="Gill Sans MT"/>
              </a:rPr>
              <a:t>the</a:t>
            </a:r>
            <a:r>
              <a:rPr sz="3360" spc="-137" dirty="0">
                <a:latin typeface="+mj-lt"/>
                <a:cs typeface="Gill Sans MT"/>
              </a:rPr>
              <a:t> </a:t>
            </a:r>
            <a:r>
              <a:rPr sz="3360" dirty="0">
                <a:latin typeface="+mj-lt"/>
                <a:cs typeface="Gill Sans MT"/>
              </a:rPr>
              <a:t>code</a:t>
            </a:r>
            <a:r>
              <a:rPr sz="3360" spc="-132" dirty="0">
                <a:latin typeface="+mj-lt"/>
                <a:cs typeface="Gill Sans MT"/>
              </a:rPr>
              <a:t> </a:t>
            </a:r>
            <a:r>
              <a:rPr sz="3360" spc="-72" dirty="0">
                <a:latin typeface="+mj-lt"/>
                <a:cs typeface="Gill Sans MT"/>
              </a:rPr>
              <a:t>over</a:t>
            </a:r>
            <a:r>
              <a:rPr sz="3360" spc="-126" dirty="0">
                <a:latin typeface="+mj-lt"/>
                <a:cs typeface="Gill Sans MT"/>
              </a:rPr>
              <a:t> </a:t>
            </a:r>
            <a:r>
              <a:rPr sz="3360" dirty="0">
                <a:latin typeface="+mj-lt"/>
                <a:cs typeface="Gill Sans MT"/>
              </a:rPr>
              <a:t>time</a:t>
            </a:r>
            <a:r>
              <a:rPr sz="3360" spc="-132" dirty="0">
                <a:latin typeface="+mj-lt"/>
                <a:cs typeface="Gill Sans MT"/>
              </a:rPr>
              <a:t> </a:t>
            </a:r>
            <a:r>
              <a:rPr sz="3360" dirty="0">
                <a:latin typeface="+mj-lt"/>
                <a:cs typeface="Gill Sans MT"/>
              </a:rPr>
              <a:t>(and</a:t>
            </a:r>
            <a:r>
              <a:rPr sz="3360" spc="-132" dirty="0">
                <a:latin typeface="+mj-lt"/>
                <a:cs typeface="Gill Sans MT"/>
              </a:rPr>
              <a:t> </a:t>
            </a:r>
            <a:r>
              <a:rPr sz="3360" spc="-60" dirty="0">
                <a:latin typeface="+mj-lt"/>
                <a:cs typeface="Gill Sans MT"/>
              </a:rPr>
              <a:t>possibly</a:t>
            </a:r>
            <a:r>
              <a:rPr sz="3360" spc="-137" dirty="0">
                <a:latin typeface="+mj-lt"/>
                <a:cs typeface="Gill Sans MT"/>
              </a:rPr>
              <a:t> </a:t>
            </a:r>
            <a:r>
              <a:rPr sz="3360" spc="-90" dirty="0">
                <a:latin typeface="+mj-lt"/>
                <a:cs typeface="Gill Sans MT"/>
              </a:rPr>
              <a:t>roll</a:t>
            </a:r>
            <a:r>
              <a:rPr sz="3360" spc="-132" dirty="0">
                <a:latin typeface="+mj-lt"/>
                <a:cs typeface="Gill Sans MT"/>
              </a:rPr>
              <a:t> </a:t>
            </a:r>
            <a:r>
              <a:rPr sz="3360" spc="-12" dirty="0">
                <a:latin typeface="+mj-lt"/>
                <a:cs typeface="Gill Sans MT"/>
              </a:rPr>
              <a:t>back).</a:t>
            </a:r>
            <a:endParaRPr sz="3360" dirty="0">
              <a:latin typeface="+mj-lt"/>
              <a:cs typeface="Gill Sans MT"/>
            </a:endParaRPr>
          </a:p>
          <a:p>
            <a:pPr marL="289560" indent="-274320">
              <a:spcBef>
                <a:spcPts val="846"/>
              </a:spcBef>
              <a:buFont typeface="Arial"/>
              <a:buChar char="•"/>
              <a:tabLst>
                <a:tab pos="289560" algn="l"/>
              </a:tabLst>
            </a:pPr>
            <a:r>
              <a:rPr sz="3360" spc="-12" dirty="0">
                <a:latin typeface="+mj-lt"/>
                <a:cs typeface="Gill Sans MT"/>
              </a:rPr>
              <a:t>All</a:t>
            </a:r>
            <a:r>
              <a:rPr sz="3360" spc="-168" dirty="0">
                <a:latin typeface="+mj-lt"/>
                <a:cs typeface="Gill Sans MT"/>
              </a:rPr>
              <a:t> </a:t>
            </a:r>
            <a:r>
              <a:rPr sz="3360" spc="-12" dirty="0">
                <a:latin typeface="+mj-lt"/>
                <a:cs typeface="Gill Sans MT"/>
              </a:rPr>
              <a:t>these</a:t>
            </a:r>
            <a:r>
              <a:rPr sz="3360" spc="-156" dirty="0">
                <a:latin typeface="+mj-lt"/>
                <a:cs typeface="Gill Sans MT"/>
              </a:rPr>
              <a:t> </a:t>
            </a:r>
            <a:r>
              <a:rPr sz="3360" dirty="0">
                <a:latin typeface="+mj-lt"/>
                <a:cs typeface="Gill Sans MT"/>
              </a:rPr>
              <a:t>are</a:t>
            </a:r>
            <a:r>
              <a:rPr sz="3360" spc="-156" dirty="0">
                <a:latin typeface="+mj-lt"/>
                <a:cs typeface="Gill Sans MT"/>
              </a:rPr>
              <a:t> </a:t>
            </a:r>
            <a:r>
              <a:rPr sz="3360" dirty="0">
                <a:latin typeface="+mj-lt"/>
                <a:cs typeface="Gill Sans MT"/>
              </a:rPr>
              <a:t>enabled</a:t>
            </a:r>
            <a:r>
              <a:rPr sz="3360" spc="-162" dirty="0">
                <a:latin typeface="+mj-lt"/>
                <a:cs typeface="Gill Sans MT"/>
              </a:rPr>
              <a:t> </a:t>
            </a:r>
            <a:r>
              <a:rPr sz="3360" dirty="0">
                <a:latin typeface="+mj-lt"/>
                <a:cs typeface="Gill Sans MT"/>
              </a:rPr>
              <a:t>by</a:t>
            </a:r>
            <a:r>
              <a:rPr sz="3360" spc="-162" dirty="0">
                <a:latin typeface="+mj-lt"/>
                <a:cs typeface="Gill Sans MT"/>
              </a:rPr>
              <a:t> </a:t>
            </a:r>
            <a:r>
              <a:rPr sz="3360" spc="-24" dirty="0">
                <a:latin typeface="+mj-lt"/>
                <a:cs typeface="Gill Sans MT"/>
              </a:rPr>
              <a:t>using</a:t>
            </a:r>
            <a:r>
              <a:rPr sz="3360" spc="-156" dirty="0">
                <a:latin typeface="+mj-lt"/>
                <a:cs typeface="Gill Sans MT"/>
              </a:rPr>
              <a:t> </a:t>
            </a:r>
            <a:r>
              <a:rPr sz="3360" dirty="0">
                <a:latin typeface="+mj-lt"/>
                <a:cs typeface="Gill Sans MT"/>
              </a:rPr>
              <a:t>a</a:t>
            </a:r>
            <a:r>
              <a:rPr sz="3360" spc="-156" dirty="0">
                <a:latin typeface="+mj-lt"/>
                <a:cs typeface="Gill Sans MT"/>
              </a:rPr>
              <a:t> </a:t>
            </a:r>
            <a:r>
              <a:rPr sz="3360" spc="-42" dirty="0">
                <a:latin typeface="+mj-lt"/>
                <a:cs typeface="Gill Sans MT"/>
              </a:rPr>
              <a:t>version</a:t>
            </a:r>
            <a:r>
              <a:rPr sz="3360" spc="-150" dirty="0">
                <a:latin typeface="+mj-lt"/>
                <a:cs typeface="Gill Sans MT"/>
              </a:rPr>
              <a:t> </a:t>
            </a:r>
            <a:r>
              <a:rPr sz="3360" spc="-78" dirty="0">
                <a:latin typeface="+mj-lt"/>
                <a:cs typeface="Gill Sans MT"/>
              </a:rPr>
              <a:t>control</a:t>
            </a:r>
            <a:r>
              <a:rPr sz="3360" spc="-156" dirty="0">
                <a:latin typeface="+mj-lt"/>
                <a:cs typeface="Gill Sans MT"/>
              </a:rPr>
              <a:t> </a:t>
            </a:r>
            <a:r>
              <a:rPr sz="3360" spc="-42" dirty="0">
                <a:latin typeface="+mj-lt"/>
                <a:cs typeface="Gill Sans MT"/>
              </a:rPr>
              <a:t>system</a:t>
            </a:r>
            <a:r>
              <a:rPr sz="3360" spc="-156" dirty="0">
                <a:latin typeface="+mj-lt"/>
                <a:cs typeface="Gill Sans MT"/>
              </a:rPr>
              <a:t> </a:t>
            </a:r>
            <a:r>
              <a:rPr sz="3360" spc="-24" dirty="0">
                <a:latin typeface="+mj-lt"/>
                <a:cs typeface="Gill Sans MT"/>
              </a:rPr>
              <a:t>such</a:t>
            </a:r>
            <a:r>
              <a:rPr sz="3360" spc="-150" dirty="0">
                <a:latin typeface="+mj-lt"/>
                <a:cs typeface="Gill Sans MT"/>
              </a:rPr>
              <a:t> </a:t>
            </a:r>
            <a:r>
              <a:rPr sz="3360" dirty="0">
                <a:latin typeface="+mj-lt"/>
                <a:cs typeface="Gill Sans MT"/>
              </a:rPr>
              <a:t>as</a:t>
            </a:r>
            <a:r>
              <a:rPr sz="3360" spc="-162" dirty="0">
                <a:latin typeface="+mj-lt"/>
                <a:cs typeface="Gill Sans MT"/>
              </a:rPr>
              <a:t> </a:t>
            </a:r>
            <a:r>
              <a:rPr sz="3360" spc="-30" dirty="0">
                <a:latin typeface="+mj-lt"/>
                <a:cs typeface="Gill Sans MT"/>
              </a:rPr>
              <a:t>Git</a:t>
            </a:r>
            <a:endParaRPr sz="3360" dirty="0">
              <a:latin typeface="+mj-lt"/>
              <a:cs typeface="Gill Sans MT"/>
            </a:endParaRPr>
          </a:p>
          <a:p>
            <a:pPr marL="289560" marR="238506" indent="-274320">
              <a:lnSpc>
                <a:spcPts val="3600"/>
              </a:lnSpc>
              <a:spcBef>
                <a:spcPts val="1254"/>
              </a:spcBef>
              <a:buFont typeface="Arial"/>
              <a:buChar char="•"/>
              <a:tabLst>
                <a:tab pos="289560" algn="l"/>
              </a:tabLst>
            </a:pPr>
            <a:r>
              <a:rPr sz="3360" dirty="0">
                <a:latin typeface="+mj-lt"/>
                <a:cs typeface="Gill Sans MT"/>
              </a:rPr>
              <a:t>A</a:t>
            </a:r>
            <a:r>
              <a:rPr sz="3360" spc="-216" dirty="0">
                <a:latin typeface="+mj-lt"/>
                <a:cs typeface="Gill Sans MT"/>
              </a:rPr>
              <a:t> </a:t>
            </a:r>
            <a:r>
              <a:rPr sz="3360" spc="-48" dirty="0">
                <a:latin typeface="+mj-lt"/>
                <a:cs typeface="Gill Sans MT"/>
              </a:rPr>
              <a:t>Git</a:t>
            </a:r>
            <a:r>
              <a:rPr sz="3360" spc="-120" dirty="0">
                <a:latin typeface="+mj-lt"/>
                <a:cs typeface="Gill Sans MT"/>
              </a:rPr>
              <a:t> </a:t>
            </a:r>
            <a:r>
              <a:rPr sz="3360" spc="-54" dirty="0">
                <a:latin typeface="+mj-lt"/>
                <a:cs typeface="Gill Sans MT"/>
              </a:rPr>
              <a:t>repository</a:t>
            </a:r>
            <a:r>
              <a:rPr sz="3360" spc="-126" dirty="0">
                <a:latin typeface="+mj-lt"/>
                <a:cs typeface="Gill Sans MT"/>
              </a:rPr>
              <a:t> </a:t>
            </a:r>
            <a:r>
              <a:rPr sz="3360" dirty="0">
                <a:latin typeface="+mj-lt"/>
                <a:cs typeface="Gill Sans MT"/>
              </a:rPr>
              <a:t>can</a:t>
            </a:r>
            <a:r>
              <a:rPr sz="3360" spc="-120" dirty="0">
                <a:latin typeface="+mj-lt"/>
                <a:cs typeface="Gill Sans MT"/>
              </a:rPr>
              <a:t> </a:t>
            </a:r>
            <a:r>
              <a:rPr sz="3360" spc="-36" dirty="0">
                <a:latin typeface="+mj-lt"/>
                <a:cs typeface="Gill Sans MT"/>
              </a:rPr>
              <a:t>live</a:t>
            </a:r>
            <a:r>
              <a:rPr sz="3360" spc="-126" dirty="0">
                <a:latin typeface="+mj-lt"/>
                <a:cs typeface="Gill Sans MT"/>
              </a:rPr>
              <a:t> </a:t>
            </a:r>
            <a:r>
              <a:rPr sz="3360" dirty="0">
                <a:latin typeface="+mj-lt"/>
                <a:cs typeface="Gill Sans MT"/>
              </a:rPr>
              <a:t>on</a:t>
            </a:r>
            <a:r>
              <a:rPr sz="3360" spc="-114" dirty="0">
                <a:latin typeface="+mj-lt"/>
                <a:cs typeface="Gill Sans MT"/>
              </a:rPr>
              <a:t> </a:t>
            </a:r>
            <a:r>
              <a:rPr sz="3360" spc="-66" dirty="0">
                <a:latin typeface="+mj-lt"/>
                <a:cs typeface="Gill Sans MT"/>
              </a:rPr>
              <a:t>one’s</a:t>
            </a:r>
            <a:r>
              <a:rPr sz="3360" spc="-126" dirty="0">
                <a:latin typeface="+mj-lt"/>
                <a:cs typeface="Gill Sans MT"/>
              </a:rPr>
              <a:t> </a:t>
            </a:r>
            <a:r>
              <a:rPr sz="3360" spc="-54" dirty="0">
                <a:latin typeface="+mj-lt"/>
                <a:cs typeface="Gill Sans MT"/>
              </a:rPr>
              <a:t>machine,</a:t>
            </a:r>
            <a:r>
              <a:rPr sz="3360" spc="-270" dirty="0">
                <a:latin typeface="+mj-lt"/>
                <a:cs typeface="Gill Sans MT"/>
              </a:rPr>
              <a:t> </a:t>
            </a:r>
            <a:r>
              <a:rPr sz="3360" dirty="0">
                <a:latin typeface="+mj-lt"/>
                <a:cs typeface="Gill Sans MT"/>
              </a:rPr>
              <a:t>but</a:t>
            </a:r>
            <a:r>
              <a:rPr sz="3360" spc="-120" dirty="0">
                <a:latin typeface="+mj-lt"/>
                <a:cs typeface="Gill Sans MT"/>
              </a:rPr>
              <a:t> </a:t>
            </a:r>
            <a:r>
              <a:rPr sz="3360" dirty="0">
                <a:latin typeface="+mj-lt"/>
                <a:cs typeface="Gill Sans MT"/>
              </a:rPr>
              <a:t>it</a:t>
            </a:r>
            <a:r>
              <a:rPr sz="3360" spc="-114" dirty="0">
                <a:latin typeface="+mj-lt"/>
                <a:cs typeface="Gill Sans MT"/>
              </a:rPr>
              <a:t> </a:t>
            </a:r>
            <a:r>
              <a:rPr sz="3360" spc="-54" dirty="0">
                <a:latin typeface="+mj-lt"/>
                <a:cs typeface="Gill Sans MT"/>
              </a:rPr>
              <a:t>usually</a:t>
            </a:r>
            <a:r>
              <a:rPr sz="3360" spc="-132" dirty="0">
                <a:latin typeface="+mj-lt"/>
                <a:cs typeface="Gill Sans MT"/>
              </a:rPr>
              <a:t> </a:t>
            </a:r>
            <a:r>
              <a:rPr sz="3360" spc="-60" dirty="0">
                <a:latin typeface="+mj-lt"/>
                <a:cs typeface="Gill Sans MT"/>
              </a:rPr>
              <a:t>lives</a:t>
            </a:r>
            <a:r>
              <a:rPr sz="3360" spc="-120" dirty="0">
                <a:latin typeface="+mj-lt"/>
                <a:cs typeface="Gill Sans MT"/>
              </a:rPr>
              <a:t> </a:t>
            </a:r>
            <a:r>
              <a:rPr sz="3360" dirty="0">
                <a:latin typeface="+mj-lt"/>
                <a:cs typeface="Gill Sans MT"/>
              </a:rPr>
              <a:t>on</a:t>
            </a:r>
            <a:r>
              <a:rPr sz="3360" spc="-120" dirty="0">
                <a:latin typeface="+mj-lt"/>
                <a:cs typeface="Gill Sans MT"/>
              </a:rPr>
              <a:t> </a:t>
            </a:r>
            <a:r>
              <a:rPr sz="3360" spc="-60" dirty="0">
                <a:latin typeface="+mj-lt"/>
                <a:cs typeface="Gill Sans MT"/>
              </a:rPr>
              <a:t>a </a:t>
            </a:r>
            <a:r>
              <a:rPr sz="3360" spc="-48" dirty="0">
                <a:latin typeface="+mj-lt"/>
                <a:cs typeface="Gill Sans MT"/>
              </a:rPr>
              <a:t>central</a:t>
            </a:r>
            <a:r>
              <a:rPr sz="3360" spc="-168" dirty="0">
                <a:latin typeface="+mj-lt"/>
                <a:cs typeface="Gill Sans MT"/>
              </a:rPr>
              <a:t> </a:t>
            </a:r>
            <a:r>
              <a:rPr sz="3360" spc="-30" dirty="0">
                <a:latin typeface="+mj-lt"/>
                <a:cs typeface="Gill Sans MT"/>
              </a:rPr>
              <a:t>online</a:t>
            </a:r>
            <a:r>
              <a:rPr sz="3360" spc="-162" dirty="0">
                <a:latin typeface="+mj-lt"/>
                <a:cs typeface="Gill Sans MT"/>
              </a:rPr>
              <a:t> </a:t>
            </a:r>
            <a:r>
              <a:rPr sz="3360" spc="-12" dirty="0">
                <a:latin typeface="+mj-lt"/>
                <a:cs typeface="Gill Sans MT"/>
              </a:rPr>
              <a:t>repository</a:t>
            </a:r>
            <a:endParaRPr sz="3360" dirty="0">
              <a:latin typeface="+mj-lt"/>
              <a:cs typeface="Gill Sans MT"/>
            </a:endParaRPr>
          </a:p>
          <a:p>
            <a:pPr marL="289560" indent="-274320">
              <a:spcBef>
                <a:spcPts val="732"/>
              </a:spcBef>
              <a:buFont typeface="Arial"/>
              <a:buChar char="•"/>
              <a:tabLst>
                <a:tab pos="289560" algn="l"/>
              </a:tabLst>
            </a:pPr>
            <a:r>
              <a:rPr sz="3360" spc="-60" dirty="0">
                <a:latin typeface="+mj-lt"/>
                <a:cs typeface="Gill Sans MT"/>
              </a:rPr>
              <a:t>Benefits</a:t>
            </a:r>
            <a:r>
              <a:rPr sz="3360" spc="-156" dirty="0">
                <a:latin typeface="+mj-lt"/>
                <a:cs typeface="Gill Sans MT"/>
              </a:rPr>
              <a:t> </a:t>
            </a:r>
            <a:r>
              <a:rPr sz="3360" spc="-24" dirty="0">
                <a:latin typeface="+mj-lt"/>
                <a:cs typeface="Gill Sans MT"/>
              </a:rPr>
              <a:t>are:</a:t>
            </a:r>
            <a:endParaRPr sz="3360" dirty="0">
              <a:latin typeface="+mj-lt"/>
              <a:cs typeface="Gill Sans MT"/>
            </a:endParaRPr>
          </a:p>
          <a:p>
            <a:pPr marL="838200" lvl="1" indent="-274320">
              <a:spcBef>
                <a:spcPts val="275"/>
              </a:spcBef>
              <a:buFont typeface="Arial"/>
              <a:buChar char="•"/>
              <a:tabLst>
                <a:tab pos="838200" algn="l"/>
              </a:tabLst>
            </a:pPr>
            <a:r>
              <a:rPr spc="-42" dirty="0">
                <a:latin typeface="+mj-lt"/>
                <a:cs typeface="Gill Sans MT"/>
              </a:rPr>
              <a:t>Collaborate</a:t>
            </a:r>
            <a:r>
              <a:rPr spc="-126" dirty="0">
                <a:latin typeface="+mj-lt"/>
                <a:cs typeface="Gill Sans MT"/>
              </a:rPr>
              <a:t> </a:t>
            </a:r>
            <a:r>
              <a:rPr spc="-30" dirty="0">
                <a:latin typeface="+mj-lt"/>
                <a:cs typeface="Gill Sans MT"/>
              </a:rPr>
              <a:t>with</a:t>
            </a:r>
            <a:r>
              <a:rPr spc="-126" dirty="0">
                <a:latin typeface="+mj-lt"/>
                <a:cs typeface="Gill Sans MT"/>
              </a:rPr>
              <a:t> </a:t>
            </a:r>
            <a:r>
              <a:rPr spc="-54" dirty="0">
                <a:latin typeface="+mj-lt"/>
                <a:cs typeface="Gill Sans MT"/>
              </a:rPr>
              <a:t>other</a:t>
            </a:r>
            <a:r>
              <a:rPr spc="-120" dirty="0">
                <a:latin typeface="+mj-lt"/>
                <a:cs typeface="Gill Sans MT"/>
              </a:rPr>
              <a:t> </a:t>
            </a:r>
            <a:r>
              <a:rPr spc="-12" dirty="0">
                <a:latin typeface="+mj-lt"/>
                <a:cs typeface="Gill Sans MT"/>
              </a:rPr>
              <a:t>developers</a:t>
            </a:r>
            <a:endParaRPr dirty="0">
              <a:latin typeface="+mj-lt"/>
              <a:cs typeface="Gill Sans MT"/>
            </a:endParaRPr>
          </a:p>
          <a:p>
            <a:pPr marL="838200" lvl="1" indent="-274320">
              <a:spcBef>
                <a:spcPts val="258"/>
              </a:spcBef>
              <a:buFont typeface="Arial"/>
              <a:buChar char="•"/>
              <a:tabLst>
                <a:tab pos="838200" algn="l"/>
              </a:tabLst>
            </a:pPr>
            <a:r>
              <a:rPr spc="-12" dirty="0">
                <a:latin typeface="+mj-lt"/>
                <a:cs typeface="Gill Sans MT"/>
              </a:rPr>
              <a:t>Make</a:t>
            </a:r>
            <a:r>
              <a:rPr spc="-120" dirty="0">
                <a:latin typeface="+mj-lt"/>
                <a:cs typeface="Gill Sans MT"/>
              </a:rPr>
              <a:t> </a:t>
            </a:r>
            <a:r>
              <a:rPr spc="-54" dirty="0">
                <a:latin typeface="+mj-lt"/>
                <a:cs typeface="Gill Sans MT"/>
              </a:rPr>
              <a:t>sure</a:t>
            </a:r>
            <a:r>
              <a:rPr spc="-114" dirty="0">
                <a:latin typeface="+mj-lt"/>
                <a:cs typeface="Gill Sans MT"/>
              </a:rPr>
              <a:t> </a:t>
            </a:r>
            <a:r>
              <a:rPr dirty="0">
                <a:latin typeface="+mj-lt"/>
                <a:cs typeface="Gill Sans MT"/>
              </a:rPr>
              <a:t>the</a:t>
            </a:r>
            <a:r>
              <a:rPr spc="-120" dirty="0">
                <a:latin typeface="+mj-lt"/>
                <a:cs typeface="Gill Sans MT"/>
              </a:rPr>
              <a:t> </a:t>
            </a:r>
            <a:r>
              <a:rPr dirty="0">
                <a:latin typeface="+mj-lt"/>
                <a:cs typeface="Gill Sans MT"/>
              </a:rPr>
              <a:t>code</a:t>
            </a:r>
            <a:r>
              <a:rPr spc="-114" dirty="0">
                <a:latin typeface="+mj-lt"/>
                <a:cs typeface="Gill Sans MT"/>
              </a:rPr>
              <a:t> </a:t>
            </a:r>
            <a:r>
              <a:rPr dirty="0">
                <a:latin typeface="+mj-lt"/>
                <a:cs typeface="Gill Sans MT"/>
              </a:rPr>
              <a:t>is</a:t>
            </a:r>
            <a:r>
              <a:rPr spc="-120" dirty="0">
                <a:latin typeface="+mj-lt"/>
                <a:cs typeface="Gill Sans MT"/>
              </a:rPr>
              <a:t> </a:t>
            </a:r>
            <a:r>
              <a:rPr spc="-48" dirty="0">
                <a:latin typeface="+mj-lt"/>
                <a:cs typeface="Gill Sans MT"/>
              </a:rPr>
              <a:t>backed-</a:t>
            </a:r>
            <a:r>
              <a:rPr dirty="0">
                <a:latin typeface="+mj-lt"/>
                <a:cs typeface="Gill Sans MT"/>
              </a:rPr>
              <a:t>up</a:t>
            </a:r>
            <a:r>
              <a:rPr spc="-114" dirty="0">
                <a:latin typeface="+mj-lt"/>
                <a:cs typeface="Gill Sans MT"/>
              </a:rPr>
              <a:t> </a:t>
            </a:r>
            <a:r>
              <a:rPr spc="-12" dirty="0">
                <a:latin typeface="+mj-lt"/>
                <a:cs typeface="Gill Sans MT"/>
              </a:rPr>
              <a:t>somewhere</a:t>
            </a:r>
            <a:endParaRPr dirty="0">
              <a:latin typeface="+mj-lt"/>
              <a:cs typeface="Gill Sans MT"/>
            </a:endParaRPr>
          </a:p>
          <a:p>
            <a:pPr marL="838200" lvl="1" indent="-274320">
              <a:spcBef>
                <a:spcPts val="263"/>
              </a:spcBef>
              <a:buFont typeface="Arial"/>
              <a:buChar char="•"/>
              <a:tabLst>
                <a:tab pos="838200" algn="l"/>
              </a:tabLst>
            </a:pPr>
            <a:r>
              <a:rPr spc="-12" dirty="0">
                <a:latin typeface="+mj-lt"/>
                <a:cs typeface="Gill Sans MT"/>
              </a:rPr>
              <a:t>Make</a:t>
            </a:r>
            <a:r>
              <a:rPr spc="-137" dirty="0">
                <a:latin typeface="+mj-lt"/>
                <a:cs typeface="Gill Sans MT"/>
              </a:rPr>
              <a:t> </a:t>
            </a:r>
            <a:r>
              <a:rPr spc="-54" dirty="0">
                <a:latin typeface="+mj-lt"/>
                <a:cs typeface="Gill Sans MT"/>
              </a:rPr>
              <a:t>sure</a:t>
            </a:r>
            <a:r>
              <a:rPr spc="-108" dirty="0">
                <a:latin typeface="+mj-lt"/>
                <a:cs typeface="Gill Sans MT"/>
              </a:rPr>
              <a:t> </a:t>
            </a:r>
            <a:r>
              <a:rPr spc="-114" dirty="0">
                <a:latin typeface="+mj-lt"/>
                <a:cs typeface="Gill Sans MT"/>
              </a:rPr>
              <a:t>it’s</a:t>
            </a:r>
            <a:r>
              <a:rPr spc="-90" dirty="0">
                <a:latin typeface="+mj-lt"/>
                <a:cs typeface="Gill Sans MT"/>
              </a:rPr>
              <a:t> </a:t>
            </a:r>
            <a:r>
              <a:rPr spc="-54" dirty="0">
                <a:latin typeface="+mj-lt"/>
                <a:cs typeface="Gill Sans MT"/>
              </a:rPr>
              <a:t>fully</a:t>
            </a:r>
            <a:r>
              <a:rPr spc="-114" dirty="0">
                <a:latin typeface="+mj-lt"/>
                <a:cs typeface="Gill Sans MT"/>
              </a:rPr>
              <a:t> </a:t>
            </a:r>
            <a:r>
              <a:rPr spc="-30" dirty="0">
                <a:latin typeface="+mj-lt"/>
                <a:cs typeface="Gill Sans MT"/>
              </a:rPr>
              <a:t>viewable</a:t>
            </a:r>
            <a:r>
              <a:rPr spc="-114" dirty="0">
                <a:latin typeface="+mj-lt"/>
                <a:cs typeface="Gill Sans MT"/>
              </a:rPr>
              <a:t> </a:t>
            </a:r>
            <a:r>
              <a:rPr dirty="0">
                <a:latin typeface="+mj-lt"/>
                <a:cs typeface="Gill Sans MT"/>
              </a:rPr>
              <a:t>and</a:t>
            </a:r>
            <a:r>
              <a:rPr spc="-108" dirty="0">
                <a:latin typeface="+mj-lt"/>
                <a:cs typeface="Gill Sans MT"/>
              </a:rPr>
              <a:t> </a:t>
            </a:r>
            <a:r>
              <a:rPr spc="-12" dirty="0">
                <a:latin typeface="+mj-lt"/>
                <a:cs typeface="Gill Sans MT"/>
              </a:rPr>
              <a:t>auditable</a:t>
            </a:r>
            <a:endParaRPr dirty="0">
              <a:latin typeface="+mj-lt"/>
              <a:cs typeface="Gill Sans MT"/>
            </a:endParaRPr>
          </a:p>
        </p:txBody>
      </p:sp>
      <p:pic>
        <p:nvPicPr>
          <p:cNvPr id="6" name="object 6"/>
          <p:cNvPicPr/>
          <p:nvPr/>
        </p:nvPicPr>
        <p:blipFill>
          <a:blip r:embed="rId3" cstate="print"/>
          <a:stretch>
            <a:fillRect/>
          </a:stretch>
        </p:blipFill>
        <p:spPr>
          <a:xfrm>
            <a:off x="12925983" y="102231"/>
            <a:ext cx="1397152" cy="1676584"/>
          </a:xfrm>
          <a:prstGeom prst="rect">
            <a:avLst/>
          </a:prstGeom>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658367" y="220678"/>
            <a:ext cx="16217798" cy="827919"/>
          </a:xfrm>
          <a:prstGeom prst="rect">
            <a:avLst/>
          </a:prstGeom>
        </p:spPr>
        <p:txBody>
          <a:bodyPr vert="horz" wrap="square" lIns="0" tIns="15240" rIns="0" bIns="0" rtlCol="0" anchor="t">
            <a:spAutoFit/>
          </a:bodyPr>
          <a:lstStyle/>
          <a:p>
            <a:pPr marL="15240">
              <a:spcBef>
                <a:spcPts val="120"/>
              </a:spcBef>
            </a:pPr>
            <a:r>
              <a:rPr spc="-78" dirty="0">
                <a:solidFill>
                  <a:schemeClr val="tx1"/>
                </a:solidFill>
                <a:latin typeface="+mj-lt"/>
              </a:rPr>
              <a:t>CodeCommit</a:t>
            </a:r>
          </a:p>
        </p:txBody>
      </p:sp>
      <p:sp>
        <p:nvSpPr>
          <p:cNvPr id="4" name="object 4"/>
          <p:cNvSpPr txBox="1"/>
          <p:nvPr/>
        </p:nvSpPr>
        <p:spPr>
          <a:xfrm>
            <a:off x="1100327" y="1611172"/>
            <a:ext cx="7363968" cy="4008212"/>
          </a:xfrm>
          <a:prstGeom prst="rect">
            <a:avLst/>
          </a:prstGeom>
        </p:spPr>
        <p:txBody>
          <a:bodyPr vert="horz" wrap="square" lIns="0" tIns="73913" rIns="0" bIns="0" rtlCol="0">
            <a:spAutoFit/>
          </a:bodyPr>
          <a:lstStyle/>
          <a:p>
            <a:pPr marL="289560" indent="-274320">
              <a:spcBef>
                <a:spcPts val="581"/>
              </a:spcBef>
              <a:buFont typeface="Arial"/>
              <a:buChar char="•"/>
              <a:tabLst>
                <a:tab pos="289560" algn="l"/>
              </a:tabLst>
            </a:pPr>
            <a:r>
              <a:rPr sz="3120" spc="-42" dirty="0">
                <a:latin typeface="+mj-lt"/>
                <a:cs typeface="Gill Sans MT"/>
              </a:rPr>
              <a:t>Git</a:t>
            </a:r>
            <a:r>
              <a:rPr sz="3120" spc="-90" dirty="0">
                <a:latin typeface="+mj-lt"/>
                <a:cs typeface="Gill Sans MT"/>
              </a:rPr>
              <a:t> </a:t>
            </a:r>
            <a:r>
              <a:rPr sz="3120" spc="-66" dirty="0">
                <a:latin typeface="+mj-lt"/>
                <a:cs typeface="Gill Sans MT"/>
              </a:rPr>
              <a:t>repositories</a:t>
            </a:r>
            <a:r>
              <a:rPr sz="3120" spc="-90" dirty="0">
                <a:latin typeface="+mj-lt"/>
                <a:cs typeface="Gill Sans MT"/>
              </a:rPr>
              <a:t> </a:t>
            </a:r>
            <a:r>
              <a:rPr sz="3120" dirty="0">
                <a:latin typeface="+mj-lt"/>
                <a:cs typeface="Gill Sans MT"/>
              </a:rPr>
              <a:t>can</a:t>
            </a:r>
            <a:r>
              <a:rPr sz="3120" spc="-90" dirty="0">
                <a:latin typeface="+mj-lt"/>
                <a:cs typeface="Gill Sans MT"/>
              </a:rPr>
              <a:t> </a:t>
            </a:r>
            <a:r>
              <a:rPr sz="3120" dirty="0">
                <a:latin typeface="+mj-lt"/>
                <a:cs typeface="Gill Sans MT"/>
              </a:rPr>
              <a:t>be</a:t>
            </a:r>
            <a:r>
              <a:rPr sz="3120" spc="-90" dirty="0">
                <a:latin typeface="+mj-lt"/>
                <a:cs typeface="Gill Sans MT"/>
              </a:rPr>
              <a:t> </a:t>
            </a:r>
            <a:r>
              <a:rPr sz="3120" spc="-12" dirty="0">
                <a:latin typeface="+mj-lt"/>
                <a:cs typeface="Gill Sans MT"/>
              </a:rPr>
              <a:t>expensive.</a:t>
            </a:r>
            <a:endParaRPr sz="3120" dirty="0">
              <a:latin typeface="+mj-lt"/>
              <a:cs typeface="Gill Sans MT"/>
            </a:endParaRPr>
          </a:p>
          <a:p>
            <a:pPr marL="289560" indent="-274320">
              <a:lnSpc>
                <a:spcPts val="3726"/>
              </a:lnSpc>
              <a:spcBef>
                <a:spcPts val="456"/>
              </a:spcBef>
              <a:buFont typeface="Arial"/>
              <a:buChar char="•"/>
              <a:tabLst>
                <a:tab pos="289560" algn="l"/>
              </a:tabLst>
            </a:pPr>
            <a:r>
              <a:rPr sz="3120" dirty="0">
                <a:latin typeface="+mj-lt"/>
                <a:cs typeface="Gill Sans MT"/>
              </a:rPr>
              <a:t>The</a:t>
            </a:r>
            <a:r>
              <a:rPr sz="3120" spc="-144" dirty="0">
                <a:latin typeface="+mj-lt"/>
                <a:cs typeface="Gill Sans MT"/>
              </a:rPr>
              <a:t> </a:t>
            </a:r>
            <a:r>
              <a:rPr sz="3120" spc="-36" dirty="0">
                <a:latin typeface="+mj-lt"/>
                <a:cs typeface="Gill Sans MT"/>
              </a:rPr>
              <a:t>industry</a:t>
            </a:r>
            <a:r>
              <a:rPr sz="3120" spc="-137" dirty="0">
                <a:latin typeface="+mj-lt"/>
                <a:cs typeface="Gill Sans MT"/>
              </a:rPr>
              <a:t> </a:t>
            </a:r>
            <a:r>
              <a:rPr sz="3120" spc="-12" dirty="0">
                <a:latin typeface="+mj-lt"/>
                <a:cs typeface="Gill Sans MT"/>
              </a:rPr>
              <a:t>includes:</a:t>
            </a:r>
            <a:endParaRPr sz="3120" dirty="0">
              <a:latin typeface="+mj-lt"/>
              <a:cs typeface="Gill Sans MT"/>
            </a:endParaRPr>
          </a:p>
          <a:p>
            <a:pPr marL="838200" lvl="1" indent="-274320">
              <a:lnSpc>
                <a:spcPts val="3120"/>
              </a:lnSpc>
              <a:buFont typeface="Arial"/>
              <a:buChar char="•"/>
              <a:tabLst>
                <a:tab pos="837438" algn="l"/>
                <a:tab pos="838200" algn="l"/>
              </a:tabLst>
            </a:pPr>
            <a:r>
              <a:rPr sz="2640" spc="-66" dirty="0">
                <a:latin typeface="+mj-lt"/>
                <a:cs typeface="Gill Sans MT"/>
              </a:rPr>
              <a:t>GitHub:</a:t>
            </a:r>
            <a:r>
              <a:rPr sz="2640" spc="-216" dirty="0">
                <a:latin typeface="+mj-lt"/>
                <a:cs typeface="Gill Sans MT"/>
              </a:rPr>
              <a:t> </a:t>
            </a:r>
            <a:r>
              <a:rPr sz="2640" spc="-24" dirty="0">
                <a:latin typeface="+mj-lt"/>
                <a:cs typeface="Gill Sans MT"/>
              </a:rPr>
              <a:t>free</a:t>
            </a:r>
            <a:r>
              <a:rPr sz="2640" spc="-137" dirty="0">
                <a:latin typeface="+mj-lt"/>
                <a:cs typeface="Gill Sans MT"/>
              </a:rPr>
              <a:t> </a:t>
            </a:r>
            <a:r>
              <a:rPr sz="2640" spc="-30" dirty="0">
                <a:latin typeface="+mj-lt"/>
                <a:cs typeface="Gill Sans MT"/>
              </a:rPr>
              <a:t>public</a:t>
            </a:r>
            <a:r>
              <a:rPr sz="2640" spc="-54" dirty="0">
                <a:latin typeface="+mj-lt"/>
                <a:cs typeface="Gill Sans MT"/>
              </a:rPr>
              <a:t> </a:t>
            </a:r>
            <a:r>
              <a:rPr sz="2640" spc="-78" dirty="0">
                <a:latin typeface="+mj-lt"/>
                <a:cs typeface="Gill Sans MT"/>
              </a:rPr>
              <a:t>repositories,</a:t>
            </a:r>
            <a:r>
              <a:rPr sz="2640" spc="-216" dirty="0">
                <a:latin typeface="+mj-lt"/>
                <a:cs typeface="Gill Sans MT"/>
              </a:rPr>
              <a:t> </a:t>
            </a:r>
            <a:r>
              <a:rPr sz="2640" dirty="0">
                <a:latin typeface="+mj-lt"/>
                <a:cs typeface="Gill Sans MT"/>
              </a:rPr>
              <a:t>paid</a:t>
            </a:r>
            <a:r>
              <a:rPr sz="2640" spc="-48" dirty="0">
                <a:latin typeface="+mj-lt"/>
                <a:cs typeface="Gill Sans MT"/>
              </a:rPr>
              <a:t> </a:t>
            </a:r>
            <a:r>
              <a:rPr sz="2640" spc="-30" dirty="0">
                <a:latin typeface="+mj-lt"/>
                <a:cs typeface="Gill Sans MT"/>
              </a:rPr>
              <a:t>private</a:t>
            </a:r>
            <a:r>
              <a:rPr sz="2640" spc="-60" dirty="0">
                <a:latin typeface="+mj-lt"/>
                <a:cs typeface="Gill Sans MT"/>
              </a:rPr>
              <a:t> </a:t>
            </a:r>
            <a:r>
              <a:rPr sz="2640" spc="-24" dirty="0">
                <a:latin typeface="+mj-lt"/>
                <a:cs typeface="Gill Sans MT"/>
              </a:rPr>
              <a:t>ones</a:t>
            </a:r>
            <a:endParaRPr sz="2640" dirty="0">
              <a:latin typeface="+mj-lt"/>
              <a:cs typeface="Gill Sans MT"/>
            </a:endParaRPr>
          </a:p>
          <a:p>
            <a:pPr marL="838200" lvl="1" indent="-274320">
              <a:lnSpc>
                <a:spcPts val="3126"/>
              </a:lnSpc>
              <a:buFont typeface="Arial"/>
              <a:buChar char="•"/>
              <a:tabLst>
                <a:tab pos="837438" algn="l"/>
                <a:tab pos="838200" algn="l"/>
              </a:tabLst>
            </a:pPr>
            <a:r>
              <a:rPr sz="2640" spc="-12" dirty="0">
                <a:latin typeface="+mj-lt"/>
                <a:cs typeface="Gill Sans MT"/>
              </a:rPr>
              <a:t>BitBucket</a:t>
            </a:r>
            <a:endParaRPr sz="2640" dirty="0">
              <a:latin typeface="+mj-lt"/>
              <a:cs typeface="Gill Sans MT"/>
            </a:endParaRPr>
          </a:p>
          <a:p>
            <a:pPr marL="838200" lvl="1" indent="-274320">
              <a:lnSpc>
                <a:spcPts val="3156"/>
              </a:lnSpc>
              <a:buFont typeface="Arial"/>
              <a:buChar char="•"/>
              <a:tabLst>
                <a:tab pos="837438" algn="l"/>
                <a:tab pos="838200" algn="l"/>
              </a:tabLst>
            </a:pPr>
            <a:r>
              <a:rPr sz="2640" spc="-12" dirty="0">
                <a:latin typeface="+mj-lt"/>
                <a:cs typeface="Gill Sans MT"/>
              </a:rPr>
              <a:t>Etc...</a:t>
            </a:r>
            <a:endParaRPr sz="2640" dirty="0">
              <a:latin typeface="+mj-lt"/>
              <a:cs typeface="Gill Sans MT"/>
            </a:endParaRPr>
          </a:p>
          <a:p>
            <a:pPr marL="289560" indent="-274320">
              <a:lnSpc>
                <a:spcPts val="3738"/>
              </a:lnSpc>
              <a:spcBef>
                <a:spcPts val="414"/>
              </a:spcBef>
              <a:buFont typeface="Arial"/>
              <a:buChar char="•"/>
              <a:tabLst>
                <a:tab pos="289560" algn="l"/>
              </a:tabLst>
            </a:pPr>
            <a:r>
              <a:rPr sz="3120" spc="-12" dirty="0">
                <a:latin typeface="+mj-lt"/>
                <a:cs typeface="Gill Sans MT"/>
              </a:rPr>
              <a:t>And</a:t>
            </a:r>
            <a:r>
              <a:rPr sz="3120" spc="-210" dirty="0">
                <a:latin typeface="+mj-lt"/>
                <a:cs typeface="Gill Sans MT"/>
              </a:rPr>
              <a:t> </a:t>
            </a:r>
            <a:r>
              <a:rPr sz="3120" dirty="0">
                <a:latin typeface="+mj-lt"/>
                <a:cs typeface="Gill Sans MT"/>
              </a:rPr>
              <a:t>AWS</a:t>
            </a:r>
            <a:r>
              <a:rPr sz="3120" spc="-186" dirty="0">
                <a:latin typeface="+mj-lt"/>
                <a:cs typeface="Gill Sans MT"/>
              </a:rPr>
              <a:t> </a:t>
            </a:r>
            <a:r>
              <a:rPr sz="3120" spc="-12" dirty="0">
                <a:latin typeface="+mj-lt"/>
                <a:cs typeface="Gill Sans MT"/>
              </a:rPr>
              <a:t>CodeCommit:</a:t>
            </a:r>
            <a:endParaRPr sz="3120" dirty="0">
              <a:latin typeface="+mj-lt"/>
              <a:cs typeface="Gill Sans MT"/>
            </a:endParaRPr>
          </a:p>
          <a:p>
            <a:pPr marL="838200" lvl="1" indent="-274320">
              <a:lnSpc>
                <a:spcPts val="3132"/>
              </a:lnSpc>
              <a:buFont typeface="Arial"/>
              <a:buChar char="•"/>
              <a:tabLst>
                <a:tab pos="837438" algn="l"/>
                <a:tab pos="838200" algn="l"/>
              </a:tabLst>
            </a:pPr>
            <a:r>
              <a:rPr sz="2640" spc="-30" dirty="0">
                <a:latin typeface="+mj-lt"/>
                <a:cs typeface="Gill Sans MT"/>
              </a:rPr>
              <a:t>private</a:t>
            </a:r>
            <a:r>
              <a:rPr sz="2640" spc="-132" dirty="0">
                <a:latin typeface="+mj-lt"/>
                <a:cs typeface="Gill Sans MT"/>
              </a:rPr>
              <a:t> </a:t>
            </a:r>
            <a:r>
              <a:rPr sz="2640" spc="-30" dirty="0">
                <a:latin typeface="+mj-lt"/>
                <a:cs typeface="Gill Sans MT"/>
              </a:rPr>
              <a:t>Git</a:t>
            </a:r>
            <a:r>
              <a:rPr sz="2640" spc="-120" dirty="0">
                <a:latin typeface="+mj-lt"/>
                <a:cs typeface="Gill Sans MT"/>
              </a:rPr>
              <a:t> </a:t>
            </a:r>
            <a:r>
              <a:rPr sz="2640" spc="-12" dirty="0">
                <a:latin typeface="+mj-lt"/>
                <a:cs typeface="Gill Sans MT"/>
              </a:rPr>
              <a:t>repositories</a:t>
            </a:r>
            <a:endParaRPr sz="2640" dirty="0">
              <a:latin typeface="+mj-lt"/>
              <a:cs typeface="Gill Sans MT"/>
            </a:endParaRPr>
          </a:p>
          <a:p>
            <a:pPr marL="838200" lvl="1" indent="-274320">
              <a:lnSpc>
                <a:spcPts val="3126"/>
              </a:lnSpc>
              <a:buFont typeface="Arial"/>
              <a:buChar char="•"/>
              <a:tabLst>
                <a:tab pos="837438" algn="l"/>
                <a:tab pos="838200" algn="l"/>
              </a:tabLst>
            </a:pPr>
            <a:r>
              <a:rPr sz="2640" dirty="0">
                <a:latin typeface="+mj-lt"/>
                <a:cs typeface="Gill Sans MT"/>
              </a:rPr>
              <a:t>No</a:t>
            </a:r>
            <a:r>
              <a:rPr sz="2640" spc="-96" dirty="0">
                <a:latin typeface="+mj-lt"/>
                <a:cs typeface="Gill Sans MT"/>
              </a:rPr>
              <a:t> </a:t>
            </a:r>
            <a:r>
              <a:rPr sz="2640" spc="-36" dirty="0">
                <a:latin typeface="+mj-lt"/>
                <a:cs typeface="Gill Sans MT"/>
              </a:rPr>
              <a:t>size</a:t>
            </a:r>
            <a:r>
              <a:rPr sz="2640" spc="-96" dirty="0">
                <a:latin typeface="+mj-lt"/>
                <a:cs typeface="Gill Sans MT"/>
              </a:rPr>
              <a:t> </a:t>
            </a:r>
            <a:r>
              <a:rPr sz="2640" spc="-60" dirty="0">
                <a:latin typeface="+mj-lt"/>
                <a:cs typeface="Gill Sans MT"/>
              </a:rPr>
              <a:t>limit</a:t>
            </a:r>
            <a:r>
              <a:rPr sz="2640" spc="-96" dirty="0">
                <a:latin typeface="+mj-lt"/>
                <a:cs typeface="Gill Sans MT"/>
              </a:rPr>
              <a:t> </a:t>
            </a:r>
            <a:r>
              <a:rPr sz="2640" dirty="0">
                <a:latin typeface="+mj-lt"/>
                <a:cs typeface="Gill Sans MT"/>
              </a:rPr>
              <a:t>on</a:t>
            </a:r>
            <a:r>
              <a:rPr sz="2640" spc="-96" dirty="0">
                <a:latin typeface="+mj-lt"/>
                <a:cs typeface="Gill Sans MT"/>
              </a:rPr>
              <a:t> </a:t>
            </a:r>
            <a:r>
              <a:rPr sz="2640" spc="-60" dirty="0">
                <a:latin typeface="+mj-lt"/>
                <a:cs typeface="Gill Sans MT"/>
              </a:rPr>
              <a:t>repositories</a:t>
            </a:r>
            <a:r>
              <a:rPr sz="2640" spc="-96" dirty="0">
                <a:latin typeface="+mj-lt"/>
                <a:cs typeface="Gill Sans MT"/>
              </a:rPr>
              <a:t> </a:t>
            </a:r>
            <a:r>
              <a:rPr sz="2640" spc="-12" dirty="0">
                <a:latin typeface="+mj-lt"/>
                <a:cs typeface="Gill Sans MT"/>
              </a:rPr>
              <a:t>(scale</a:t>
            </a:r>
            <a:r>
              <a:rPr sz="2640" spc="-96" dirty="0">
                <a:latin typeface="+mj-lt"/>
                <a:cs typeface="Gill Sans MT"/>
              </a:rPr>
              <a:t> </a:t>
            </a:r>
            <a:r>
              <a:rPr sz="2640" spc="-12" dirty="0">
                <a:latin typeface="+mj-lt"/>
                <a:cs typeface="Gill Sans MT"/>
              </a:rPr>
              <a:t>seamlessly)</a:t>
            </a:r>
            <a:endParaRPr sz="2640" dirty="0">
              <a:latin typeface="+mj-lt"/>
              <a:cs typeface="Gill Sans MT"/>
            </a:endParaRPr>
          </a:p>
          <a:p>
            <a:pPr marL="838200" lvl="1" indent="-274320">
              <a:lnSpc>
                <a:spcPts val="3156"/>
              </a:lnSpc>
              <a:buFont typeface="Arial"/>
              <a:buChar char="•"/>
              <a:tabLst>
                <a:tab pos="837438" algn="l"/>
                <a:tab pos="838200" algn="l"/>
              </a:tabLst>
            </a:pPr>
            <a:r>
              <a:rPr sz="2640" spc="-66" dirty="0">
                <a:latin typeface="+mj-lt"/>
                <a:cs typeface="Gill Sans MT"/>
              </a:rPr>
              <a:t>Fully</a:t>
            </a:r>
            <a:r>
              <a:rPr sz="2640" spc="-78" dirty="0">
                <a:latin typeface="+mj-lt"/>
                <a:cs typeface="Gill Sans MT"/>
              </a:rPr>
              <a:t> </a:t>
            </a:r>
            <a:r>
              <a:rPr sz="2640" spc="-36" dirty="0">
                <a:latin typeface="+mj-lt"/>
                <a:cs typeface="Gill Sans MT"/>
              </a:rPr>
              <a:t>managed,</a:t>
            </a:r>
            <a:r>
              <a:rPr sz="2640" spc="-216" dirty="0">
                <a:latin typeface="+mj-lt"/>
                <a:cs typeface="Gill Sans MT"/>
              </a:rPr>
              <a:t> </a:t>
            </a:r>
            <a:r>
              <a:rPr sz="2640" spc="-36" dirty="0">
                <a:latin typeface="+mj-lt"/>
                <a:cs typeface="Gill Sans MT"/>
              </a:rPr>
              <a:t>highly</a:t>
            </a:r>
            <a:r>
              <a:rPr sz="2640" spc="-54" dirty="0">
                <a:latin typeface="+mj-lt"/>
                <a:cs typeface="Gill Sans MT"/>
              </a:rPr>
              <a:t> </a:t>
            </a:r>
            <a:r>
              <a:rPr sz="2640" spc="-12" dirty="0">
                <a:latin typeface="+mj-lt"/>
                <a:cs typeface="Gill Sans MT"/>
              </a:rPr>
              <a:t>available</a:t>
            </a:r>
            <a:endParaRPr sz="2640" dirty="0">
              <a:latin typeface="+mj-lt"/>
              <a:cs typeface="Gill Sans MT"/>
            </a:endParaRPr>
          </a:p>
        </p:txBody>
      </p:sp>
      <p:sp>
        <p:nvSpPr>
          <p:cNvPr id="5" name="object 5"/>
          <p:cNvSpPr txBox="1"/>
          <p:nvPr/>
        </p:nvSpPr>
        <p:spPr>
          <a:xfrm>
            <a:off x="1648967" y="5585766"/>
            <a:ext cx="9911334" cy="1233351"/>
          </a:xfrm>
          <a:prstGeom prst="rect">
            <a:avLst/>
          </a:prstGeom>
        </p:spPr>
        <p:txBody>
          <a:bodyPr vert="horz" wrap="square" lIns="0" tIns="15240" rIns="0" bIns="0" rtlCol="0">
            <a:spAutoFit/>
          </a:bodyPr>
          <a:lstStyle/>
          <a:p>
            <a:pPr marL="289560" indent="-274320">
              <a:spcBef>
                <a:spcPts val="120"/>
              </a:spcBef>
              <a:buFont typeface="Arial"/>
              <a:buChar char="•"/>
              <a:tabLst>
                <a:tab pos="288798" algn="l"/>
                <a:tab pos="289560" algn="l"/>
              </a:tabLst>
            </a:pPr>
            <a:r>
              <a:rPr sz="2640" dirty="0">
                <a:latin typeface="+mj-lt"/>
                <a:cs typeface="Gill Sans MT"/>
              </a:rPr>
              <a:t>Code</a:t>
            </a:r>
            <a:r>
              <a:rPr sz="2640" spc="-168" dirty="0">
                <a:latin typeface="+mj-lt"/>
                <a:cs typeface="Gill Sans MT"/>
              </a:rPr>
              <a:t> </a:t>
            </a:r>
            <a:r>
              <a:rPr sz="2640" spc="-24" dirty="0">
                <a:latin typeface="+mj-lt"/>
                <a:cs typeface="Gill Sans MT"/>
              </a:rPr>
              <a:t>only</a:t>
            </a:r>
            <a:r>
              <a:rPr sz="2640" spc="-102" dirty="0">
                <a:latin typeface="+mj-lt"/>
                <a:cs typeface="Gill Sans MT"/>
              </a:rPr>
              <a:t> </a:t>
            </a:r>
            <a:r>
              <a:rPr sz="2640" spc="-60" dirty="0">
                <a:latin typeface="+mj-lt"/>
                <a:cs typeface="Gill Sans MT"/>
              </a:rPr>
              <a:t>in</a:t>
            </a:r>
            <a:r>
              <a:rPr sz="2640" spc="-162" dirty="0">
                <a:latin typeface="+mj-lt"/>
                <a:cs typeface="Gill Sans MT"/>
              </a:rPr>
              <a:t> </a:t>
            </a:r>
            <a:r>
              <a:rPr sz="2640" dirty="0">
                <a:latin typeface="+mj-lt"/>
                <a:cs typeface="Gill Sans MT"/>
              </a:rPr>
              <a:t>AWS</a:t>
            </a:r>
            <a:r>
              <a:rPr sz="2640" spc="-84" dirty="0">
                <a:latin typeface="+mj-lt"/>
                <a:cs typeface="Gill Sans MT"/>
              </a:rPr>
              <a:t> </a:t>
            </a:r>
            <a:r>
              <a:rPr sz="2640" spc="-24" dirty="0">
                <a:latin typeface="+mj-lt"/>
                <a:cs typeface="Gill Sans MT"/>
              </a:rPr>
              <a:t>Cloud</a:t>
            </a:r>
            <a:r>
              <a:rPr sz="2640" spc="-90" dirty="0">
                <a:latin typeface="+mj-lt"/>
                <a:cs typeface="Gill Sans MT"/>
              </a:rPr>
              <a:t> </a:t>
            </a:r>
            <a:r>
              <a:rPr sz="2640" spc="-30" dirty="0">
                <a:latin typeface="+mj-lt"/>
                <a:cs typeface="Gill Sans MT"/>
              </a:rPr>
              <a:t>account</a:t>
            </a:r>
            <a:r>
              <a:rPr sz="2640" spc="-96" dirty="0">
                <a:latin typeface="+mj-lt"/>
                <a:cs typeface="Gill Sans MT"/>
              </a:rPr>
              <a:t> </a:t>
            </a:r>
            <a:r>
              <a:rPr sz="2640" spc="192" dirty="0">
                <a:latin typeface="+mj-lt"/>
                <a:cs typeface="Gill Sans MT"/>
              </a:rPr>
              <a:t>=&gt;</a:t>
            </a:r>
            <a:r>
              <a:rPr sz="2640" spc="-96" dirty="0">
                <a:latin typeface="+mj-lt"/>
                <a:cs typeface="Gill Sans MT"/>
              </a:rPr>
              <a:t> </a:t>
            </a:r>
            <a:r>
              <a:rPr sz="2640" spc="-42" dirty="0">
                <a:latin typeface="+mj-lt"/>
                <a:cs typeface="Gill Sans MT"/>
              </a:rPr>
              <a:t>increased</a:t>
            </a:r>
            <a:r>
              <a:rPr sz="2640" spc="-90" dirty="0">
                <a:latin typeface="+mj-lt"/>
                <a:cs typeface="Gill Sans MT"/>
              </a:rPr>
              <a:t> </a:t>
            </a:r>
            <a:r>
              <a:rPr sz="2640" spc="-66" dirty="0">
                <a:latin typeface="+mj-lt"/>
                <a:cs typeface="Gill Sans MT"/>
              </a:rPr>
              <a:t>security</a:t>
            </a:r>
            <a:r>
              <a:rPr sz="2640" spc="-102" dirty="0">
                <a:latin typeface="+mj-lt"/>
                <a:cs typeface="Gill Sans MT"/>
              </a:rPr>
              <a:t> </a:t>
            </a:r>
            <a:r>
              <a:rPr sz="2640" dirty="0">
                <a:latin typeface="+mj-lt"/>
                <a:cs typeface="Gill Sans MT"/>
              </a:rPr>
              <a:t>and</a:t>
            </a:r>
            <a:r>
              <a:rPr sz="2640" spc="-90" dirty="0">
                <a:latin typeface="+mj-lt"/>
                <a:cs typeface="Gill Sans MT"/>
              </a:rPr>
              <a:t> </a:t>
            </a:r>
            <a:r>
              <a:rPr sz="2640" spc="-12" dirty="0">
                <a:latin typeface="+mj-lt"/>
                <a:cs typeface="Gill Sans MT"/>
              </a:rPr>
              <a:t>compliance</a:t>
            </a:r>
            <a:endParaRPr sz="2640">
              <a:latin typeface="+mj-lt"/>
              <a:cs typeface="Gill Sans MT"/>
            </a:endParaRPr>
          </a:p>
          <a:p>
            <a:pPr marL="289560" indent="-274320">
              <a:lnSpc>
                <a:spcPts val="3156"/>
              </a:lnSpc>
              <a:spcBef>
                <a:spcPts val="54"/>
              </a:spcBef>
              <a:buFont typeface="Arial"/>
              <a:buChar char="•"/>
              <a:tabLst>
                <a:tab pos="288798" algn="l"/>
                <a:tab pos="289560" algn="l"/>
              </a:tabLst>
            </a:pPr>
            <a:r>
              <a:rPr sz="2640" spc="-24" dirty="0">
                <a:latin typeface="+mj-lt"/>
                <a:cs typeface="Gill Sans MT"/>
              </a:rPr>
              <a:t>Secure</a:t>
            </a:r>
            <a:r>
              <a:rPr sz="2640" spc="-48" dirty="0">
                <a:latin typeface="+mj-lt"/>
                <a:cs typeface="Gill Sans MT"/>
              </a:rPr>
              <a:t> </a:t>
            </a:r>
            <a:r>
              <a:rPr sz="2640" spc="-42" dirty="0">
                <a:latin typeface="+mj-lt"/>
                <a:cs typeface="Gill Sans MT"/>
              </a:rPr>
              <a:t>(encrypted,</a:t>
            </a:r>
            <a:r>
              <a:rPr sz="2640" spc="-216" dirty="0">
                <a:latin typeface="+mj-lt"/>
                <a:cs typeface="Gill Sans MT"/>
              </a:rPr>
              <a:t> </a:t>
            </a:r>
            <a:r>
              <a:rPr sz="2640" spc="-30" dirty="0">
                <a:latin typeface="+mj-lt"/>
                <a:cs typeface="Gill Sans MT"/>
              </a:rPr>
              <a:t>access</a:t>
            </a:r>
            <a:r>
              <a:rPr sz="2640" spc="-24" dirty="0">
                <a:latin typeface="+mj-lt"/>
                <a:cs typeface="Gill Sans MT"/>
              </a:rPr>
              <a:t> </a:t>
            </a:r>
            <a:r>
              <a:rPr sz="2640" spc="-90" dirty="0">
                <a:latin typeface="+mj-lt"/>
                <a:cs typeface="Gill Sans MT"/>
              </a:rPr>
              <a:t>control,</a:t>
            </a:r>
            <a:r>
              <a:rPr sz="2640" spc="-216" dirty="0">
                <a:latin typeface="+mj-lt"/>
                <a:cs typeface="Gill Sans MT"/>
              </a:rPr>
              <a:t> </a:t>
            </a:r>
            <a:r>
              <a:rPr sz="2640" spc="-12" dirty="0">
                <a:latin typeface="+mj-lt"/>
                <a:cs typeface="Gill Sans MT"/>
              </a:rPr>
              <a:t>etc…)</a:t>
            </a:r>
            <a:endParaRPr sz="2640">
              <a:latin typeface="+mj-lt"/>
              <a:cs typeface="Gill Sans MT"/>
            </a:endParaRPr>
          </a:p>
          <a:p>
            <a:pPr marL="289560" indent="-274320">
              <a:lnSpc>
                <a:spcPts val="3156"/>
              </a:lnSpc>
              <a:buFont typeface="Arial"/>
              <a:buChar char="•"/>
              <a:tabLst>
                <a:tab pos="288798" algn="l"/>
                <a:tab pos="289560" algn="l"/>
              </a:tabLst>
            </a:pPr>
            <a:r>
              <a:rPr sz="2640" spc="-36" dirty="0">
                <a:latin typeface="+mj-lt"/>
                <a:cs typeface="Gill Sans MT"/>
              </a:rPr>
              <a:t>Integrated</a:t>
            </a:r>
            <a:r>
              <a:rPr sz="2640" spc="-78" dirty="0">
                <a:latin typeface="+mj-lt"/>
                <a:cs typeface="Gill Sans MT"/>
              </a:rPr>
              <a:t> </a:t>
            </a:r>
            <a:r>
              <a:rPr sz="2640" spc="-30" dirty="0">
                <a:latin typeface="+mj-lt"/>
                <a:cs typeface="Gill Sans MT"/>
              </a:rPr>
              <a:t>with</a:t>
            </a:r>
            <a:r>
              <a:rPr sz="2640" spc="-84" dirty="0">
                <a:latin typeface="+mj-lt"/>
                <a:cs typeface="Gill Sans MT"/>
              </a:rPr>
              <a:t> </a:t>
            </a:r>
            <a:r>
              <a:rPr sz="2640" spc="-66" dirty="0">
                <a:latin typeface="+mj-lt"/>
                <a:cs typeface="Gill Sans MT"/>
              </a:rPr>
              <a:t>Jenkins</a:t>
            </a:r>
            <a:r>
              <a:rPr sz="2640" spc="-84" dirty="0">
                <a:latin typeface="+mj-lt"/>
                <a:cs typeface="Gill Sans MT"/>
              </a:rPr>
              <a:t> </a:t>
            </a:r>
            <a:r>
              <a:rPr sz="2640" dirty="0">
                <a:latin typeface="+mj-lt"/>
                <a:cs typeface="Gill Sans MT"/>
              </a:rPr>
              <a:t>/</a:t>
            </a:r>
            <a:r>
              <a:rPr sz="2640" spc="-78" dirty="0">
                <a:latin typeface="+mj-lt"/>
                <a:cs typeface="Gill Sans MT"/>
              </a:rPr>
              <a:t> </a:t>
            </a:r>
            <a:r>
              <a:rPr sz="2640" spc="-42" dirty="0">
                <a:latin typeface="+mj-lt"/>
                <a:cs typeface="Gill Sans MT"/>
              </a:rPr>
              <a:t>CodeBuild</a:t>
            </a:r>
            <a:r>
              <a:rPr sz="2640" spc="-78" dirty="0">
                <a:latin typeface="+mj-lt"/>
                <a:cs typeface="Gill Sans MT"/>
              </a:rPr>
              <a:t> </a:t>
            </a:r>
            <a:r>
              <a:rPr sz="2640" dirty="0">
                <a:latin typeface="+mj-lt"/>
                <a:cs typeface="Gill Sans MT"/>
              </a:rPr>
              <a:t>/</a:t>
            </a:r>
            <a:r>
              <a:rPr sz="2640" spc="-84" dirty="0">
                <a:latin typeface="+mj-lt"/>
                <a:cs typeface="Gill Sans MT"/>
              </a:rPr>
              <a:t> </a:t>
            </a:r>
            <a:r>
              <a:rPr sz="2640" spc="-48" dirty="0">
                <a:latin typeface="+mj-lt"/>
                <a:cs typeface="Gill Sans MT"/>
              </a:rPr>
              <a:t>other</a:t>
            </a:r>
            <a:r>
              <a:rPr sz="2640" spc="-72" dirty="0">
                <a:latin typeface="+mj-lt"/>
                <a:cs typeface="Gill Sans MT"/>
              </a:rPr>
              <a:t> </a:t>
            </a:r>
            <a:r>
              <a:rPr sz="2640" spc="-24" dirty="0">
                <a:latin typeface="+mj-lt"/>
                <a:cs typeface="Gill Sans MT"/>
              </a:rPr>
              <a:t>CI</a:t>
            </a:r>
            <a:r>
              <a:rPr sz="2640" spc="-66" dirty="0">
                <a:latin typeface="+mj-lt"/>
                <a:cs typeface="Gill Sans MT"/>
              </a:rPr>
              <a:t> </a:t>
            </a:r>
            <a:r>
              <a:rPr sz="2640" spc="-12" dirty="0">
                <a:latin typeface="+mj-lt"/>
                <a:cs typeface="Gill Sans MT"/>
              </a:rPr>
              <a:t>tools</a:t>
            </a:r>
            <a:endParaRPr sz="2640">
              <a:latin typeface="+mj-lt"/>
              <a:cs typeface="Gill Sans MT"/>
            </a:endParaRPr>
          </a:p>
        </p:txBody>
      </p:sp>
      <p:grpSp>
        <p:nvGrpSpPr>
          <p:cNvPr id="6" name="object 6"/>
          <p:cNvGrpSpPr/>
          <p:nvPr/>
        </p:nvGrpSpPr>
        <p:grpSpPr>
          <a:xfrm>
            <a:off x="10794168" y="1466320"/>
            <a:ext cx="1519428" cy="1519428"/>
            <a:chOff x="8995140" y="1221933"/>
            <a:chExt cx="1266190" cy="1266190"/>
          </a:xfrm>
        </p:grpSpPr>
        <p:sp>
          <p:nvSpPr>
            <p:cNvPr id="7" name="object 7"/>
            <p:cNvSpPr/>
            <p:nvPr/>
          </p:nvSpPr>
          <p:spPr>
            <a:xfrm>
              <a:off x="9001490" y="1228283"/>
              <a:ext cx="1253490" cy="1253490"/>
            </a:xfrm>
            <a:custGeom>
              <a:avLst/>
              <a:gdLst/>
              <a:ahLst/>
              <a:cxnLst/>
              <a:rect l="l" t="t" r="r" b="b"/>
              <a:pathLst>
                <a:path w="1253490" h="1253489">
                  <a:moveTo>
                    <a:pt x="626532" y="0"/>
                  </a:moveTo>
                  <a:lnTo>
                    <a:pt x="577569" y="1885"/>
                  </a:lnTo>
                  <a:lnTo>
                    <a:pt x="529637" y="7447"/>
                  </a:lnTo>
                  <a:lnTo>
                    <a:pt x="482874" y="16547"/>
                  </a:lnTo>
                  <a:lnTo>
                    <a:pt x="437421" y="29045"/>
                  </a:lnTo>
                  <a:lnTo>
                    <a:pt x="393416" y="44803"/>
                  </a:lnTo>
                  <a:lnTo>
                    <a:pt x="350999" y="63681"/>
                  </a:lnTo>
                  <a:lnTo>
                    <a:pt x="310309" y="85540"/>
                  </a:lnTo>
                  <a:lnTo>
                    <a:pt x="271486" y="110240"/>
                  </a:lnTo>
                  <a:lnTo>
                    <a:pt x="234668" y="137642"/>
                  </a:lnTo>
                  <a:lnTo>
                    <a:pt x="199995" y="167607"/>
                  </a:lnTo>
                  <a:lnTo>
                    <a:pt x="167607" y="199995"/>
                  </a:lnTo>
                  <a:lnTo>
                    <a:pt x="137642" y="234668"/>
                  </a:lnTo>
                  <a:lnTo>
                    <a:pt x="110240" y="271486"/>
                  </a:lnTo>
                  <a:lnTo>
                    <a:pt x="85540" y="310309"/>
                  </a:lnTo>
                  <a:lnTo>
                    <a:pt x="63681" y="350999"/>
                  </a:lnTo>
                  <a:lnTo>
                    <a:pt x="44803" y="393416"/>
                  </a:lnTo>
                  <a:lnTo>
                    <a:pt x="29045" y="437421"/>
                  </a:lnTo>
                  <a:lnTo>
                    <a:pt x="16547" y="482874"/>
                  </a:lnTo>
                  <a:lnTo>
                    <a:pt x="7447" y="529637"/>
                  </a:lnTo>
                  <a:lnTo>
                    <a:pt x="1885" y="577569"/>
                  </a:lnTo>
                  <a:lnTo>
                    <a:pt x="0" y="626532"/>
                  </a:lnTo>
                  <a:lnTo>
                    <a:pt x="1885" y="675496"/>
                  </a:lnTo>
                  <a:lnTo>
                    <a:pt x="7447" y="723428"/>
                  </a:lnTo>
                  <a:lnTo>
                    <a:pt x="16547" y="770191"/>
                  </a:lnTo>
                  <a:lnTo>
                    <a:pt x="29045" y="815644"/>
                  </a:lnTo>
                  <a:lnTo>
                    <a:pt x="44803" y="859649"/>
                  </a:lnTo>
                  <a:lnTo>
                    <a:pt x="63681" y="902066"/>
                  </a:lnTo>
                  <a:lnTo>
                    <a:pt x="85540" y="942755"/>
                  </a:lnTo>
                  <a:lnTo>
                    <a:pt x="110240" y="981579"/>
                  </a:lnTo>
                  <a:lnTo>
                    <a:pt x="137642" y="1018397"/>
                  </a:lnTo>
                  <a:lnTo>
                    <a:pt x="167607" y="1053069"/>
                  </a:lnTo>
                  <a:lnTo>
                    <a:pt x="199995" y="1085458"/>
                  </a:lnTo>
                  <a:lnTo>
                    <a:pt x="234668" y="1115423"/>
                  </a:lnTo>
                  <a:lnTo>
                    <a:pt x="271486" y="1142825"/>
                  </a:lnTo>
                  <a:lnTo>
                    <a:pt x="310309" y="1167525"/>
                  </a:lnTo>
                  <a:lnTo>
                    <a:pt x="350999" y="1189384"/>
                  </a:lnTo>
                  <a:lnTo>
                    <a:pt x="393416" y="1208262"/>
                  </a:lnTo>
                  <a:lnTo>
                    <a:pt x="437421" y="1224020"/>
                  </a:lnTo>
                  <a:lnTo>
                    <a:pt x="482874" y="1236518"/>
                  </a:lnTo>
                  <a:lnTo>
                    <a:pt x="529637" y="1245618"/>
                  </a:lnTo>
                  <a:lnTo>
                    <a:pt x="577569" y="1251180"/>
                  </a:lnTo>
                  <a:lnTo>
                    <a:pt x="626532" y="1253065"/>
                  </a:lnTo>
                  <a:lnTo>
                    <a:pt x="675496" y="1251180"/>
                  </a:lnTo>
                  <a:lnTo>
                    <a:pt x="723428" y="1245618"/>
                  </a:lnTo>
                  <a:lnTo>
                    <a:pt x="770191" y="1236518"/>
                  </a:lnTo>
                  <a:lnTo>
                    <a:pt x="815644" y="1224020"/>
                  </a:lnTo>
                  <a:lnTo>
                    <a:pt x="859649" y="1208262"/>
                  </a:lnTo>
                  <a:lnTo>
                    <a:pt x="902066" y="1189384"/>
                  </a:lnTo>
                  <a:lnTo>
                    <a:pt x="942755" y="1167525"/>
                  </a:lnTo>
                  <a:lnTo>
                    <a:pt x="981579" y="1142825"/>
                  </a:lnTo>
                  <a:lnTo>
                    <a:pt x="1018397" y="1115423"/>
                  </a:lnTo>
                  <a:lnTo>
                    <a:pt x="1053069" y="1085458"/>
                  </a:lnTo>
                  <a:lnTo>
                    <a:pt x="1085458" y="1053069"/>
                  </a:lnTo>
                  <a:lnTo>
                    <a:pt x="1115423" y="1018397"/>
                  </a:lnTo>
                  <a:lnTo>
                    <a:pt x="1142825" y="981579"/>
                  </a:lnTo>
                  <a:lnTo>
                    <a:pt x="1167525" y="942755"/>
                  </a:lnTo>
                  <a:lnTo>
                    <a:pt x="1189384" y="902066"/>
                  </a:lnTo>
                  <a:lnTo>
                    <a:pt x="1208262" y="859649"/>
                  </a:lnTo>
                  <a:lnTo>
                    <a:pt x="1224020" y="815644"/>
                  </a:lnTo>
                  <a:lnTo>
                    <a:pt x="1236518" y="770191"/>
                  </a:lnTo>
                  <a:lnTo>
                    <a:pt x="1245618" y="723428"/>
                  </a:lnTo>
                  <a:lnTo>
                    <a:pt x="1251180" y="675496"/>
                  </a:lnTo>
                  <a:lnTo>
                    <a:pt x="1253065" y="626532"/>
                  </a:lnTo>
                  <a:lnTo>
                    <a:pt x="1251180" y="577569"/>
                  </a:lnTo>
                  <a:lnTo>
                    <a:pt x="1245618" y="529637"/>
                  </a:lnTo>
                  <a:lnTo>
                    <a:pt x="1236518" y="482874"/>
                  </a:lnTo>
                  <a:lnTo>
                    <a:pt x="1224020" y="437421"/>
                  </a:lnTo>
                  <a:lnTo>
                    <a:pt x="1208262" y="393416"/>
                  </a:lnTo>
                  <a:lnTo>
                    <a:pt x="1189384" y="350999"/>
                  </a:lnTo>
                  <a:lnTo>
                    <a:pt x="1167525" y="310309"/>
                  </a:lnTo>
                  <a:lnTo>
                    <a:pt x="1142825" y="271486"/>
                  </a:lnTo>
                  <a:lnTo>
                    <a:pt x="1115423" y="234668"/>
                  </a:lnTo>
                  <a:lnTo>
                    <a:pt x="1085458" y="199995"/>
                  </a:lnTo>
                  <a:lnTo>
                    <a:pt x="1053069" y="167607"/>
                  </a:lnTo>
                  <a:lnTo>
                    <a:pt x="1018397" y="137642"/>
                  </a:lnTo>
                  <a:lnTo>
                    <a:pt x="981579" y="110240"/>
                  </a:lnTo>
                  <a:lnTo>
                    <a:pt x="942755" y="85540"/>
                  </a:lnTo>
                  <a:lnTo>
                    <a:pt x="902066" y="63681"/>
                  </a:lnTo>
                  <a:lnTo>
                    <a:pt x="859649" y="44803"/>
                  </a:lnTo>
                  <a:lnTo>
                    <a:pt x="815644" y="29045"/>
                  </a:lnTo>
                  <a:lnTo>
                    <a:pt x="770191" y="16547"/>
                  </a:lnTo>
                  <a:lnTo>
                    <a:pt x="723428" y="7447"/>
                  </a:lnTo>
                  <a:lnTo>
                    <a:pt x="675496" y="1885"/>
                  </a:lnTo>
                  <a:lnTo>
                    <a:pt x="626532" y="0"/>
                  </a:lnTo>
                  <a:close/>
                </a:path>
              </a:pathLst>
            </a:custGeom>
            <a:solidFill>
              <a:srgbClr val="FFC000"/>
            </a:solidFill>
          </p:spPr>
          <p:txBody>
            <a:bodyPr wrap="square" lIns="0" tIns="0" rIns="0" bIns="0" rtlCol="0"/>
            <a:lstStyle/>
            <a:p>
              <a:endParaRPr sz="3456">
                <a:latin typeface="+mj-lt"/>
              </a:endParaRPr>
            </a:p>
          </p:txBody>
        </p:sp>
        <p:sp>
          <p:nvSpPr>
            <p:cNvPr id="8" name="object 8"/>
            <p:cNvSpPr/>
            <p:nvPr/>
          </p:nvSpPr>
          <p:spPr>
            <a:xfrm>
              <a:off x="9362037" y="1602172"/>
              <a:ext cx="532130" cy="130810"/>
            </a:xfrm>
            <a:custGeom>
              <a:avLst/>
              <a:gdLst/>
              <a:ahLst/>
              <a:cxnLst/>
              <a:rect l="l" t="t" r="r" b="b"/>
              <a:pathLst>
                <a:path w="532129" h="130810">
                  <a:moveTo>
                    <a:pt x="65264" y="0"/>
                  </a:moveTo>
                  <a:lnTo>
                    <a:pt x="39860" y="5128"/>
                  </a:lnTo>
                  <a:lnTo>
                    <a:pt x="19115" y="19115"/>
                  </a:lnTo>
                  <a:lnTo>
                    <a:pt x="5128" y="39859"/>
                  </a:lnTo>
                  <a:lnTo>
                    <a:pt x="0" y="65264"/>
                  </a:lnTo>
                  <a:lnTo>
                    <a:pt x="5128" y="90667"/>
                  </a:lnTo>
                  <a:lnTo>
                    <a:pt x="19115" y="111411"/>
                  </a:lnTo>
                  <a:lnTo>
                    <a:pt x="39860" y="125398"/>
                  </a:lnTo>
                  <a:lnTo>
                    <a:pt x="65264" y="130526"/>
                  </a:lnTo>
                  <a:lnTo>
                    <a:pt x="90668" y="125398"/>
                  </a:lnTo>
                  <a:lnTo>
                    <a:pt x="111412" y="111411"/>
                  </a:lnTo>
                  <a:lnTo>
                    <a:pt x="125399" y="90667"/>
                  </a:lnTo>
                  <a:lnTo>
                    <a:pt x="130528" y="65264"/>
                  </a:lnTo>
                  <a:lnTo>
                    <a:pt x="125399" y="39859"/>
                  </a:lnTo>
                  <a:lnTo>
                    <a:pt x="111412" y="19115"/>
                  </a:lnTo>
                  <a:lnTo>
                    <a:pt x="90668" y="5128"/>
                  </a:lnTo>
                  <a:lnTo>
                    <a:pt x="65264" y="0"/>
                  </a:lnTo>
                  <a:close/>
                </a:path>
                <a:path w="532129" h="130810">
                  <a:moveTo>
                    <a:pt x="466708" y="0"/>
                  </a:moveTo>
                  <a:lnTo>
                    <a:pt x="441304" y="5128"/>
                  </a:lnTo>
                  <a:lnTo>
                    <a:pt x="420560" y="19115"/>
                  </a:lnTo>
                  <a:lnTo>
                    <a:pt x="406573" y="39859"/>
                  </a:lnTo>
                  <a:lnTo>
                    <a:pt x="401444" y="65264"/>
                  </a:lnTo>
                  <a:lnTo>
                    <a:pt x="406573" y="90667"/>
                  </a:lnTo>
                  <a:lnTo>
                    <a:pt x="420560" y="111411"/>
                  </a:lnTo>
                  <a:lnTo>
                    <a:pt x="441304" y="125398"/>
                  </a:lnTo>
                  <a:lnTo>
                    <a:pt x="466708" y="130526"/>
                  </a:lnTo>
                  <a:lnTo>
                    <a:pt x="492112" y="125398"/>
                  </a:lnTo>
                  <a:lnTo>
                    <a:pt x="512856" y="111411"/>
                  </a:lnTo>
                  <a:lnTo>
                    <a:pt x="526843" y="90667"/>
                  </a:lnTo>
                  <a:lnTo>
                    <a:pt x="531972" y="65264"/>
                  </a:lnTo>
                  <a:lnTo>
                    <a:pt x="526843" y="39859"/>
                  </a:lnTo>
                  <a:lnTo>
                    <a:pt x="512856" y="19115"/>
                  </a:lnTo>
                  <a:lnTo>
                    <a:pt x="492112" y="5128"/>
                  </a:lnTo>
                  <a:lnTo>
                    <a:pt x="466708" y="0"/>
                  </a:lnTo>
                  <a:close/>
                </a:path>
              </a:pathLst>
            </a:custGeom>
            <a:solidFill>
              <a:srgbClr val="CD9A00"/>
            </a:solidFill>
          </p:spPr>
          <p:txBody>
            <a:bodyPr wrap="square" lIns="0" tIns="0" rIns="0" bIns="0" rtlCol="0"/>
            <a:lstStyle/>
            <a:p>
              <a:endParaRPr sz="3456">
                <a:latin typeface="+mj-lt"/>
              </a:endParaRPr>
            </a:p>
          </p:txBody>
        </p:sp>
        <p:pic>
          <p:nvPicPr>
            <p:cNvPr id="9" name="object 9"/>
            <p:cNvPicPr/>
            <p:nvPr/>
          </p:nvPicPr>
          <p:blipFill>
            <a:blip r:embed="rId3" cstate="print"/>
            <a:stretch>
              <a:fillRect/>
            </a:stretch>
          </p:blipFill>
          <p:spPr>
            <a:xfrm>
              <a:off x="9355687" y="1595821"/>
              <a:ext cx="143227" cy="143227"/>
            </a:xfrm>
            <a:prstGeom prst="rect">
              <a:avLst/>
            </a:prstGeom>
          </p:spPr>
        </p:pic>
        <p:pic>
          <p:nvPicPr>
            <p:cNvPr id="10" name="object 10"/>
            <p:cNvPicPr/>
            <p:nvPr/>
          </p:nvPicPr>
          <p:blipFill>
            <a:blip r:embed="rId4" cstate="print"/>
            <a:stretch>
              <a:fillRect/>
            </a:stretch>
          </p:blipFill>
          <p:spPr>
            <a:xfrm>
              <a:off x="9757132" y="1595821"/>
              <a:ext cx="143227" cy="143227"/>
            </a:xfrm>
            <a:prstGeom prst="rect">
              <a:avLst/>
            </a:prstGeom>
          </p:spPr>
        </p:pic>
        <p:sp>
          <p:nvSpPr>
            <p:cNvPr id="11" name="object 11"/>
            <p:cNvSpPr/>
            <p:nvPr/>
          </p:nvSpPr>
          <p:spPr>
            <a:xfrm>
              <a:off x="9001490" y="1228283"/>
              <a:ext cx="1253490" cy="1253490"/>
            </a:xfrm>
            <a:custGeom>
              <a:avLst/>
              <a:gdLst/>
              <a:ahLst/>
              <a:cxnLst/>
              <a:rect l="l" t="t" r="r" b="b"/>
              <a:pathLst>
                <a:path w="1253490" h="1253489">
                  <a:moveTo>
                    <a:pt x="286948" y="899768"/>
                  </a:moveTo>
                  <a:lnTo>
                    <a:pt x="332223" y="928791"/>
                  </a:lnTo>
                  <a:lnTo>
                    <a:pt x="377490" y="953668"/>
                  </a:lnTo>
                  <a:lnTo>
                    <a:pt x="422750" y="974399"/>
                  </a:lnTo>
                  <a:lnTo>
                    <a:pt x="468003" y="990983"/>
                  </a:lnTo>
                  <a:lnTo>
                    <a:pt x="513250" y="1003422"/>
                  </a:lnTo>
                  <a:lnTo>
                    <a:pt x="558489" y="1011714"/>
                  </a:lnTo>
                  <a:lnTo>
                    <a:pt x="603721" y="1015860"/>
                  </a:lnTo>
                  <a:lnTo>
                    <a:pt x="648946" y="1015860"/>
                  </a:lnTo>
                  <a:lnTo>
                    <a:pt x="694164" y="1011714"/>
                  </a:lnTo>
                  <a:lnTo>
                    <a:pt x="739375" y="1003422"/>
                  </a:lnTo>
                  <a:lnTo>
                    <a:pt x="784579" y="990983"/>
                  </a:lnTo>
                  <a:lnTo>
                    <a:pt x="829776" y="974399"/>
                  </a:lnTo>
                  <a:lnTo>
                    <a:pt x="874966" y="953668"/>
                  </a:lnTo>
                  <a:lnTo>
                    <a:pt x="920149" y="928791"/>
                  </a:lnTo>
                  <a:lnTo>
                    <a:pt x="965325" y="899768"/>
                  </a:lnTo>
                </a:path>
                <a:path w="1253490" h="1253489">
                  <a:moveTo>
                    <a:pt x="0" y="626533"/>
                  </a:moveTo>
                  <a:lnTo>
                    <a:pt x="1885" y="577569"/>
                  </a:lnTo>
                  <a:lnTo>
                    <a:pt x="7447" y="529637"/>
                  </a:lnTo>
                  <a:lnTo>
                    <a:pt x="16547" y="482874"/>
                  </a:lnTo>
                  <a:lnTo>
                    <a:pt x="29045" y="437421"/>
                  </a:lnTo>
                  <a:lnTo>
                    <a:pt x="44803" y="393416"/>
                  </a:lnTo>
                  <a:lnTo>
                    <a:pt x="63681" y="350999"/>
                  </a:lnTo>
                  <a:lnTo>
                    <a:pt x="85540" y="310309"/>
                  </a:lnTo>
                  <a:lnTo>
                    <a:pt x="110240" y="271486"/>
                  </a:lnTo>
                  <a:lnTo>
                    <a:pt x="137642" y="234668"/>
                  </a:lnTo>
                  <a:lnTo>
                    <a:pt x="167607" y="199995"/>
                  </a:lnTo>
                  <a:lnTo>
                    <a:pt x="199995" y="167607"/>
                  </a:lnTo>
                  <a:lnTo>
                    <a:pt x="234668" y="137642"/>
                  </a:lnTo>
                  <a:lnTo>
                    <a:pt x="271486" y="110240"/>
                  </a:lnTo>
                  <a:lnTo>
                    <a:pt x="310309" y="85540"/>
                  </a:lnTo>
                  <a:lnTo>
                    <a:pt x="350999" y="63681"/>
                  </a:lnTo>
                  <a:lnTo>
                    <a:pt x="393416" y="44803"/>
                  </a:lnTo>
                  <a:lnTo>
                    <a:pt x="437421" y="29045"/>
                  </a:lnTo>
                  <a:lnTo>
                    <a:pt x="482874" y="16547"/>
                  </a:lnTo>
                  <a:lnTo>
                    <a:pt x="529637" y="7447"/>
                  </a:lnTo>
                  <a:lnTo>
                    <a:pt x="577569" y="1885"/>
                  </a:lnTo>
                  <a:lnTo>
                    <a:pt x="626533" y="0"/>
                  </a:lnTo>
                  <a:lnTo>
                    <a:pt x="675496" y="1885"/>
                  </a:lnTo>
                  <a:lnTo>
                    <a:pt x="723428" y="7447"/>
                  </a:lnTo>
                  <a:lnTo>
                    <a:pt x="770191" y="16547"/>
                  </a:lnTo>
                  <a:lnTo>
                    <a:pt x="815644" y="29045"/>
                  </a:lnTo>
                  <a:lnTo>
                    <a:pt x="859649" y="44803"/>
                  </a:lnTo>
                  <a:lnTo>
                    <a:pt x="902066" y="63681"/>
                  </a:lnTo>
                  <a:lnTo>
                    <a:pt x="942756" y="85540"/>
                  </a:lnTo>
                  <a:lnTo>
                    <a:pt x="981579" y="110240"/>
                  </a:lnTo>
                  <a:lnTo>
                    <a:pt x="1018397" y="137642"/>
                  </a:lnTo>
                  <a:lnTo>
                    <a:pt x="1053070" y="167607"/>
                  </a:lnTo>
                  <a:lnTo>
                    <a:pt x="1085458" y="199995"/>
                  </a:lnTo>
                  <a:lnTo>
                    <a:pt x="1115423" y="234668"/>
                  </a:lnTo>
                  <a:lnTo>
                    <a:pt x="1142825" y="271486"/>
                  </a:lnTo>
                  <a:lnTo>
                    <a:pt x="1167525" y="310309"/>
                  </a:lnTo>
                  <a:lnTo>
                    <a:pt x="1189384" y="350999"/>
                  </a:lnTo>
                  <a:lnTo>
                    <a:pt x="1208262" y="393416"/>
                  </a:lnTo>
                  <a:lnTo>
                    <a:pt x="1224020" y="437421"/>
                  </a:lnTo>
                  <a:lnTo>
                    <a:pt x="1236518" y="482874"/>
                  </a:lnTo>
                  <a:lnTo>
                    <a:pt x="1245618" y="529637"/>
                  </a:lnTo>
                  <a:lnTo>
                    <a:pt x="1251181" y="577569"/>
                  </a:lnTo>
                  <a:lnTo>
                    <a:pt x="1253066" y="626533"/>
                  </a:lnTo>
                  <a:lnTo>
                    <a:pt x="1251181" y="675496"/>
                  </a:lnTo>
                  <a:lnTo>
                    <a:pt x="1245618" y="723428"/>
                  </a:lnTo>
                  <a:lnTo>
                    <a:pt x="1236518" y="770191"/>
                  </a:lnTo>
                  <a:lnTo>
                    <a:pt x="1224020" y="815644"/>
                  </a:lnTo>
                  <a:lnTo>
                    <a:pt x="1208262" y="859649"/>
                  </a:lnTo>
                  <a:lnTo>
                    <a:pt x="1189384" y="902066"/>
                  </a:lnTo>
                  <a:lnTo>
                    <a:pt x="1167525" y="942756"/>
                  </a:lnTo>
                  <a:lnTo>
                    <a:pt x="1142825" y="981579"/>
                  </a:lnTo>
                  <a:lnTo>
                    <a:pt x="1115423" y="1018397"/>
                  </a:lnTo>
                  <a:lnTo>
                    <a:pt x="1085458" y="1053070"/>
                  </a:lnTo>
                  <a:lnTo>
                    <a:pt x="1053070" y="1085458"/>
                  </a:lnTo>
                  <a:lnTo>
                    <a:pt x="1018397" y="1115423"/>
                  </a:lnTo>
                  <a:lnTo>
                    <a:pt x="981579" y="1142825"/>
                  </a:lnTo>
                  <a:lnTo>
                    <a:pt x="942756" y="1167525"/>
                  </a:lnTo>
                  <a:lnTo>
                    <a:pt x="902066" y="1189384"/>
                  </a:lnTo>
                  <a:lnTo>
                    <a:pt x="859649" y="1208262"/>
                  </a:lnTo>
                  <a:lnTo>
                    <a:pt x="815644" y="1224020"/>
                  </a:lnTo>
                  <a:lnTo>
                    <a:pt x="770191" y="1236518"/>
                  </a:lnTo>
                  <a:lnTo>
                    <a:pt x="723428" y="1245618"/>
                  </a:lnTo>
                  <a:lnTo>
                    <a:pt x="675496" y="1251181"/>
                  </a:lnTo>
                  <a:lnTo>
                    <a:pt x="626533" y="1253066"/>
                  </a:lnTo>
                  <a:lnTo>
                    <a:pt x="577569" y="1251181"/>
                  </a:lnTo>
                  <a:lnTo>
                    <a:pt x="529637" y="1245618"/>
                  </a:lnTo>
                  <a:lnTo>
                    <a:pt x="482874" y="1236518"/>
                  </a:lnTo>
                  <a:lnTo>
                    <a:pt x="437421" y="1224020"/>
                  </a:lnTo>
                  <a:lnTo>
                    <a:pt x="393416" y="1208262"/>
                  </a:lnTo>
                  <a:lnTo>
                    <a:pt x="350999" y="1189384"/>
                  </a:lnTo>
                  <a:lnTo>
                    <a:pt x="310309" y="1167525"/>
                  </a:lnTo>
                  <a:lnTo>
                    <a:pt x="271486" y="1142825"/>
                  </a:lnTo>
                  <a:lnTo>
                    <a:pt x="234668" y="1115423"/>
                  </a:lnTo>
                  <a:lnTo>
                    <a:pt x="199995" y="1085458"/>
                  </a:lnTo>
                  <a:lnTo>
                    <a:pt x="167607" y="1053070"/>
                  </a:lnTo>
                  <a:lnTo>
                    <a:pt x="137642" y="1018397"/>
                  </a:lnTo>
                  <a:lnTo>
                    <a:pt x="110240" y="981579"/>
                  </a:lnTo>
                  <a:lnTo>
                    <a:pt x="85540" y="942756"/>
                  </a:lnTo>
                  <a:lnTo>
                    <a:pt x="63681" y="902066"/>
                  </a:lnTo>
                  <a:lnTo>
                    <a:pt x="44803" y="859649"/>
                  </a:lnTo>
                  <a:lnTo>
                    <a:pt x="29045" y="815644"/>
                  </a:lnTo>
                  <a:lnTo>
                    <a:pt x="16547" y="770191"/>
                  </a:lnTo>
                  <a:lnTo>
                    <a:pt x="7447" y="723428"/>
                  </a:lnTo>
                  <a:lnTo>
                    <a:pt x="1885" y="675496"/>
                  </a:lnTo>
                  <a:lnTo>
                    <a:pt x="0" y="626533"/>
                  </a:lnTo>
                  <a:close/>
                </a:path>
              </a:pathLst>
            </a:custGeom>
            <a:ln w="12700">
              <a:solidFill>
                <a:srgbClr val="BC8C00"/>
              </a:solidFill>
            </a:ln>
          </p:spPr>
          <p:txBody>
            <a:bodyPr wrap="square" lIns="0" tIns="0" rIns="0" bIns="0" rtlCol="0"/>
            <a:lstStyle/>
            <a:p>
              <a:endParaRPr sz="3456">
                <a:latin typeface="+mj-lt"/>
              </a:endParaRPr>
            </a:p>
          </p:txBody>
        </p:sp>
      </p:grpSp>
      <p:sp>
        <p:nvSpPr>
          <p:cNvPr id="12" name="object 12"/>
          <p:cNvSpPr txBox="1"/>
          <p:nvPr/>
        </p:nvSpPr>
        <p:spPr>
          <a:xfrm>
            <a:off x="10661587" y="3467876"/>
            <a:ext cx="1808988" cy="689676"/>
          </a:xfrm>
          <a:prstGeom prst="rect">
            <a:avLst/>
          </a:prstGeom>
          <a:solidFill>
            <a:srgbClr val="A5A5A5"/>
          </a:solidFill>
          <a:ln w="12700">
            <a:solidFill>
              <a:srgbClr val="787878"/>
            </a:solidFill>
          </a:ln>
        </p:spPr>
        <p:txBody>
          <a:bodyPr vert="horz" wrap="square" lIns="0" tIns="48006" rIns="0" bIns="0" rtlCol="0">
            <a:spAutoFit/>
          </a:bodyPr>
          <a:lstStyle/>
          <a:p>
            <a:pPr marL="307085" marR="297180" indent="310134">
              <a:lnSpc>
                <a:spcPts val="2508"/>
              </a:lnSpc>
              <a:spcBef>
                <a:spcPts val="378"/>
              </a:spcBef>
            </a:pPr>
            <a:r>
              <a:rPr sz="2160" spc="-24" dirty="0">
                <a:latin typeface="+mj-lt"/>
                <a:cs typeface="Calibri"/>
              </a:rPr>
              <a:t>Code </a:t>
            </a:r>
            <a:r>
              <a:rPr sz="2160" spc="-12" dirty="0">
                <a:latin typeface="+mj-lt"/>
                <a:cs typeface="Calibri"/>
              </a:rPr>
              <a:t>Repository</a:t>
            </a:r>
            <a:endParaRPr sz="2160">
              <a:latin typeface="+mj-lt"/>
              <a:cs typeface="Calibri"/>
            </a:endParaRPr>
          </a:p>
        </p:txBody>
      </p:sp>
      <p:sp>
        <p:nvSpPr>
          <p:cNvPr id="13" name="object 13"/>
          <p:cNvSpPr/>
          <p:nvPr/>
        </p:nvSpPr>
        <p:spPr>
          <a:xfrm>
            <a:off x="11517847" y="2977524"/>
            <a:ext cx="91440" cy="490728"/>
          </a:xfrm>
          <a:custGeom>
            <a:avLst/>
            <a:gdLst/>
            <a:ahLst/>
            <a:cxnLst/>
            <a:rect l="l" t="t" r="r" b="b"/>
            <a:pathLst>
              <a:path w="76200" h="408939">
                <a:moveTo>
                  <a:pt x="34913" y="332529"/>
                </a:moveTo>
                <a:lnTo>
                  <a:pt x="0" y="333397"/>
                </a:lnTo>
                <a:lnTo>
                  <a:pt x="39983" y="408626"/>
                </a:lnTo>
                <a:lnTo>
                  <a:pt x="69736" y="345225"/>
                </a:lnTo>
                <a:lnTo>
                  <a:pt x="35229" y="345225"/>
                </a:lnTo>
                <a:lnTo>
                  <a:pt x="34913" y="332529"/>
                </a:lnTo>
                <a:close/>
              </a:path>
              <a:path w="76200" h="408939">
                <a:moveTo>
                  <a:pt x="41261" y="332371"/>
                </a:moveTo>
                <a:lnTo>
                  <a:pt x="34913" y="332529"/>
                </a:lnTo>
                <a:lnTo>
                  <a:pt x="35229" y="345225"/>
                </a:lnTo>
                <a:lnTo>
                  <a:pt x="41577" y="345067"/>
                </a:lnTo>
                <a:lnTo>
                  <a:pt x="41261" y="332371"/>
                </a:lnTo>
                <a:close/>
              </a:path>
              <a:path w="76200" h="408939">
                <a:moveTo>
                  <a:pt x="76175" y="331503"/>
                </a:moveTo>
                <a:lnTo>
                  <a:pt x="41261" y="332371"/>
                </a:lnTo>
                <a:lnTo>
                  <a:pt x="41577" y="345067"/>
                </a:lnTo>
                <a:lnTo>
                  <a:pt x="35229" y="345225"/>
                </a:lnTo>
                <a:lnTo>
                  <a:pt x="69736" y="345225"/>
                </a:lnTo>
                <a:lnTo>
                  <a:pt x="76175" y="331503"/>
                </a:lnTo>
                <a:close/>
              </a:path>
              <a:path w="76200" h="408939">
                <a:moveTo>
                  <a:pt x="32990" y="0"/>
                </a:moveTo>
                <a:lnTo>
                  <a:pt x="26643" y="157"/>
                </a:lnTo>
                <a:lnTo>
                  <a:pt x="34913" y="332529"/>
                </a:lnTo>
                <a:lnTo>
                  <a:pt x="41261" y="332371"/>
                </a:lnTo>
                <a:lnTo>
                  <a:pt x="32990" y="0"/>
                </a:lnTo>
                <a:close/>
              </a:path>
            </a:pathLst>
          </a:custGeom>
          <a:solidFill>
            <a:srgbClr val="444949"/>
          </a:solidFill>
        </p:spPr>
        <p:txBody>
          <a:bodyPr wrap="square" lIns="0" tIns="0" rIns="0" bIns="0" rtlCol="0"/>
          <a:lstStyle/>
          <a:p>
            <a:endParaRPr sz="3456">
              <a:latin typeface="+mj-lt"/>
            </a:endParaRPr>
          </a:p>
        </p:txBody>
      </p:sp>
      <p:sp>
        <p:nvSpPr>
          <p:cNvPr id="14" name="object 14"/>
          <p:cNvSpPr txBox="1"/>
          <p:nvPr/>
        </p:nvSpPr>
        <p:spPr>
          <a:xfrm>
            <a:off x="12729152" y="2716986"/>
            <a:ext cx="1171193" cy="675826"/>
          </a:xfrm>
          <a:prstGeom prst="rect">
            <a:avLst/>
          </a:prstGeom>
        </p:spPr>
        <p:txBody>
          <a:bodyPr vert="horz" wrap="square" lIns="0" tIns="34290" rIns="0" bIns="0" rtlCol="0">
            <a:spAutoFit/>
          </a:bodyPr>
          <a:lstStyle/>
          <a:p>
            <a:pPr marL="15240" marR="6096">
              <a:lnSpc>
                <a:spcPts val="2508"/>
              </a:lnSpc>
              <a:spcBef>
                <a:spcPts val="270"/>
              </a:spcBef>
            </a:pPr>
            <a:r>
              <a:rPr sz="2160" dirty="0">
                <a:latin typeface="+mj-lt"/>
                <a:cs typeface="Calibri"/>
              </a:rPr>
              <a:t>Push </a:t>
            </a:r>
            <a:r>
              <a:rPr sz="2160" spc="-24" dirty="0">
                <a:latin typeface="+mj-lt"/>
                <a:cs typeface="Calibri"/>
              </a:rPr>
              <a:t>code </a:t>
            </a:r>
            <a:r>
              <a:rPr sz="2160" spc="-12" dirty="0">
                <a:latin typeface="+mj-lt"/>
                <a:cs typeface="Calibri"/>
              </a:rPr>
              <a:t>often</a:t>
            </a:r>
            <a:endParaRPr sz="2160">
              <a:latin typeface="+mj-lt"/>
              <a:cs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1" name="Group 140">
            <a:extLst>
              <a:ext uri="{FF2B5EF4-FFF2-40B4-BE49-F238E27FC236}">
                <a16:creationId xmlns:a16="http://schemas.microsoft.com/office/drawing/2014/main" id="{DB814DCE-2813-45F6-8B80-81646A29CCCB}"/>
              </a:ext>
            </a:extLst>
          </p:cNvPr>
          <p:cNvGrpSpPr/>
          <p:nvPr/>
        </p:nvGrpSpPr>
        <p:grpSpPr>
          <a:xfrm>
            <a:off x="1763487" y="1344386"/>
            <a:ext cx="11103428" cy="11103428"/>
            <a:chOff x="1763487" y="1344386"/>
            <a:chExt cx="11103428" cy="11103428"/>
          </a:xfrm>
        </p:grpSpPr>
        <p:grpSp>
          <p:nvGrpSpPr>
            <p:cNvPr id="133" name="Group 132">
              <a:extLst>
                <a:ext uri="{FF2B5EF4-FFF2-40B4-BE49-F238E27FC236}">
                  <a16:creationId xmlns:a16="http://schemas.microsoft.com/office/drawing/2014/main" id="{55E6BC08-88C4-4D50-B64F-13C434F09E02}"/>
                </a:ext>
              </a:extLst>
            </p:cNvPr>
            <p:cNvGrpSpPr/>
            <p:nvPr/>
          </p:nvGrpSpPr>
          <p:grpSpPr>
            <a:xfrm>
              <a:off x="1763487" y="1344386"/>
              <a:ext cx="11103428" cy="11103428"/>
              <a:chOff x="1763487" y="1344386"/>
              <a:chExt cx="11103428" cy="11103428"/>
            </a:xfrm>
          </p:grpSpPr>
          <p:sp>
            <p:nvSpPr>
              <p:cNvPr id="9" name="Partial Circle 8">
                <a:extLst>
                  <a:ext uri="{FF2B5EF4-FFF2-40B4-BE49-F238E27FC236}">
                    <a16:creationId xmlns:a16="http://schemas.microsoft.com/office/drawing/2014/main" id="{36B9E4AB-4299-447D-8903-8FF0C8982789}"/>
                  </a:ext>
                </a:extLst>
              </p:cNvPr>
              <p:cNvSpPr/>
              <p:nvPr/>
            </p:nvSpPr>
            <p:spPr bwMode="auto">
              <a:xfrm rot="5400000">
                <a:off x="1763487" y="1344386"/>
                <a:ext cx="11103428" cy="11103428"/>
              </a:xfrm>
              <a:prstGeom prst="pie">
                <a:avLst>
                  <a:gd name="adj1" fmla="val 5400279"/>
                  <a:gd name="adj2" fmla="val 16200000"/>
                </a:avLst>
              </a:prstGeom>
              <a:gradFill flip="none" rotWithShape="1">
                <a:gsLst>
                  <a:gs pos="100000">
                    <a:srgbClr val="FFC000"/>
                  </a:gs>
                  <a:gs pos="11000">
                    <a:srgbClr val="8C28FF"/>
                  </a:gs>
                  <a:gs pos="57000">
                    <a:srgbClr val="F98C95"/>
                  </a:gs>
                </a:gsLst>
                <a:lin ang="16200000" scaled="0"/>
                <a:tileRect/>
              </a:gradFill>
              <a:ln w="57150">
                <a:solidFill>
                  <a:srgbClr val="F2F3F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solidFill>
                    <a:schemeClr val="bg1"/>
                  </a:solidFill>
                </a:endParaRPr>
              </a:p>
            </p:txBody>
          </p:sp>
          <p:sp>
            <p:nvSpPr>
              <p:cNvPr id="26" name="Rectangle 25">
                <a:extLst>
                  <a:ext uri="{FF2B5EF4-FFF2-40B4-BE49-F238E27FC236}">
                    <a16:creationId xmlns:a16="http://schemas.microsoft.com/office/drawing/2014/main" id="{0C891D55-DC6B-4A98-A59F-406F48B7E1A8}"/>
                  </a:ext>
                </a:extLst>
              </p:cNvPr>
              <p:cNvSpPr/>
              <p:nvPr/>
            </p:nvSpPr>
            <p:spPr>
              <a:xfrm>
                <a:off x="6475067" y="1582683"/>
                <a:ext cx="1680268" cy="313932"/>
              </a:xfrm>
              <a:prstGeom prst="rect">
                <a:avLst/>
              </a:prstGeom>
              <a:noFill/>
              <a:ln w="571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spc="600" dirty="0">
                    <a:solidFill>
                      <a:schemeClr val="bg1"/>
                    </a:solidFill>
                    <a:ea typeface="Amazon Ember Medium" panose="020B0603020204030204" pitchFamily="34" charset="0"/>
                    <a:cs typeface="Amazon Ember Medium" panose="020B0603020204030204" pitchFamily="34" charset="0"/>
                  </a:rPr>
                  <a:t>COMPUTE</a:t>
                </a:r>
              </a:p>
            </p:txBody>
          </p:sp>
        </p:grpSp>
        <p:sp>
          <p:nvSpPr>
            <p:cNvPr id="139" name="Partial Circle 138">
              <a:extLst>
                <a:ext uri="{FF2B5EF4-FFF2-40B4-BE49-F238E27FC236}">
                  <a16:creationId xmlns:a16="http://schemas.microsoft.com/office/drawing/2014/main" id="{FC73B368-AD07-41F0-A101-18D2D8A41460}"/>
                </a:ext>
              </a:extLst>
            </p:cNvPr>
            <p:cNvSpPr/>
            <p:nvPr/>
          </p:nvSpPr>
          <p:spPr bwMode="auto">
            <a:xfrm rot="5400000">
              <a:off x="2481944" y="2062845"/>
              <a:ext cx="9666514" cy="9666514"/>
            </a:xfrm>
            <a:prstGeom prst="pie">
              <a:avLst>
                <a:gd name="adj1" fmla="val 5400279"/>
                <a:gd name="adj2" fmla="val 16200000"/>
              </a:avLst>
            </a:prstGeom>
            <a:gradFill flip="none" rotWithShape="1">
              <a:gsLst>
                <a:gs pos="100000">
                  <a:srgbClr val="D232AA"/>
                </a:gs>
                <a:gs pos="11000">
                  <a:srgbClr val="8C28FF"/>
                </a:gs>
                <a:gs pos="57000">
                  <a:srgbClr val="C32FBD"/>
                </a:gs>
              </a:gsLst>
              <a:lin ang="16200000" scaled="0"/>
              <a:tileRect/>
            </a:gradFill>
            <a:ln w="57150">
              <a:solidFill>
                <a:srgbClr val="F2F3F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solidFill>
                  <a:schemeClr val="bg1"/>
                </a:solidFill>
              </a:endParaRPr>
            </a:p>
          </p:txBody>
        </p:sp>
      </p:grpSp>
      <p:grpSp>
        <p:nvGrpSpPr>
          <p:cNvPr id="145" name="Group 144">
            <a:extLst>
              <a:ext uri="{FF2B5EF4-FFF2-40B4-BE49-F238E27FC236}">
                <a16:creationId xmlns:a16="http://schemas.microsoft.com/office/drawing/2014/main" id="{9A47FC5C-F235-417B-87CF-C460B27CF330}"/>
              </a:ext>
            </a:extLst>
          </p:cNvPr>
          <p:cNvGrpSpPr/>
          <p:nvPr/>
        </p:nvGrpSpPr>
        <p:grpSpPr>
          <a:xfrm>
            <a:off x="2487157" y="2062845"/>
            <a:ext cx="9666514" cy="9666514"/>
            <a:chOff x="2481944" y="2062844"/>
            <a:chExt cx="9666514" cy="9666514"/>
          </a:xfrm>
        </p:grpSpPr>
        <p:grpSp>
          <p:nvGrpSpPr>
            <p:cNvPr id="134" name="Group 133">
              <a:extLst>
                <a:ext uri="{FF2B5EF4-FFF2-40B4-BE49-F238E27FC236}">
                  <a16:creationId xmlns:a16="http://schemas.microsoft.com/office/drawing/2014/main" id="{1480ACB5-0452-4A3F-9B63-2B4745D34B07}"/>
                </a:ext>
              </a:extLst>
            </p:cNvPr>
            <p:cNvGrpSpPr/>
            <p:nvPr/>
          </p:nvGrpSpPr>
          <p:grpSpPr>
            <a:xfrm>
              <a:off x="2481944" y="2062844"/>
              <a:ext cx="9666514" cy="9666514"/>
              <a:chOff x="2481944" y="2062844"/>
              <a:chExt cx="9666514" cy="9666514"/>
            </a:xfrm>
          </p:grpSpPr>
          <p:sp>
            <p:nvSpPr>
              <p:cNvPr id="80" name="Partial Circle 79">
                <a:extLst>
                  <a:ext uri="{FF2B5EF4-FFF2-40B4-BE49-F238E27FC236}">
                    <a16:creationId xmlns:a16="http://schemas.microsoft.com/office/drawing/2014/main" id="{CD7BADB3-4974-48C5-B479-9EFD1ADA0942}"/>
                  </a:ext>
                </a:extLst>
              </p:cNvPr>
              <p:cNvSpPr/>
              <p:nvPr/>
            </p:nvSpPr>
            <p:spPr bwMode="auto">
              <a:xfrm rot="5400000">
                <a:off x="2481944" y="2062844"/>
                <a:ext cx="9666514" cy="9666514"/>
              </a:xfrm>
              <a:prstGeom prst="pie">
                <a:avLst>
                  <a:gd name="adj1" fmla="val 5400279"/>
                  <a:gd name="adj2" fmla="val 16200000"/>
                </a:avLst>
              </a:prstGeom>
              <a:gradFill flip="none" rotWithShape="1">
                <a:gsLst>
                  <a:gs pos="100000">
                    <a:srgbClr val="FFC000"/>
                  </a:gs>
                  <a:gs pos="11000">
                    <a:srgbClr val="8C28FF"/>
                  </a:gs>
                  <a:gs pos="57000">
                    <a:srgbClr val="F98C95"/>
                  </a:gs>
                </a:gsLst>
                <a:lin ang="16200000" scaled="0"/>
                <a:tileRect/>
              </a:gradFill>
              <a:ln w="57150">
                <a:solidFill>
                  <a:srgbClr val="F2F3F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solidFill>
                    <a:schemeClr val="bg1"/>
                  </a:solidFill>
                </a:endParaRPr>
              </a:p>
            </p:txBody>
          </p:sp>
          <p:sp>
            <p:nvSpPr>
              <p:cNvPr id="86" name="Rectangle 85">
                <a:extLst>
                  <a:ext uri="{FF2B5EF4-FFF2-40B4-BE49-F238E27FC236}">
                    <a16:creationId xmlns:a16="http://schemas.microsoft.com/office/drawing/2014/main" id="{C1193801-BEE1-4269-B335-F6C5DAC86474}"/>
                  </a:ext>
                </a:extLst>
              </p:cNvPr>
              <p:cNvSpPr/>
              <p:nvPr/>
            </p:nvSpPr>
            <p:spPr>
              <a:xfrm>
                <a:off x="6313163" y="2366454"/>
                <a:ext cx="2004075" cy="313932"/>
              </a:xfrm>
              <a:prstGeom prst="rect">
                <a:avLst/>
              </a:prstGeom>
              <a:noFill/>
              <a:ln w="571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spc="600" dirty="0">
                    <a:solidFill>
                      <a:schemeClr val="bg1"/>
                    </a:solidFill>
                    <a:ea typeface="Amazon Ember Medium" panose="020B0603020204030204" pitchFamily="34" charset="0"/>
                    <a:cs typeface="Amazon Ember Medium" panose="020B0603020204030204" pitchFamily="34" charset="0"/>
                  </a:rPr>
                  <a:t>DATABASES</a:t>
                </a:r>
              </a:p>
            </p:txBody>
          </p:sp>
        </p:grpSp>
        <p:sp>
          <p:nvSpPr>
            <p:cNvPr id="143" name="Partial Circle 142">
              <a:extLst>
                <a:ext uri="{FF2B5EF4-FFF2-40B4-BE49-F238E27FC236}">
                  <a16:creationId xmlns:a16="http://schemas.microsoft.com/office/drawing/2014/main" id="{F4D1602C-141A-47B3-A547-66E421B3DA68}"/>
                </a:ext>
              </a:extLst>
            </p:cNvPr>
            <p:cNvSpPr/>
            <p:nvPr/>
          </p:nvSpPr>
          <p:spPr bwMode="auto">
            <a:xfrm rot="5400000">
              <a:off x="3292929" y="2873830"/>
              <a:ext cx="8044544" cy="8044544"/>
            </a:xfrm>
            <a:prstGeom prst="pie">
              <a:avLst>
                <a:gd name="adj1" fmla="val 5400279"/>
                <a:gd name="adj2" fmla="val 16200000"/>
              </a:avLst>
            </a:prstGeom>
            <a:gradFill flip="none" rotWithShape="1">
              <a:gsLst>
                <a:gs pos="100000">
                  <a:srgbClr val="D232AA"/>
                </a:gs>
                <a:gs pos="11000">
                  <a:srgbClr val="8C28FF"/>
                </a:gs>
                <a:gs pos="57000">
                  <a:srgbClr val="C32FBD"/>
                </a:gs>
              </a:gsLst>
              <a:lin ang="16200000" scaled="0"/>
              <a:tileRect/>
            </a:gradFill>
            <a:ln w="57150">
              <a:solidFill>
                <a:srgbClr val="F2F3F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solidFill>
                  <a:schemeClr val="bg1"/>
                </a:solidFill>
              </a:endParaRPr>
            </a:p>
          </p:txBody>
        </p:sp>
      </p:grpSp>
      <p:grpSp>
        <p:nvGrpSpPr>
          <p:cNvPr id="149" name="Group 148">
            <a:extLst>
              <a:ext uri="{FF2B5EF4-FFF2-40B4-BE49-F238E27FC236}">
                <a16:creationId xmlns:a16="http://schemas.microsoft.com/office/drawing/2014/main" id="{F822EBC7-527D-4A2A-AC6E-A12A6F85DEFC}"/>
              </a:ext>
            </a:extLst>
          </p:cNvPr>
          <p:cNvGrpSpPr/>
          <p:nvPr/>
        </p:nvGrpSpPr>
        <p:grpSpPr>
          <a:xfrm>
            <a:off x="3292929" y="2873829"/>
            <a:ext cx="8044544" cy="8044544"/>
            <a:chOff x="3292929" y="2873829"/>
            <a:chExt cx="8044544" cy="8044544"/>
          </a:xfrm>
        </p:grpSpPr>
        <p:grpSp>
          <p:nvGrpSpPr>
            <p:cNvPr id="137" name="Group 136">
              <a:extLst>
                <a:ext uri="{FF2B5EF4-FFF2-40B4-BE49-F238E27FC236}">
                  <a16:creationId xmlns:a16="http://schemas.microsoft.com/office/drawing/2014/main" id="{D0A51FC8-D53A-43DB-A36B-FE2FAD18BD0A}"/>
                </a:ext>
              </a:extLst>
            </p:cNvPr>
            <p:cNvGrpSpPr/>
            <p:nvPr/>
          </p:nvGrpSpPr>
          <p:grpSpPr>
            <a:xfrm>
              <a:off x="3292929" y="2873829"/>
              <a:ext cx="8044544" cy="8044544"/>
              <a:chOff x="3292929" y="2873829"/>
              <a:chExt cx="8044544" cy="8044544"/>
            </a:xfrm>
          </p:grpSpPr>
          <p:sp>
            <p:nvSpPr>
              <p:cNvPr id="81" name="Partial Circle 80">
                <a:extLst>
                  <a:ext uri="{FF2B5EF4-FFF2-40B4-BE49-F238E27FC236}">
                    <a16:creationId xmlns:a16="http://schemas.microsoft.com/office/drawing/2014/main" id="{9267875F-94A8-4679-8C3D-DF431E0F3C25}"/>
                  </a:ext>
                </a:extLst>
              </p:cNvPr>
              <p:cNvSpPr/>
              <p:nvPr/>
            </p:nvSpPr>
            <p:spPr bwMode="auto">
              <a:xfrm rot="5400000">
                <a:off x="3292929" y="2873829"/>
                <a:ext cx="8044544" cy="8044544"/>
              </a:xfrm>
              <a:prstGeom prst="pie">
                <a:avLst>
                  <a:gd name="adj1" fmla="val 5400279"/>
                  <a:gd name="adj2" fmla="val 16200000"/>
                </a:avLst>
              </a:prstGeom>
              <a:gradFill flip="none" rotWithShape="1">
                <a:gsLst>
                  <a:gs pos="100000">
                    <a:srgbClr val="FFC000"/>
                  </a:gs>
                  <a:gs pos="11000">
                    <a:srgbClr val="8C28FF"/>
                  </a:gs>
                  <a:gs pos="57000">
                    <a:srgbClr val="F98C95"/>
                  </a:gs>
                </a:gsLst>
                <a:lin ang="16200000" scaled="0"/>
                <a:tileRect/>
              </a:gradFill>
              <a:ln w="57150">
                <a:solidFill>
                  <a:srgbClr val="F2F3F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solidFill>
                    <a:schemeClr val="bg1"/>
                  </a:solidFill>
                </a:endParaRPr>
              </a:p>
            </p:txBody>
          </p:sp>
          <p:sp>
            <p:nvSpPr>
              <p:cNvPr id="87" name="Rectangle 86">
                <a:extLst>
                  <a:ext uri="{FF2B5EF4-FFF2-40B4-BE49-F238E27FC236}">
                    <a16:creationId xmlns:a16="http://schemas.microsoft.com/office/drawing/2014/main" id="{18F5AA1F-0B9F-49DF-B91D-21B199AE7E2B}"/>
                  </a:ext>
                </a:extLst>
              </p:cNvPr>
              <p:cNvSpPr/>
              <p:nvPr/>
            </p:nvSpPr>
            <p:spPr>
              <a:xfrm>
                <a:off x="6503126" y="3058917"/>
                <a:ext cx="1630575" cy="313932"/>
              </a:xfrm>
              <a:prstGeom prst="rect">
                <a:avLst/>
              </a:prstGeom>
              <a:noFill/>
              <a:ln w="571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spc="600" dirty="0">
                    <a:solidFill>
                      <a:schemeClr val="bg1"/>
                    </a:solidFill>
                    <a:ea typeface="Amazon Ember Medium" panose="020B0603020204030204" pitchFamily="34" charset="0"/>
                    <a:cs typeface="Amazon Ember Medium" panose="020B0603020204030204" pitchFamily="34" charset="0"/>
                  </a:rPr>
                  <a:t>STORAGE</a:t>
                </a:r>
              </a:p>
            </p:txBody>
          </p:sp>
        </p:grpSp>
        <p:sp>
          <p:nvSpPr>
            <p:cNvPr id="147" name="Partial Circle 146">
              <a:extLst>
                <a:ext uri="{FF2B5EF4-FFF2-40B4-BE49-F238E27FC236}">
                  <a16:creationId xmlns:a16="http://schemas.microsoft.com/office/drawing/2014/main" id="{9AC2877B-C259-46F8-82E7-9D67D519B83B}"/>
                </a:ext>
              </a:extLst>
            </p:cNvPr>
            <p:cNvSpPr/>
            <p:nvPr/>
          </p:nvSpPr>
          <p:spPr bwMode="auto">
            <a:xfrm rot="5400000">
              <a:off x="4011575" y="3592476"/>
              <a:ext cx="6607252" cy="6607252"/>
            </a:xfrm>
            <a:prstGeom prst="pie">
              <a:avLst>
                <a:gd name="adj1" fmla="val 5400279"/>
                <a:gd name="adj2" fmla="val 16200000"/>
              </a:avLst>
            </a:prstGeom>
            <a:gradFill flip="none" rotWithShape="1">
              <a:gsLst>
                <a:gs pos="100000">
                  <a:srgbClr val="D232AA"/>
                </a:gs>
                <a:gs pos="11000">
                  <a:srgbClr val="8C28FF"/>
                </a:gs>
                <a:gs pos="57000">
                  <a:srgbClr val="C32FBD"/>
                </a:gs>
              </a:gsLst>
              <a:lin ang="16200000" scaled="0"/>
              <a:tileRect/>
            </a:gradFill>
            <a:ln w="57150">
              <a:solidFill>
                <a:srgbClr val="F2F3F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solidFill>
                  <a:schemeClr val="bg1"/>
                </a:solidFill>
              </a:endParaRPr>
            </a:p>
          </p:txBody>
        </p:sp>
      </p:grpSp>
      <p:grpSp>
        <p:nvGrpSpPr>
          <p:cNvPr id="154" name="Group 153">
            <a:extLst>
              <a:ext uri="{FF2B5EF4-FFF2-40B4-BE49-F238E27FC236}">
                <a16:creationId xmlns:a16="http://schemas.microsoft.com/office/drawing/2014/main" id="{80FA9EA7-B381-4481-AE5C-3B1B0733F7C7}"/>
              </a:ext>
            </a:extLst>
          </p:cNvPr>
          <p:cNvGrpSpPr/>
          <p:nvPr/>
        </p:nvGrpSpPr>
        <p:grpSpPr>
          <a:xfrm>
            <a:off x="4011575" y="3592476"/>
            <a:ext cx="6607252" cy="6607252"/>
            <a:chOff x="4011575" y="3592476"/>
            <a:chExt cx="6607252" cy="6607252"/>
          </a:xfrm>
        </p:grpSpPr>
        <p:grpSp>
          <p:nvGrpSpPr>
            <p:cNvPr id="136" name="Group 135">
              <a:extLst>
                <a:ext uri="{FF2B5EF4-FFF2-40B4-BE49-F238E27FC236}">
                  <a16:creationId xmlns:a16="http://schemas.microsoft.com/office/drawing/2014/main" id="{77894BA8-5FE0-4D28-8A12-E245D6005A1A}"/>
                </a:ext>
              </a:extLst>
            </p:cNvPr>
            <p:cNvGrpSpPr/>
            <p:nvPr/>
          </p:nvGrpSpPr>
          <p:grpSpPr>
            <a:xfrm>
              <a:off x="4011575" y="3592476"/>
              <a:ext cx="6607252" cy="6607252"/>
              <a:chOff x="4011575" y="3592476"/>
              <a:chExt cx="6607252" cy="6607252"/>
            </a:xfrm>
          </p:grpSpPr>
          <p:sp>
            <p:nvSpPr>
              <p:cNvPr id="82" name="Partial Circle 81">
                <a:extLst>
                  <a:ext uri="{FF2B5EF4-FFF2-40B4-BE49-F238E27FC236}">
                    <a16:creationId xmlns:a16="http://schemas.microsoft.com/office/drawing/2014/main" id="{9BFBBF3A-675D-42FD-A017-78E13405158F}"/>
                  </a:ext>
                </a:extLst>
              </p:cNvPr>
              <p:cNvSpPr/>
              <p:nvPr/>
            </p:nvSpPr>
            <p:spPr bwMode="auto">
              <a:xfrm rot="5400000">
                <a:off x="4011575" y="3592476"/>
                <a:ext cx="6607252" cy="6607252"/>
              </a:xfrm>
              <a:prstGeom prst="pie">
                <a:avLst>
                  <a:gd name="adj1" fmla="val 5400279"/>
                  <a:gd name="adj2" fmla="val 16200000"/>
                </a:avLst>
              </a:prstGeom>
              <a:gradFill flip="none" rotWithShape="1">
                <a:gsLst>
                  <a:gs pos="100000">
                    <a:srgbClr val="FFC000"/>
                  </a:gs>
                  <a:gs pos="11000">
                    <a:srgbClr val="8C28FF"/>
                  </a:gs>
                  <a:gs pos="57000">
                    <a:srgbClr val="F98C95"/>
                  </a:gs>
                </a:gsLst>
                <a:lin ang="16200000" scaled="0"/>
                <a:tileRect/>
              </a:gradFill>
              <a:ln w="57150">
                <a:solidFill>
                  <a:srgbClr val="F2F3F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solidFill>
                    <a:schemeClr val="bg1"/>
                  </a:solidFill>
                </a:endParaRPr>
              </a:p>
            </p:txBody>
          </p:sp>
          <p:sp>
            <p:nvSpPr>
              <p:cNvPr id="88" name="Rectangle 87">
                <a:extLst>
                  <a:ext uri="{FF2B5EF4-FFF2-40B4-BE49-F238E27FC236}">
                    <a16:creationId xmlns:a16="http://schemas.microsoft.com/office/drawing/2014/main" id="{84894A4A-01B1-4E54-9DBF-B7DD8E580F9B}"/>
                  </a:ext>
                </a:extLst>
              </p:cNvPr>
              <p:cNvSpPr/>
              <p:nvPr/>
            </p:nvSpPr>
            <p:spPr>
              <a:xfrm>
                <a:off x="6318376" y="3840554"/>
                <a:ext cx="2020105" cy="313932"/>
              </a:xfrm>
              <a:prstGeom prst="rect">
                <a:avLst/>
              </a:prstGeom>
              <a:noFill/>
              <a:ln w="571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spc="600" dirty="0">
                    <a:solidFill>
                      <a:schemeClr val="bg1"/>
                    </a:solidFill>
                    <a:ea typeface="Amazon Ember Medium" panose="020B0603020204030204" pitchFamily="34" charset="0"/>
                    <a:cs typeface="Amazon Ember Medium" panose="020B0603020204030204" pitchFamily="34" charset="0"/>
                  </a:rPr>
                  <a:t>MESSAGING</a:t>
                </a:r>
              </a:p>
            </p:txBody>
          </p:sp>
        </p:grpSp>
        <p:sp>
          <p:nvSpPr>
            <p:cNvPr id="151" name="Partial Circle 150">
              <a:extLst>
                <a:ext uri="{FF2B5EF4-FFF2-40B4-BE49-F238E27FC236}">
                  <a16:creationId xmlns:a16="http://schemas.microsoft.com/office/drawing/2014/main" id="{87791455-3D27-4B8C-9D0F-C581A082330C}"/>
                </a:ext>
              </a:extLst>
            </p:cNvPr>
            <p:cNvSpPr/>
            <p:nvPr/>
          </p:nvSpPr>
          <p:spPr bwMode="auto">
            <a:xfrm rot="5400000">
              <a:off x="4880387" y="4461289"/>
              <a:ext cx="4869628" cy="4869628"/>
            </a:xfrm>
            <a:prstGeom prst="pie">
              <a:avLst>
                <a:gd name="adj1" fmla="val 5400279"/>
                <a:gd name="adj2" fmla="val 16200000"/>
              </a:avLst>
            </a:prstGeom>
            <a:gradFill flip="none" rotWithShape="1">
              <a:gsLst>
                <a:gs pos="100000">
                  <a:srgbClr val="D232AA"/>
                </a:gs>
                <a:gs pos="11000">
                  <a:srgbClr val="8C28FF"/>
                </a:gs>
                <a:gs pos="57000">
                  <a:srgbClr val="C32FBD"/>
                </a:gs>
              </a:gsLst>
              <a:lin ang="16200000" scaled="0"/>
              <a:tileRect/>
            </a:gradFill>
            <a:ln w="57150">
              <a:solidFill>
                <a:srgbClr val="F2F3F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solidFill>
                  <a:schemeClr val="bg1"/>
                </a:solidFill>
              </a:endParaRPr>
            </a:p>
          </p:txBody>
        </p:sp>
      </p:grpSp>
      <p:grpSp>
        <p:nvGrpSpPr>
          <p:cNvPr id="135" name="Group 134">
            <a:extLst>
              <a:ext uri="{FF2B5EF4-FFF2-40B4-BE49-F238E27FC236}">
                <a16:creationId xmlns:a16="http://schemas.microsoft.com/office/drawing/2014/main" id="{4B71A2E3-224F-4734-A773-E481DC28D1BE}"/>
              </a:ext>
            </a:extLst>
          </p:cNvPr>
          <p:cNvGrpSpPr/>
          <p:nvPr/>
        </p:nvGrpSpPr>
        <p:grpSpPr>
          <a:xfrm>
            <a:off x="4880387" y="4461288"/>
            <a:ext cx="4869628" cy="4869628"/>
            <a:chOff x="4880387" y="4461288"/>
            <a:chExt cx="4869628" cy="4869628"/>
          </a:xfrm>
        </p:grpSpPr>
        <p:sp>
          <p:nvSpPr>
            <p:cNvPr id="83" name="Partial Circle 82">
              <a:extLst>
                <a:ext uri="{FF2B5EF4-FFF2-40B4-BE49-F238E27FC236}">
                  <a16:creationId xmlns:a16="http://schemas.microsoft.com/office/drawing/2014/main" id="{D405EB8C-FE15-4798-8830-EA7AAAEF9232}"/>
                </a:ext>
              </a:extLst>
            </p:cNvPr>
            <p:cNvSpPr/>
            <p:nvPr/>
          </p:nvSpPr>
          <p:spPr bwMode="auto">
            <a:xfrm rot="5400000">
              <a:off x="4880387" y="4461288"/>
              <a:ext cx="4869628" cy="4869628"/>
            </a:xfrm>
            <a:prstGeom prst="pie">
              <a:avLst>
                <a:gd name="adj1" fmla="val 5400279"/>
                <a:gd name="adj2" fmla="val 16200000"/>
              </a:avLst>
            </a:prstGeom>
            <a:gradFill flip="none" rotWithShape="1">
              <a:gsLst>
                <a:gs pos="100000">
                  <a:srgbClr val="FFC000"/>
                </a:gs>
                <a:gs pos="11000">
                  <a:srgbClr val="8C28FF"/>
                </a:gs>
                <a:gs pos="57000">
                  <a:srgbClr val="F98C95"/>
                </a:gs>
              </a:gsLst>
              <a:lin ang="16200000" scaled="0"/>
              <a:tileRect/>
            </a:gradFill>
            <a:ln w="57150">
              <a:solidFill>
                <a:srgbClr val="F2F3F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solidFill>
                  <a:schemeClr val="bg1"/>
                </a:solidFill>
              </a:endParaRPr>
            </a:p>
          </p:txBody>
        </p:sp>
        <p:sp>
          <p:nvSpPr>
            <p:cNvPr id="89" name="Rectangle 88">
              <a:extLst>
                <a:ext uri="{FF2B5EF4-FFF2-40B4-BE49-F238E27FC236}">
                  <a16:creationId xmlns:a16="http://schemas.microsoft.com/office/drawing/2014/main" id="{BAEF4A84-3016-40A1-89E4-1B08D0930B85}"/>
                </a:ext>
              </a:extLst>
            </p:cNvPr>
            <p:cNvSpPr/>
            <p:nvPr/>
          </p:nvSpPr>
          <p:spPr>
            <a:xfrm>
              <a:off x="6361656" y="4790320"/>
              <a:ext cx="1933543" cy="313932"/>
            </a:xfrm>
            <a:prstGeom prst="rect">
              <a:avLst/>
            </a:prstGeom>
            <a:noFill/>
            <a:ln w="571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spc="600" dirty="0">
                  <a:solidFill>
                    <a:schemeClr val="bg1"/>
                  </a:solidFill>
                  <a:ea typeface="Amazon Ember Medium" panose="020B0603020204030204" pitchFamily="34" charset="0"/>
                  <a:cs typeface="Amazon Ember Medium" panose="020B0603020204030204" pitchFamily="34" charset="0"/>
                </a:rPr>
                <a:t>ANALYTICS</a:t>
              </a:r>
            </a:p>
          </p:txBody>
        </p:sp>
        <p:sp>
          <p:nvSpPr>
            <p:cNvPr id="84" name="Partial Circle 83">
              <a:extLst>
                <a:ext uri="{FF2B5EF4-FFF2-40B4-BE49-F238E27FC236}">
                  <a16:creationId xmlns:a16="http://schemas.microsoft.com/office/drawing/2014/main" id="{638FDEE6-CEC0-43A1-8EE8-6033ACD53E0D}"/>
                </a:ext>
              </a:extLst>
            </p:cNvPr>
            <p:cNvSpPr/>
            <p:nvPr/>
          </p:nvSpPr>
          <p:spPr bwMode="auto">
            <a:xfrm rot="5400000">
              <a:off x="5834743" y="5415646"/>
              <a:ext cx="2960914" cy="2960914"/>
            </a:xfrm>
            <a:prstGeom prst="pie">
              <a:avLst>
                <a:gd name="adj1" fmla="val 5400279"/>
                <a:gd name="adj2" fmla="val 16200000"/>
              </a:avLst>
            </a:prstGeom>
            <a:solidFill>
              <a:srgbClr val="F2F3F3"/>
            </a:solidFill>
            <a:ln w="57150">
              <a:solidFill>
                <a:srgbClr val="F2F3F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solidFill>
                  <a:schemeClr val="bg1"/>
                </a:solidFill>
              </a:endParaRPr>
            </a:p>
          </p:txBody>
        </p:sp>
      </p:grpSp>
      <p:sp>
        <p:nvSpPr>
          <p:cNvPr id="90" name="TextBox 89">
            <a:extLst>
              <a:ext uri="{FF2B5EF4-FFF2-40B4-BE49-F238E27FC236}">
                <a16:creationId xmlns:a16="http://schemas.microsoft.com/office/drawing/2014/main" id="{B409F66E-AC83-45C4-BCEC-FE0B253410EA}"/>
              </a:ext>
            </a:extLst>
          </p:cNvPr>
          <p:cNvSpPr txBox="1"/>
          <p:nvPr/>
        </p:nvSpPr>
        <p:spPr>
          <a:xfrm>
            <a:off x="555547" y="6375983"/>
            <a:ext cx="1118896" cy="498598"/>
          </a:xfrm>
          <a:prstGeom prst="rect">
            <a:avLst/>
          </a:prstGeom>
          <a:noFill/>
        </p:spPr>
        <p:txBody>
          <a:bodyPr wrap="none" lIns="0" tIns="0" rIns="0" bIns="0" rtlCol="0">
            <a:spAutoFit/>
          </a:bodyPr>
          <a:lstStyle/>
          <a:p>
            <a:pPr algn="r">
              <a:lnSpc>
                <a:spcPct val="90000"/>
              </a:lnSpc>
              <a:spcAft>
                <a:spcPts val="1800"/>
              </a:spcAft>
            </a:pPr>
            <a:r>
              <a:rPr lang="en-US" sz="1800" dirty="0">
                <a:solidFill>
                  <a:srgbClr val="8D27FF"/>
                </a:solidFill>
              </a:rPr>
              <a:t>More</a:t>
            </a:r>
            <a:br>
              <a:rPr lang="en-US" sz="1800" dirty="0">
                <a:solidFill>
                  <a:srgbClr val="8D27FF"/>
                </a:solidFill>
              </a:rPr>
            </a:br>
            <a:r>
              <a:rPr lang="en-US" sz="1800" dirty="0">
                <a:solidFill>
                  <a:srgbClr val="8D27FF"/>
                </a:solidFill>
              </a:rPr>
              <a:t>operations</a:t>
            </a:r>
          </a:p>
        </p:txBody>
      </p:sp>
      <p:sp>
        <p:nvSpPr>
          <p:cNvPr id="91" name="TextBox 90">
            <a:extLst>
              <a:ext uri="{FF2B5EF4-FFF2-40B4-BE49-F238E27FC236}">
                <a16:creationId xmlns:a16="http://schemas.microsoft.com/office/drawing/2014/main" id="{91C5718A-3E16-4F27-BAE0-40FB48A70D74}"/>
              </a:ext>
            </a:extLst>
          </p:cNvPr>
          <p:cNvSpPr txBox="1"/>
          <p:nvPr/>
        </p:nvSpPr>
        <p:spPr>
          <a:xfrm>
            <a:off x="12955958" y="6375983"/>
            <a:ext cx="1118896" cy="498598"/>
          </a:xfrm>
          <a:prstGeom prst="rect">
            <a:avLst/>
          </a:prstGeom>
          <a:noFill/>
        </p:spPr>
        <p:txBody>
          <a:bodyPr wrap="none" lIns="0" tIns="0" rIns="0" bIns="0" rtlCol="0">
            <a:spAutoFit/>
          </a:bodyPr>
          <a:lstStyle/>
          <a:p>
            <a:pPr>
              <a:lnSpc>
                <a:spcPct val="90000"/>
              </a:lnSpc>
              <a:spcAft>
                <a:spcPts val="1800"/>
              </a:spcAft>
            </a:pPr>
            <a:r>
              <a:rPr lang="en-US" sz="1800" dirty="0">
                <a:solidFill>
                  <a:srgbClr val="FFC000"/>
                </a:solidFill>
              </a:rPr>
              <a:t>Less</a:t>
            </a:r>
            <a:br>
              <a:rPr lang="en-US" sz="1800" dirty="0">
                <a:solidFill>
                  <a:srgbClr val="FFC000"/>
                </a:solidFill>
              </a:rPr>
            </a:br>
            <a:r>
              <a:rPr lang="en-US" sz="1800" dirty="0">
                <a:solidFill>
                  <a:srgbClr val="FFC000"/>
                </a:solidFill>
              </a:rPr>
              <a:t>operations</a:t>
            </a:r>
          </a:p>
        </p:txBody>
      </p:sp>
      <p:sp>
        <p:nvSpPr>
          <p:cNvPr id="2" name="Title 1"/>
          <p:cNvSpPr>
            <a:spLocks noGrp="1"/>
          </p:cNvSpPr>
          <p:nvPr>
            <p:ph type="title"/>
          </p:nvPr>
        </p:nvSpPr>
        <p:spPr/>
        <p:txBody>
          <a:bodyPr/>
          <a:lstStyle/>
          <a:p>
            <a:r>
              <a:rPr lang="en-US" dirty="0"/>
              <a:t>Serverless is an </a:t>
            </a:r>
            <a:r>
              <a:rPr lang="en-US" dirty="0">
                <a:solidFill>
                  <a:srgbClr val="FFC000"/>
                </a:solidFill>
                <a:latin typeface="+mn-lt"/>
              </a:rPr>
              <a:t>operational construct</a:t>
            </a:r>
            <a:endParaRPr lang="en-CA" dirty="0">
              <a:solidFill>
                <a:srgbClr val="FFC000"/>
              </a:solidFill>
              <a:latin typeface="+mn-lt"/>
            </a:endParaRPr>
          </a:p>
        </p:txBody>
      </p:sp>
      <p:sp>
        <p:nvSpPr>
          <p:cNvPr id="22" name="TextBox 21"/>
          <p:cNvSpPr txBox="1"/>
          <p:nvPr/>
        </p:nvSpPr>
        <p:spPr>
          <a:xfrm>
            <a:off x="4759890" y="7589192"/>
            <a:ext cx="5110620" cy="433965"/>
          </a:xfrm>
          <a:prstGeom prst="rect">
            <a:avLst/>
          </a:prstGeom>
          <a:noFill/>
        </p:spPr>
        <p:txBody>
          <a:bodyPr wrap="square" lIns="0" tIns="146304" rIns="182880" bIns="146304" rtlCol="0">
            <a:spAutoFit/>
          </a:bodyPr>
          <a:lstStyle/>
          <a:p>
            <a:pPr algn="ctr">
              <a:lnSpc>
                <a:spcPct val="90000"/>
              </a:lnSpc>
              <a:spcAft>
                <a:spcPts val="1800"/>
              </a:spcAft>
            </a:pPr>
            <a:r>
              <a:rPr lang="en-US" sz="1000" dirty="0">
                <a:solidFill>
                  <a:schemeClr val="tx1">
                    <a:lumMod val="50000"/>
                  </a:schemeClr>
                </a:solidFill>
              </a:rPr>
              <a:t>Source: Digital Rewrites The Rules Of Business, Forrester, February 2018</a:t>
            </a:r>
            <a:endParaRPr lang="en-CA" sz="1000" dirty="0">
              <a:solidFill>
                <a:schemeClr val="tx1">
                  <a:lumMod val="50000"/>
                </a:schemeClr>
              </a:solidFill>
            </a:endParaRPr>
          </a:p>
        </p:txBody>
      </p:sp>
      <p:cxnSp>
        <p:nvCxnSpPr>
          <p:cNvPr id="85" name="Straight Connector 84">
            <a:extLst>
              <a:ext uri="{FF2B5EF4-FFF2-40B4-BE49-F238E27FC236}">
                <a16:creationId xmlns:a16="http://schemas.microsoft.com/office/drawing/2014/main" id="{C4537ABD-95A8-411F-A157-603B4F589A50}"/>
              </a:ext>
            </a:extLst>
          </p:cNvPr>
          <p:cNvCxnSpPr>
            <a:cxnSpLocks/>
          </p:cNvCxnSpPr>
          <p:nvPr/>
        </p:nvCxnSpPr>
        <p:spPr>
          <a:xfrm flipH="1">
            <a:off x="1763487" y="7116980"/>
            <a:ext cx="11103428" cy="0"/>
          </a:xfrm>
          <a:prstGeom prst="line">
            <a:avLst/>
          </a:prstGeom>
          <a:ln w="34925" cap="rnd">
            <a:gradFill flip="none" rotWithShape="1">
              <a:gsLst>
                <a:gs pos="100000">
                  <a:schemeClr val="accent3"/>
                </a:gs>
                <a:gs pos="26000">
                  <a:srgbClr val="FFC000"/>
                </a:gs>
              </a:gsLst>
              <a:lin ang="0" scaled="1"/>
              <a:tileRect/>
            </a:gradFill>
            <a:prstDash val="sysDot"/>
            <a:headEnd type="arrow" w="lg" len="sm"/>
            <a:tailEnd type="none"/>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6ABC286B-26A4-4610-BAF5-B5362C7D9D4C}"/>
              </a:ext>
            </a:extLst>
          </p:cNvPr>
          <p:cNvSpPr txBox="1"/>
          <p:nvPr/>
        </p:nvSpPr>
        <p:spPr>
          <a:xfrm>
            <a:off x="1838301" y="6410299"/>
            <a:ext cx="575479" cy="276999"/>
          </a:xfrm>
          <a:prstGeom prst="rect">
            <a:avLst/>
          </a:prstGeom>
          <a:noFill/>
        </p:spPr>
        <p:txBody>
          <a:bodyPr wrap="none" lIns="0" tIns="0" rIns="0" bIns="0" rtlCol="0">
            <a:spAutoFit/>
          </a:bodyPr>
          <a:lstStyle/>
          <a:p>
            <a:pPr algn="ctr">
              <a:lnSpc>
                <a:spcPct val="90000"/>
              </a:lnSpc>
              <a:spcAft>
                <a:spcPts val="1800"/>
              </a:spcAft>
            </a:pPr>
            <a:r>
              <a:rPr lang="en-US" sz="1000" dirty="0">
                <a:solidFill>
                  <a:schemeClr val="bg1"/>
                </a:solidFill>
              </a:rPr>
              <a:t>VM</a:t>
            </a:r>
            <a:br>
              <a:rPr lang="en-US" sz="1000" dirty="0">
                <a:solidFill>
                  <a:schemeClr val="bg1"/>
                </a:solidFill>
              </a:rPr>
            </a:br>
            <a:r>
              <a:rPr lang="en-US" sz="1000" dirty="0">
                <a:solidFill>
                  <a:schemeClr val="bg1"/>
                </a:solidFill>
              </a:rPr>
              <a:t>ON-PREM</a:t>
            </a:r>
          </a:p>
        </p:txBody>
      </p:sp>
      <p:sp>
        <p:nvSpPr>
          <p:cNvPr id="94" name="TextBox 93">
            <a:extLst>
              <a:ext uri="{FF2B5EF4-FFF2-40B4-BE49-F238E27FC236}">
                <a16:creationId xmlns:a16="http://schemas.microsoft.com/office/drawing/2014/main" id="{68FACF78-4E14-4FE1-BD9D-A0DB33F66390}"/>
              </a:ext>
            </a:extLst>
          </p:cNvPr>
          <p:cNvSpPr txBox="1"/>
          <p:nvPr/>
        </p:nvSpPr>
        <p:spPr>
          <a:xfrm>
            <a:off x="2760404" y="4161002"/>
            <a:ext cx="226023" cy="138499"/>
          </a:xfrm>
          <a:prstGeom prst="rect">
            <a:avLst/>
          </a:prstGeom>
          <a:noFill/>
        </p:spPr>
        <p:txBody>
          <a:bodyPr wrap="none" lIns="0" tIns="0" rIns="0" bIns="0" rtlCol="0">
            <a:spAutoFit/>
          </a:bodyPr>
          <a:lstStyle/>
          <a:p>
            <a:pPr algn="ctr">
              <a:lnSpc>
                <a:spcPct val="90000"/>
              </a:lnSpc>
              <a:spcAft>
                <a:spcPts val="1800"/>
              </a:spcAft>
            </a:pPr>
            <a:r>
              <a:rPr lang="en-US" sz="1000" dirty="0">
                <a:solidFill>
                  <a:schemeClr val="bg1"/>
                </a:solidFill>
              </a:rPr>
              <a:t>EC2</a:t>
            </a:r>
          </a:p>
        </p:txBody>
      </p:sp>
      <p:sp>
        <p:nvSpPr>
          <p:cNvPr id="95" name="TextBox 94">
            <a:extLst>
              <a:ext uri="{FF2B5EF4-FFF2-40B4-BE49-F238E27FC236}">
                <a16:creationId xmlns:a16="http://schemas.microsoft.com/office/drawing/2014/main" id="{617E1011-00D8-4F60-BC02-85CEC829A022}"/>
              </a:ext>
            </a:extLst>
          </p:cNvPr>
          <p:cNvSpPr txBox="1"/>
          <p:nvPr/>
        </p:nvSpPr>
        <p:spPr>
          <a:xfrm>
            <a:off x="9360755" y="2226825"/>
            <a:ext cx="509755" cy="138499"/>
          </a:xfrm>
          <a:prstGeom prst="rect">
            <a:avLst/>
          </a:prstGeom>
          <a:noFill/>
        </p:spPr>
        <p:txBody>
          <a:bodyPr wrap="none" lIns="0" tIns="0" rIns="0" bIns="0" rtlCol="0">
            <a:spAutoFit/>
          </a:bodyPr>
          <a:lstStyle/>
          <a:p>
            <a:pPr algn="ctr">
              <a:lnSpc>
                <a:spcPct val="90000"/>
              </a:lnSpc>
              <a:spcAft>
                <a:spcPts val="1800"/>
              </a:spcAft>
            </a:pPr>
            <a:r>
              <a:rPr lang="en-US" sz="1000" dirty="0">
                <a:solidFill>
                  <a:schemeClr val="bg1"/>
                </a:solidFill>
              </a:rPr>
              <a:t>ECS/EKS</a:t>
            </a:r>
          </a:p>
        </p:txBody>
      </p:sp>
      <p:sp>
        <p:nvSpPr>
          <p:cNvPr id="96" name="TextBox 95">
            <a:extLst>
              <a:ext uri="{FF2B5EF4-FFF2-40B4-BE49-F238E27FC236}">
                <a16:creationId xmlns:a16="http://schemas.microsoft.com/office/drawing/2014/main" id="{59219DB9-D2BA-48C1-B7B5-A60F65771D7E}"/>
              </a:ext>
            </a:extLst>
          </p:cNvPr>
          <p:cNvSpPr txBox="1"/>
          <p:nvPr/>
        </p:nvSpPr>
        <p:spPr>
          <a:xfrm>
            <a:off x="11954769" y="5146980"/>
            <a:ext cx="543418" cy="138499"/>
          </a:xfrm>
          <a:prstGeom prst="rect">
            <a:avLst/>
          </a:prstGeom>
          <a:noFill/>
        </p:spPr>
        <p:txBody>
          <a:bodyPr wrap="none" lIns="0" tIns="0" rIns="0" bIns="0" rtlCol="0">
            <a:spAutoFit/>
          </a:bodyPr>
          <a:lstStyle/>
          <a:p>
            <a:pPr algn="ctr">
              <a:lnSpc>
                <a:spcPct val="90000"/>
              </a:lnSpc>
              <a:spcAft>
                <a:spcPts val="1800"/>
              </a:spcAft>
            </a:pPr>
            <a:r>
              <a:rPr lang="en-US" sz="1000" dirty="0">
                <a:solidFill>
                  <a:schemeClr val="bg1"/>
                </a:solidFill>
              </a:rPr>
              <a:t>FARGATE</a:t>
            </a:r>
          </a:p>
        </p:txBody>
      </p:sp>
      <p:sp>
        <p:nvSpPr>
          <p:cNvPr id="97" name="TextBox 96">
            <a:extLst>
              <a:ext uri="{FF2B5EF4-FFF2-40B4-BE49-F238E27FC236}">
                <a16:creationId xmlns:a16="http://schemas.microsoft.com/office/drawing/2014/main" id="{DB941496-4201-44C0-BF03-E3FA6CDA3F3C}"/>
              </a:ext>
            </a:extLst>
          </p:cNvPr>
          <p:cNvSpPr txBox="1"/>
          <p:nvPr/>
        </p:nvSpPr>
        <p:spPr>
          <a:xfrm>
            <a:off x="12258006" y="6479549"/>
            <a:ext cx="504946" cy="138499"/>
          </a:xfrm>
          <a:prstGeom prst="rect">
            <a:avLst/>
          </a:prstGeom>
          <a:noFill/>
        </p:spPr>
        <p:txBody>
          <a:bodyPr wrap="none" lIns="0" tIns="0" rIns="0" bIns="0" rtlCol="0">
            <a:spAutoFit/>
          </a:bodyPr>
          <a:lstStyle/>
          <a:p>
            <a:pPr algn="ctr">
              <a:lnSpc>
                <a:spcPct val="90000"/>
              </a:lnSpc>
              <a:spcAft>
                <a:spcPts val="1800"/>
              </a:spcAft>
            </a:pPr>
            <a:r>
              <a:rPr lang="en-US" sz="1000" dirty="0">
                <a:solidFill>
                  <a:schemeClr val="bg1"/>
                </a:solidFill>
              </a:rPr>
              <a:t>LAMBDA</a:t>
            </a:r>
          </a:p>
        </p:txBody>
      </p:sp>
      <p:sp>
        <p:nvSpPr>
          <p:cNvPr id="98" name="TextBox 97">
            <a:extLst>
              <a:ext uri="{FF2B5EF4-FFF2-40B4-BE49-F238E27FC236}">
                <a16:creationId xmlns:a16="http://schemas.microsoft.com/office/drawing/2014/main" id="{56931BE8-D0F4-4184-8028-04E99A372FBB}"/>
              </a:ext>
            </a:extLst>
          </p:cNvPr>
          <p:cNvSpPr txBox="1"/>
          <p:nvPr/>
        </p:nvSpPr>
        <p:spPr>
          <a:xfrm>
            <a:off x="4552629" y="2157575"/>
            <a:ext cx="698909" cy="276999"/>
          </a:xfrm>
          <a:prstGeom prst="rect">
            <a:avLst/>
          </a:prstGeom>
          <a:noFill/>
        </p:spPr>
        <p:txBody>
          <a:bodyPr wrap="none" lIns="0" tIns="0" rIns="0" bIns="0" rtlCol="0">
            <a:spAutoFit/>
          </a:bodyPr>
          <a:lstStyle/>
          <a:p>
            <a:pPr algn="ctr">
              <a:lnSpc>
                <a:spcPct val="90000"/>
              </a:lnSpc>
              <a:spcAft>
                <a:spcPts val="1800"/>
              </a:spcAft>
            </a:pPr>
            <a:r>
              <a:rPr lang="en-US" sz="1000" dirty="0">
                <a:solidFill>
                  <a:schemeClr val="bg1"/>
                </a:solidFill>
              </a:rPr>
              <a:t>ELASTIC</a:t>
            </a:r>
            <a:br>
              <a:rPr lang="en-US" sz="1000" dirty="0">
                <a:solidFill>
                  <a:schemeClr val="bg1"/>
                </a:solidFill>
              </a:rPr>
            </a:br>
            <a:r>
              <a:rPr lang="en-US" sz="1000" dirty="0">
                <a:solidFill>
                  <a:schemeClr val="bg1"/>
                </a:solidFill>
              </a:rPr>
              <a:t>BEANSTALK</a:t>
            </a:r>
          </a:p>
        </p:txBody>
      </p:sp>
      <p:sp>
        <p:nvSpPr>
          <p:cNvPr id="99" name="TextBox 98">
            <a:extLst>
              <a:ext uri="{FF2B5EF4-FFF2-40B4-BE49-F238E27FC236}">
                <a16:creationId xmlns:a16="http://schemas.microsoft.com/office/drawing/2014/main" id="{BA35C6D3-C1B5-4753-AB96-BA832A36B1CF}"/>
              </a:ext>
            </a:extLst>
          </p:cNvPr>
          <p:cNvSpPr txBox="1"/>
          <p:nvPr/>
        </p:nvSpPr>
        <p:spPr>
          <a:xfrm>
            <a:off x="2611187" y="6410299"/>
            <a:ext cx="575479" cy="276999"/>
          </a:xfrm>
          <a:prstGeom prst="rect">
            <a:avLst/>
          </a:prstGeom>
          <a:noFill/>
        </p:spPr>
        <p:txBody>
          <a:bodyPr wrap="none" lIns="0" tIns="0" rIns="0" bIns="0" rtlCol="0">
            <a:spAutoFit/>
          </a:bodyPr>
          <a:lstStyle/>
          <a:p>
            <a:pPr algn="ctr">
              <a:lnSpc>
                <a:spcPct val="90000"/>
              </a:lnSpc>
              <a:spcAft>
                <a:spcPts val="1800"/>
              </a:spcAft>
            </a:pPr>
            <a:r>
              <a:rPr lang="en-US" sz="1000" dirty="0">
                <a:solidFill>
                  <a:schemeClr val="bg1"/>
                </a:solidFill>
              </a:rPr>
              <a:t>MYSQL</a:t>
            </a:r>
            <a:br>
              <a:rPr lang="en-US" sz="1000" dirty="0">
                <a:solidFill>
                  <a:schemeClr val="bg1"/>
                </a:solidFill>
              </a:rPr>
            </a:br>
            <a:r>
              <a:rPr lang="en-US" sz="1000" dirty="0">
                <a:solidFill>
                  <a:schemeClr val="bg1"/>
                </a:solidFill>
              </a:rPr>
              <a:t>ON-PREM</a:t>
            </a:r>
          </a:p>
        </p:txBody>
      </p:sp>
      <p:sp>
        <p:nvSpPr>
          <p:cNvPr id="100" name="TextBox 99">
            <a:extLst>
              <a:ext uri="{FF2B5EF4-FFF2-40B4-BE49-F238E27FC236}">
                <a16:creationId xmlns:a16="http://schemas.microsoft.com/office/drawing/2014/main" id="{57F32FE1-ECCF-4D09-B240-A6512924CA7C}"/>
              </a:ext>
            </a:extLst>
          </p:cNvPr>
          <p:cNvSpPr txBox="1"/>
          <p:nvPr/>
        </p:nvSpPr>
        <p:spPr>
          <a:xfrm>
            <a:off x="3384074" y="6410299"/>
            <a:ext cx="575479" cy="276999"/>
          </a:xfrm>
          <a:prstGeom prst="rect">
            <a:avLst/>
          </a:prstGeom>
          <a:noFill/>
        </p:spPr>
        <p:txBody>
          <a:bodyPr wrap="none" lIns="0" tIns="0" rIns="0" bIns="0" rtlCol="0">
            <a:spAutoFit/>
          </a:bodyPr>
          <a:lstStyle/>
          <a:p>
            <a:pPr algn="ctr">
              <a:lnSpc>
                <a:spcPct val="90000"/>
              </a:lnSpc>
              <a:spcAft>
                <a:spcPts val="1800"/>
              </a:spcAft>
            </a:pPr>
            <a:r>
              <a:rPr lang="en-US" sz="1000" dirty="0">
                <a:solidFill>
                  <a:schemeClr val="bg1"/>
                </a:solidFill>
              </a:rPr>
              <a:t>STORAGE</a:t>
            </a:r>
            <a:br>
              <a:rPr lang="en-US" sz="1000" dirty="0">
                <a:solidFill>
                  <a:schemeClr val="bg1"/>
                </a:solidFill>
              </a:rPr>
            </a:br>
            <a:r>
              <a:rPr lang="en-US" sz="1000" dirty="0">
                <a:solidFill>
                  <a:schemeClr val="bg1"/>
                </a:solidFill>
              </a:rPr>
              <a:t>ON-PREM</a:t>
            </a:r>
          </a:p>
        </p:txBody>
      </p:sp>
      <p:sp>
        <p:nvSpPr>
          <p:cNvPr id="101" name="TextBox 100">
            <a:extLst>
              <a:ext uri="{FF2B5EF4-FFF2-40B4-BE49-F238E27FC236}">
                <a16:creationId xmlns:a16="http://schemas.microsoft.com/office/drawing/2014/main" id="{464DAEFD-63BE-4506-89A8-2652598D32CB}"/>
              </a:ext>
            </a:extLst>
          </p:cNvPr>
          <p:cNvSpPr txBox="1"/>
          <p:nvPr/>
        </p:nvSpPr>
        <p:spPr>
          <a:xfrm>
            <a:off x="4189619" y="6410299"/>
            <a:ext cx="575479" cy="276999"/>
          </a:xfrm>
          <a:prstGeom prst="rect">
            <a:avLst/>
          </a:prstGeom>
          <a:noFill/>
        </p:spPr>
        <p:txBody>
          <a:bodyPr wrap="none" lIns="0" tIns="0" rIns="0" bIns="0" rtlCol="0">
            <a:spAutoFit/>
          </a:bodyPr>
          <a:lstStyle/>
          <a:p>
            <a:pPr algn="ctr">
              <a:lnSpc>
                <a:spcPct val="90000"/>
              </a:lnSpc>
              <a:spcAft>
                <a:spcPts val="1800"/>
              </a:spcAft>
            </a:pPr>
            <a:r>
              <a:rPr lang="en-US" sz="1000" dirty="0">
                <a:solidFill>
                  <a:schemeClr val="bg1"/>
                </a:solidFill>
              </a:rPr>
              <a:t>EBS</a:t>
            </a:r>
            <a:br>
              <a:rPr lang="en-US" sz="1000" dirty="0">
                <a:solidFill>
                  <a:schemeClr val="bg1"/>
                </a:solidFill>
              </a:rPr>
            </a:br>
            <a:r>
              <a:rPr lang="en-US" sz="1000" dirty="0">
                <a:solidFill>
                  <a:schemeClr val="bg1"/>
                </a:solidFill>
              </a:rPr>
              <a:t>ON-PREM</a:t>
            </a:r>
          </a:p>
        </p:txBody>
      </p:sp>
      <p:sp>
        <p:nvSpPr>
          <p:cNvPr id="102" name="TextBox 101">
            <a:extLst>
              <a:ext uri="{FF2B5EF4-FFF2-40B4-BE49-F238E27FC236}">
                <a16:creationId xmlns:a16="http://schemas.microsoft.com/office/drawing/2014/main" id="{980E32D3-D20A-4A38-A83B-7394D2281D8A}"/>
              </a:ext>
            </a:extLst>
          </p:cNvPr>
          <p:cNvSpPr txBox="1"/>
          <p:nvPr/>
        </p:nvSpPr>
        <p:spPr>
          <a:xfrm>
            <a:off x="5112276" y="6410299"/>
            <a:ext cx="575479" cy="276999"/>
          </a:xfrm>
          <a:prstGeom prst="rect">
            <a:avLst/>
          </a:prstGeom>
          <a:noFill/>
        </p:spPr>
        <p:txBody>
          <a:bodyPr wrap="none" lIns="0" tIns="0" rIns="0" bIns="0" rtlCol="0">
            <a:spAutoFit/>
          </a:bodyPr>
          <a:lstStyle/>
          <a:p>
            <a:pPr algn="ctr">
              <a:lnSpc>
                <a:spcPct val="90000"/>
              </a:lnSpc>
              <a:spcAft>
                <a:spcPts val="1800"/>
              </a:spcAft>
            </a:pPr>
            <a:r>
              <a:rPr lang="en-US" sz="1000" dirty="0">
                <a:solidFill>
                  <a:schemeClr val="bg1"/>
                </a:solidFill>
              </a:rPr>
              <a:t>HADOOP</a:t>
            </a:r>
            <a:br>
              <a:rPr lang="en-US" sz="1000" dirty="0">
                <a:solidFill>
                  <a:schemeClr val="bg1"/>
                </a:solidFill>
              </a:rPr>
            </a:br>
            <a:r>
              <a:rPr lang="en-US" sz="1000" dirty="0">
                <a:solidFill>
                  <a:schemeClr val="bg1"/>
                </a:solidFill>
              </a:rPr>
              <a:t>ON-PREM</a:t>
            </a:r>
          </a:p>
        </p:txBody>
      </p:sp>
      <p:sp>
        <p:nvSpPr>
          <p:cNvPr id="103" name="TextBox 102">
            <a:extLst>
              <a:ext uri="{FF2B5EF4-FFF2-40B4-BE49-F238E27FC236}">
                <a16:creationId xmlns:a16="http://schemas.microsoft.com/office/drawing/2014/main" id="{67437F16-FA5A-4A71-9C19-9E5677E037C6}"/>
              </a:ext>
            </a:extLst>
          </p:cNvPr>
          <p:cNvSpPr txBox="1"/>
          <p:nvPr/>
        </p:nvSpPr>
        <p:spPr>
          <a:xfrm>
            <a:off x="9022967" y="6479549"/>
            <a:ext cx="492122" cy="138499"/>
          </a:xfrm>
          <a:prstGeom prst="rect">
            <a:avLst/>
          </a:prstGeom>
          <a:noFill/>
        </p:spPr>
        <p:txBody>
          <a:bodyPr wrap="none" lIns="0" tIns="0" rIns="0" bIns="0" rtlCol="0">
            <a:spAutoFit/>
          </a:bodyPr>
          <a:lstStyle/>
          <a:p>
            <a:pPr algn="ctr">
              <a:lnSpc>
                <a:spcPct val="90000"/>
              </a:lnSpc>
              <a:spcAft>
                <a:spcPts val="1800"/>
              </a:spcAft>
            </a:pPr>
            <a:r>
              <a:rPr lang="en-US" sz="1000" dirty="0">
                <a:solidFill>
                  <a:schemeClr val="bg1"/>
                </a:solidFill>
              </a:rPr>
              <a:t>ATHENA</a:t>
            </a:r>
          </a:p>
        </p:txBody>
      </p:sp>
      <p:sp>
        <p:nvSpPr>
          <p:cNvPr id="104" name="TextBox 103">
            <a:extLst>
              <a:ext uri="{FF2B5EF4-FFF2-40B4-BE49-F238E27FC236}">
                <a16:creationId xmlns:a16="http://schemas.microsoft.com/office/drawing/2014/main" id="{8E45F516-0350-430D-9BFA-7D5A39439401}"/>
              </a:ext>
            </a:extLst>
          </p:cNvPr>
          <p:cNvSpPr txBox="1"/>
          <p:nvPr/>
        </p:nvSpPr>
        <p:spPr>
          <a:xfrm>
            <a:off x="9828412" y="6341049"/>
            <a:ext cx="700513" cy="415498"/>
          </a:xfrm>
          <a:prstGeom prst="rect">
            <a:avLst/>
          </a:prstGeom>
          <a:noFill/>
        </p:spPr>
        <p:txBody>
          <a:bodyPr wrap="none" lIns="0" tIns="0" rIns="0" bIns="0" rtlCol="0">
            <a:spAutoFit/>
          </a:bodyPr>
          <a:lstStyle/>
          <a:p>
            <a:pPr algn="ctr">
              <a:lnSpc>
                <a:spcPct val="90000"/>
              </a:lnSpc>
              <a:spcAft>
                <a:spcPts val="1800"/>
              </a:spcAft>
            </a:pPr>
            <a:r>
              <a:rPr lang="en-US" sz="1000" dirty="0">
                <a:solidFill>
                  <a:schemeClr val="bg1"/>
                </a:solidFill>
              </a:rPr>
              <a:t>SNS/SQS</a:t>
            </a:r>
            <a:br>
              <a:rPr lang="en-US" sz="1000" dirty="0">
                <a:solidFill>
                  <a:schemeClr val="bg1"/>
                </a:solidFill>
              </a:rPr>
            </a:br>
            <a:r>
              <a:rPr lang="en-US" sz="1000" dirty="0">
                <a:solidFill>
                  <a:schemeClr val="bg1"/>
                </a:solidFill>
              </a:rPr>
              <a:t>STEP</a:t>
            </a:r>
            <a:br>
              <a:rPr lang="en-US" sz="1000" dirty="0">
                <a:solidFill>
                  <a:schemeClr val="bg1"/>
                </a:solidFill>
              </a:rPr>
            </a:br>
            <a:r>
              <a:rPr lang="en-US" sz="1000" dirty="0">
                <a:solidFill>
                  <a:schemeClr val="bg1"/>
                </a:solidFill>
              </a:rPr>
              <a:t>FUNCTIONS</a:t>
            </a:r>
          </a:p>
        </p:txBody>
      </p:sp>
      <p:sp>
        <p:nvSpPr>
          <p:cNvPr id="105" name="TextBox 104">
            <a:extLst>
              <a:ext uri="{FF2B5EF4-FFF2-40B4-BE49-F238E27FC236}">
                <a16:creationId xmlns:a16="http://schemas.microsoft.com/office/drawing/2014/main" id="{79BAFCBE-8A19-46D2-B12D-E084E6BBA965}"/>
              </a:ext>
            </a:extLst>
          </p:cNvPr>
          <p:cNvSpPr txBox="1"/>
          <p:nvPr/>
        </p:nvSpPr>
        <p:spPr>
          <a:xfrm>
            <a:off x="10901584" y="6479549"/>
            <a:ext cx="149080" cy="138499"/>
          </a:xfrm>
          <a:prstGeom prst="rect">
            <a:avLst/>
          </a:prstGeom>
          <a:noFill/>
        </p:spPr>
        <p:txBody>
          <a:bodyPr wrap="none" lIns="0" tIns="0" rIns="0" bIns="0" rtlCol="0">
            <a:spAutoFit/>
          </a:bodyPr>
          <a:lstStyle/>
          <a:p>
            <a:pPr algn="ctr">
              <a:lnSpc>
                <a:spcPct val="90000"/>
              </a:lnSpc>
              <a:spcAft>
                <a:spcPts val="1800"/>
              </a:spcAft>
            </a:pPr>
            <a:r>
              <a:rPr lang="en-US" sz="1000" dirty="0">
                <a:solidFill>
                  <a:schemeClr val="bg1"/>
                </a:solidFill>
              </a:rPr>
              <a:t>S3</a:t>
            </a:r>
          </a:p>
        </p:txBody>
      </p:sp>
      <p:sp>
        <p:nvSpPr>
          <p:cNvPr id="106" name="TextBox 105">
            <a:extLst>
              <a:ext uri="{FF2B5EF4-FFF2-40B4-BE49-F238E27FC236}">
                <a16:creationId xmlns:a16="http://schemas.microsoft.com/office/drawing/2014/main" id="{2B860923-5588-4D8E-BBBA-55E80F8ACB56}"/>
              </a:ext>
            </a:extLst>
          </p:cNvPr>
          <p:cNvSpPr txBox="1"/>
          <p:nvPr/>
        </p:nvSpPr>
        <p:spPr>
          <a:xfrm>
            <a:off x="11371251" y="6479549"/>
            <a:ext cx="711734" cy="138499"/>
          </a:xfrm>
          <a:prstGeom prst="rect">
            <a:avLst/>
          </a:prstGeom>
          <a:noFill/>
        </p:spPr>
        <p:txBody>
          <a:bodyPr wrap="none" lIns="0" tIns="0" rIns="0" bIns="0" rtlCol="0">
            <a:spAutoFit/>
          </a:bodyPr>
          <a:lstStyle/>
          <a:p>
            <a:pPr algn="ctr">
              <a:lnSpc>
                <a:spcPct val="90000"/>
              </a:lnSpc>
              <a:spcAft>
                <a:spcPts val="1800"/>
              </a:spcAft>
            </a:pPr>
            <a:r>
              <a:rPr lang="en-US" sz="1000" dirty="0">
                <a:solidFill>
                  <a:schemeClr val="bg1"/>
                </a:solidFill>
              </a:rPr>
              <a:t>DYNAMODB</a:t>
            </a:r>
          </a:p>
        </p:txBody>
      </p:sp>
      <p:sp>
        <p:nvSpPr>
          <p:cNvPr id="107" name="TextBox 106">
            <a:extLst>
              <a:ext uri="{FF2B5EF4-FFF2-40B4-BE49-F238E27FC236}">
                <a16:creationId xmlns:a16="http://schemas.microsoft.com/office/drawing/2014/main" id="{F7AA6CD0-D7F7-4EC3-B10D-AE75FCE96A4C}"/>
              </a:ext>
            </a:extLst>
          </p:cNvPr>
          <p:cNvSpPr txBox="1"/>
          <p:nvPr/>
        </p:nvSpPr>
        <p:spPr>
          <a:xfrm>
            <a:off x="3551709" y="4091752"/>
            <a:ext cx="450443" cy="276999"/>
          </a:xfrm>
          <a:prstGeom prst="rect">
            <a:avLst/>
          </a:prstGeom>
          <a:noFill/>
        </p:spPr>
        <p:txBody>
          <a:bodyPr wrap="none" lIns="0" tIns="0" rIns="0" bIns="0" rtlCol="0">
            <a:spAutoFit/>
          </a:bodyPr>
          <a:lstStyle/>
          <a:p>
            <a:pPr algn="ctr">
              <a:lnSpc>
                <a:spcPct val="90000"/>
              </a:lnSpc>
              <a:spcAft>
                <a:spcPts val="1800"/>
              </a:spcAft>
            </a:pPr>
            <a:r>
              <a:rPr lang="en-US" sz="1000" dirty="0">
                <a:solidFill>
                  <a:schemeClr val="bg1"/>
                </a:solidFill>
              </a:rPr>
              <a:t>MYSQL</a:t>
            </a:r>
            <a:br>
              <a:rPr lang="en-US" sz="1000" dirty="0">
                <a:solidFill>
                  <a:schemeClr val="bg1"/>
                </a:solidFill>
              </a:rPr>
            </a:br>
            <a:r>
              <a:rPr lang="en-US" sz="1000" dirty="0">
                <a:solidFill>
                  <a:schemeClr val="bg1"/>
                </a:solidFill>
              </a:rPr>
              <a:t>ON EC2</a:t>
            </a:r>
          </a:p>
        </p:txBody>
      </p:sp>
      <p:sp>
        <p:nvSpPr>
          <p:cNvPr id="108" name="TextBox 107">
            <a:extLst>
              <a:ext uri="{FF2B5EF4-FFF2-40B4-BE49-F238E27FC236}">
                <a16:creationId xmlns:a16="http://schemas.microsoft.com/office/drawing/2014/main" id="{4CAE0632-341C-4E5D-AB73-D1A673883023}"/>
              </a:ext>
            </a:extLst>
          </p:cNvPr>
          <p:cNvSpPr txBox="1"/>
          <p:nvPr/>
        </p:nvSpPr>
        <p:spPr>
          <a:xfrm>
            <a:off x="5073236" y="2817737"/>
            <a:ext cx="464871" cy="276999"/>
          </a:xfrm>
          <a:prstGeom prst="rect">
            <a:avLst/>
          </a:prstGeom>
          <a:noFill/>
        </p:spPr>
        <p:txBody>
          <a:bodyPr wrap="none" lIns="0" tIns="0" rIns="0" bIns="0" rtlCol="0">
            <a:spAutoFit/>
          </a:bodyPr>
          <a:lstStyle/>
          <a:p>
            <a:pPr algn="ctr">
              <a:lnSpc>
                <a:spcPct val="90000"/>
              </a:lnSpc>
              <a:spcAft>
                <a:spcPts val="1800"/>
              </a:spcAft>
            </a:pPr>
            <a:r>
              <a:rPr lang="en-US" sz="1000" dirty="0">
                <a:solidFill>
                  <a:schemeClr val="bg1"/>
                </a:solidFill>
              </a:rPr>
              <a:t>RDS ON</a:t>
            </a:r>
            <a:br>
              <a:rPr lang="en-US" sz="1000" dirty="0">
                <a:solidFill>
                  <a:schemeClr val="bg1"/>
                </a:solidFill>
              </a:rPr>
            </a:br>
            <a:r>
              <a:rPr lang="en-US" sz="1000" dirty="0">
                <a:solidFill>
                  <a:schemeClr val="bg1"/>
                </a:solidFill>
              </a:rPr>
              <a:t>MYSQL</a:t>
            </a:r>
          </a:p>
        </p:txBody>
      </p:sp>
      <p:sp>
        <p:nvSpPr>
          <p:cNvPr id="123" name="TextBox 122">
            <a:extLst>
              <a:ext uri="{FF2B5EF4-FFF2-40B4-BE49-F238E27FC236}">
                <a16:creationId xmlns:a16="http://schemas.microsoft.com/office/drawing/2014/main" id="{D557DEB3-52E1-4950-B443-FA31C0316928}"/>
              </a:ext>
            </a:extLst>
          </p:cNvPr>
          <p:cNvSpPr txBox="1"/>
          <p:nvPr/>
        </p:nvSpPr>
        <p:spPr>
          <a:xfrm>
            <a:off x="8847299" y="2817737"/>
            <a:ext cx="667789" cy="276999"/>
          </a:xfrm>
          <a:prstGeom prst="rect">
            <a:avLst/>
          </a:prstGeom>
          <a:noFill/>
        </p:spPr>
        <p:txBody>
          <a:bodyPr wrap="square" lIns="0" tIns="0" rIns="0" bIns="0" rtlCol="0">
            <a:spAutoFit/>
          </a:bodyPr>
          <a:lstStyle/>
          <a:p>
            <a:pPr algn="ctr">
              <a:lnSpc>
                <a:spcPct val="90000"/>
              </a:lnSpc>
              <a:spcAft>
                <a:spcPts val="1800"/>
              </a:spcAft>
            </a:pPr>
            <a:r>
              <a:rPr lang="en-US" sz="1000" dirty="0">
                <a:solidFill>
                  <a:schemeClr val="bg1"/>
                </a:solidFill>
              </a:rPr>
              <a:t>AMAZON REDSHIFT</a:t>
            </a:r>
          </a:p>
        </p:txBody>
      </p:sp>
      <p:sp>
        <p:nvSpPr>
          <p:cNvPr id="125" name="TextBox 124">
            <a:extLst>
              <a:ext uri="{FF2B5EF4-FFF2-40B4-BE49-F238E27FC236}">
                <a16:creationId xmlns:a16="http://schemas.microsoft.com/office/drawing/2014/main" id="{2F32EB4A-434A-44A3-BD68-DC5E7FF9902C}"/>
              </a:ext>
            </a:extLst>
          </p:cNvPr>
          <p:cNvSpPr txBox="1"/>
          <p:nvPr/>
        </p:nvSpPr>
        <p:spPr>
          <a:xfrm>
            <a:off x="10589730" y="3997520"/>
            <a:ext cx="509755" cy="276999"/>
          </a:xfrm>
          <a:prstGeom prst="rect">
            <a:avLst/>
          </a:prstGeom>
          <a:noFill/>
        </p:spPr>
        <p:txBody>
          <a:bodyPr wrap="none" lIns="0" tIns="0" rIns="0" bIns="0" rtlCol="0">
            <a:spAutoFit/>
          </a:bodyPr>
          <a:lstStyle/>
          <a:p>
            <a:pPr algn="ctr">
              <a:lnSpc>
                <a:spcPct val="90000"/>
              </a:lnSpc>
              <a:spcAft>
                <a:spcPts val="1800"/>
              </a:spcAft>
            </a:pPr>
            <a:r>
              <a:rPr lang="en-US" sz="1000" dirty="0">
                <a:solidFill>
                  <a:schemeClr val="bg1"/>
                </a:solidFill>
              </a:rPr>
              <a:t>RDS</a:t>
            </a:r>
            <a:br>
              <a:rPr lang="en-US" sz="1000" dirty="0">
                <a:solidFill>
                  <a:schemeClr val="bg1"/>
                </a:solidFill>
              </a:rPr>
            </a:br>
            <a:r>
              <a:rPr lang="en-US" sz="1000" dirty="0">
                <a:solidFill>
                  <a:schemeClr val="bg1"/>
                </a:solidFill>
              </a:rPr>
              <a:t>AURORA</a:t>
            </a:r>
          </a:p>
        </p:txBody>
      </p:sp>
      <p:sp>
        <p:nvSpPr>
          <p:cNvPr id="126" name="TextBox 125">
            <a:extLst>
              <a:ext uri="{FF2B5EF4-FFF2-40B4-BE49-F238E27FC236}">
                <a16:creationId xmlns:a16="http://schemas.microsoft.com/office/drawing/2014/main" id="{ED02B2F8-643B-4B0B-9E59-7B0B85D70A19}"/>
              </a:ext>
            </a:extLst>
          </p:cNvPr>
          <p:cNvSpPr txBox="1"/>
          <p:nvPr/>
        </p:nvSpPr>
        <p:spPr>
          <a:xfrm>
            <a:off x="11173222" y="5415646"/>
            <a:ext cx="743794" cy="276999"/>
          </a:xfrm>
          <a:prstGeom prst="rect">
            <a:avLst/>
          </a:prstGeom>
          <a:noFill/>
        </p:spPr>
        <p:txBody>
          <a:bodyPr wrap="none" lIns="0" tIns="0" rIns="0" bIns="0" rtlCol="0">
            <a:spAutoFit/>
          </a:bodyPr>
          <a:lstStyle/>
          <a:p>
            <a:pPr algn="ctr">
              <a:lnSpc>
                <a:spcPct val="90000"/>
              </a:lnSpc>
              <a:spcAft>
                <a:spcPts val="1800"/>
              </a:spcAft>
            </a:pPr>
            <a:r>
              <a:rPr lang="en-US" sz="1000" dirty="0">
                <a:solidFill>
                  <a:schemeClr val="bg1"/>
                </a:solidFill>
              </a:rPr>
              <a:t>AURORA</a:t>
            </a:r>
            <a:br>
              <a:rPr lang="en-US" sz="1000" dirty="0">
                <a:solidFill>
                  <a:schemeClr val="bg1"/>
                </a:solidFill>
              </a:rPr>
            </a:br>
            <a:r>
              <a:rPr lang="en-US" sz="1000" dirty="0">
                <a:solidFill>
                  <a:schemeClr val="bg1"/>
                </a:solidFill>
              </a:rPr>
              <a:t>SERVERLESS</a:t>
            </a:r>
          </a:p>
        </p:txBody>
      </p:sp>
      <p:sp>
        <p:nvSpPr>
          <p:cNvPr id="127" name="TextBox 126">
            <a:extLst>
              <a:ext uri="{FF2B5EF4-FFF2-40B4-BE49-F238E27FC236}">
                <a16:creationId xmlns:a16="http://schemas.microsoft.com/office/drawing/2014/main" id="{E744B711-CB5D-4DFA-8427-A4C7060AEE98}"/>
              </a:ext>
            </a:extLst>
          </p:cNvPr>
          <p:cNvSpPr txBox="1"/>
          <p:nvPr/>
        </p:nvSpPr>
        <p:spPr>
          <a:xfrm>
            <a:off x="5607645" y="4297997"/>
            <a:ext cx="535403" cy="276999"/>
          </a:xfrm>
          <a:prstGeom prst="rect">
            <a:avLst/>
          </a:prstGeom>
          <a:noFill/>
        </p:spPr>
        <p:txBody>
          <a:bodyPr wrap="none" lIns="0" tIns="0" rIns="0" bIns="0" rtlCol="0">
            <a:spAutoFit/>
          </a:bodyPr>
          <a:lstStyle/>
          <a:p>
            <a:pPr algn="ctr">
              <a:lnSpc>
                <a:spcPct val="90000"/>
              </a:lnSpc>
              <a:spcAft>
                <a:spcPts val="1800"/>
              </a:spcAft>
            </a:pPr>
            <a:r>
              <a:rPr lang="en-US" sz="1000" dirty="0">
                <a:solidFill>
                  <a:schemeClr val="bg1"/>
                </a:solidFill>
              </a:rPr>
              <a:t>AMAZON</a:t>
            </a:r>
            <a:br>
              <a:rPr lang="en-US" sz="1000" dirty="0">
                <a:solidFill>
                  <a:schemeClr val="bg1"/>
                </a:solidFill>
              </a:rPr>
            </a:br>
            <a:r>
              <a:rPr lang="en-US" sz="1000" dirty="0">
                <a:solidFill>
                  <a:schemeClr val="bg1"/>
                </a:solidFill>
              </a:rPr>
              <a:t>MQ</a:t>
            </a:r>
          </a:p>
        </p:txBody>
      </p:sp>
      <p:sp>
        <p:nvSpPr>
          <p:cNvPr id="128" name="TextBox 127">
            <a:extLst>
              <a:ext uri="{FF2B5EF4-FFF2-40B4-BE49-F238E27FC236}">
                <a16:creationId xmlns:a16="http://schemas.microsoft.com/office/drawing/2014/main" id="{F814565C-A556-42A0-A9BD-3CFED11EEDD9}"/>
              </a:ext>
            </a:extLst>
          </p:cNvPr>
          <p:cNvSpPr txBox="1"/>
          <p:nvPr/>
        </p:nvSpPr>
        <p:spPr>
          <a:xfrm>
            <a:off x="5610485" y="5452356"/>
            <a:ext cx="537005" cy="276999"/>
          </a:xfrm>
          <a:prstGeom prst="rect">
            <a:avLst/>
          </a:prstGeom>
          <a:noFill/>
        </p:spPr>
        <p:txBody>
          <a:bodyPr wrap="none" lIns="0" tIns="0" rIns="0" bIns="0" rtlCol="0">
            <a:spAutoFit/>
          </a:bodyPr>
          <a:lstStyle/>
          <a:p>
            <a:pPr algn="ctr">
              <a:lnSpc>
                <a:spcPct val="90000"/>
              </a:lnSpc>
              <a:spcAft>
                <a:spcPts val="1800"/>
              </a:spcAft>
            </a:pPr>
            <a:r>
              <a:rPr lang="en-US" sz="1000" dirty="0">
                <a:solidFill>
                  <a:schemeClr val="bg1"/>
                </a:solidFill>
              </a:rPr>
              <a:t>HADOOP</a:t>
            </a:r>
            <a:br>
              <a:rPr lang="en-US" sz="1000" dirty="0">
                <a:solidFill>
                  <a:schemeClr val="bg1"/>
                </a:solidFill>
              </a:rPr>
            </a:br>
            <a:r>
              <a:rPr lang="en-US" sz="1000" dirty="0">
                <a:solidFill>
                  <a:schemeClr val="bg1"/>
                </a:solidFill>
              </a:rPr>
              <a:t>ON EC2</a:t>
            </a:r>
          </a:p>
        </p:txBody>
      </p:sp>
      <p:sp>
        <p:nvSpPr>
          <p:cNvPr id="130" name="TextBox 129">
            <a:extLst>
              <a:ext uri="{FF2B5EF4-FFF2-40B4-BE49-F238E27FC236}">
                <a16:creationId xmlns:a16="http://schemas.microsoft.com/office/drawing/2014/main" id="{B42D1B7E-C0C5-4187-B878-6427A93C40D9}"/>
              </a:ext>
            </a:extLst>
          </p:cNvPr>
          <p:cNvSpPr txBox="1"/>
          <p:nvPr/>
        </p:nvSpPr>
        <p:spPr>
          <a:xfrm>
            <a:off x="8308088" y="5245528"/>
            <a:ext cx="258084" cy="138499"/>
          </a:xfrm>
          <a:prstGeom prst="rect">
            <a:avLst/>
          </a:prstGeom>
          <a:noFill/>
        </p:spPr>
        <p:txBody>
          <a:bodyPr wrap="none" lIns="0" tIns="0" rIns="0" bIns="0" rtlCol="0">
            <a:spAutoFit/>
          </a:bodyPr>
          <a:lstStyle/>
          <a:p>
            <a:pPr algn="ctr">
              <a:lnSpc>
                <a:spcPct val="90000"/>
              </a:lnSpc>
              <a:spcAft>
                <a:spcPts val="1800"/>
              </a:spcAft>
            </a:pPr>
            <a:r>
              <a:rPr lang="en-US" sz="1000" dirty="0">
                <a:solidFill>
                  <a:schemeClr val="bg1"/>
                </a:solidFill>
              </a:rPr>
              <a:t>EMR</a:t>
            </a:r>
          </a:p>
        </p:txBody>
      </p:sp>
      <p:sp>
        <p:nvSpPr>
          <p:cNvPr id="132" name="TextBox 131">
            <a:extLst>
              <a:ext uri="{FF2B5EF4-FFF2-40B4-BE49-F238E27FC236}">
                <a16:creationId xmlns:a16="http://schemas.microsoft.com/office/drawing/2014/main" id="{2F36BE66-436A-4780-B7CE-75DA2D1738E5}"/>
              </a:ext>
            </a:extLst>
          </p:cNvPr>
          <p:cNvSpPr txBox="1"/>
          <p:nvPr/>
        </p:nvSpPr>
        <p:spPr>
          <a:xfrm>
            <a:off x="8612128" y="5811584"/>
            <a:ext cx="714940" cy="138499"/>
          </a:xfrm>
          <a:prstGeom prst="rect">
            <a:avLst/>
          </a:prstGeom>
          <a:noFill/>
        </p:spPr>
        <p:txBody>
          <a:bodyPr wrap="none" lIns="0" tIns="0" rIns="0" bIns="0" rtlCol="0">
            <a:spAutoFit/>
          </a:bodyPr>
          <a:lstStyle/>
          <a:p>
            <a:pPr algn="ctr">
              <a:lnSpc>
                <a:spcPct val="90000"/>
              </a:lnSpc>
              <a:spcAft>
                <a:spcPts val="1800"/>
              </a:spcAft>
            </a:pPr>
            <a:r>
              <a:rPr lang="en-US" sz="1000" dirty="0">
                <a:solidFill>
                  <a:schemeClr val="bg1"/>
                </a:solidFill>
              </a:rPr>
              <a:t>AMAZON ES</a:t>
            </a:r>
          </a:p>
        </p:txBody>
      </p:sp>
    </p:spTree>
    <p:extLst>
      <p:ext uri="{BB962C8B-B14F-4D97-AF65-F5344CB8AC3E}">
        <p14:creationId xmlns:p14="http://schemas.microsoft.com/office/powerpoint/2010/main" val="3841448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41"/>
                                        </p:tgtEl>
                                        <p:attrNameLst>
                                          <p:attrName>style.visibility</p:attrName>
                                        </p:attrNameLst>
                                      </p:cBhvr>
                                      <p:to>
                                        <p:strVal val="visible"/>
                                      </p:to>
                                    </p:set>
                                    <p:animEffect transition="in" filter="fade">
                                      <p:cBhvr>
                                        <p:cTn id="7" dur="750"/>
                                        <p:tgtEl>
                                          <p:spTgt spid="141"/>
                                        </p:tgtEl>
                                      </p:cBhvr>
                                    </p:animEffect>
                                  </p:childTnLst>
                                </p:cTn>
                              </p:par>
                              <p:par>
                                <p:cTn id="8" presetID="42" presetClass="path" presetSubtype="0" decel="100000" fill="hold" nodeType="withEffect">
                                  <p:stCondLst>
                                    <p:cond delay="0"/>
                                  </p:stCondLst>
                                  <p:childTnLst>
                                    <p:animMotion origin="layout" path="M 0 -2.96296E-6 L 0 0.02682 " pathEditMode="relative" rAng="0" ptsTypes="AA">
                                      <p:cBhvr>
                                        <p:cTn id="9" dur="750" spd="-100000" fill="hold"/>
                                        <p:tgtEl>
                                          <p:spTgt spid="141"/>
                                        </p:tgtEl>
                                        <p:attrNameLst>
                                          <p:attrName>ppt_x</p:attrName>
                                          <p:attrName>ppt_y</p:attrName>
                                        </p:attrNameLst>
                                      </p:cBhvr>
                                      <p:rCtr x="0" y="1331"/>
                                    </p:animMotion>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93"/>
                                        </p:tgtEl>
                                        <p:attrNameLst>
                                          <p:attrName>style.visibility</p:attrName>
                                        </p:attrNameLst>
                                      </p:cBhvr>
                                      <p:to>
                                        <p:strVal val="visible"/>
                                      </p:to>
                                    </p:set>
                                    <p:animEffect transition="in" filter="fade">
                                      <p:cBhvr>
                                        <p:cTn id="14" dur="500"/>
                                        <p:tgtEl>
                                          <p:spTgt spid="93"/>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94"/>
                                        </p:tgtEl>
                                        <p:attrNameLst>
                                          <p:attrName>style.visibility</p:attrName>
                                        </p:attrNameLst>
                                      </p:cBhvr>
                                      <p:to>
                                        <p:strVal val="visible"/>
                                      </p:to>
                                    </p:set>
                                    <p:animEffect transition="in" filter="fade">
                                      <p:cBhvr>
                                        <p:cTn id="19" dur="500"/>
                                        <p:tgtEl>
                                          <p:spTgt spid="94"/>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98"/>
                                        </p:tgtEl>
                                        <p:attrNameLst>
                                          <p:attrName>style.visibility</p:attrName>
                                        </p:attrNameLst>
                                      </p:cBhvr>
                                      <p:to>
                                        <p:strVal val="visible"/>
                                      </p:to>
                                    </p:set>
                                    <p:animEffect transition="in" filter="fade">
                                      <p:cBhvr>
                                        <p:cTn id="24" dur="500"/>
                                        <p:tgtEl>
                                          <p:spTgt spid="98"/>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95"/>
                                        </p:tgtEl>
                                        <p:attrNameLst>
                                          <p:attrName>style.visibility</p:attrName>
                                        </p:attrNameLst>
                                      </p:cBhvr>
                                      <p:to>
                                        <p:strVal val="visible"/>
                                      </p:to>
                                    </p:set>
                                    <p:animEffect transition="in" filter="fade">
                                      <p:cBhvr>
                                        <p:cTn id="29" dur="500"/>
                                        <p:tgtEl>
                                          <p:spTgt spid="95"/>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96"/>
                                        </p:tgtEl>
                                        <p:attrNameLst>
                                          <p:attrName>style.visibility</p:attrName>
                                        </p:attrNameLst>
                                      </p:cBhvr>
                                      <p:to>
                                        <p:strVal val="visible"/>
                                      </p:to>
                                    </p:set>
                                    <p:animEffect transition="in" filter="fade">
                                      <p:cBhvr>
                                        <p:cTn id="34" dur="500"/>
                                        <p:tgtEl>
                                          <p:spTgt spid="96"/>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97"/>
                                        </p:tgtEl>
                                        <p:attrNameLst>
                                          <p:attrName>style.visibility</p:attrName>
                                        </p:attrNameLst>
                                      </p:cBhvr>
                                      <p:to>
                                        <p:strVal val="visible"/>
                                      </p:to>
                                    </p:set>
                                    <p:animEffect transition="in" filter="fade">
                                      <p:cBhvr>
                                        <p:cTn id="39" dur="500"/>
                                        <p:tgtEl>
                                          <p:spTgt spid="97"/>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145"/>
                                        </p:tgtEl>
                                        <p:attrNameLst>
                                          <p:attrName>style.visibility</p:attrName>
                                        </p:attrNameLst>
                                      </p:cBhvr>
                                      <p:to>
                                        <p:strVal val="visible"/>
                                      </p:to>
                                    </p:set>
                                    <p:animEffect transition="in" filter="fade">
                                      <p:cBhvr>
                                        <p:cTn id="44" dur="750"/>
                                        <p:tgtEl>
                                          <p:spTgt spid="145"/>
                                        </p:tgtEl>
                                      </p:cBhvr>
                                    </p:animEffect>
                                  </p:childTnLst>
                                </p:cTn>
                              </p:par>
                              <p:par>
                                <p:cTn id="45" presetID="42" presetClass="path" presetSubtype="0" decel="100000" fill="hold" nodeType="withEffect">
                                  <p:stCondLst>
                                    <p:cond delay="0"/>
                                  </p:stCondLst>
                                  <p:childTnLst>
                                    <p:animMotion origin="layout" path="M 0 -2.96296E-6 L 0 0.02682 " pathEditMode="relative" rAng="0" ptsTypes="AA">
                                      <p:cBhvr>
                                        <p:cTn id="46" dur="750" spd="-100000" fill="hold"/>
                                        <p:tgtEl>
                                          <p:spTgt spid="145"/>
                                        </p:tgtEl>
                                        <p:attrNameLst>
                                          <p:attrName>ppt_x</p:attrName>
                                          <p:attrName>ppt_y</p:attrName>
                                        </p:attrNameLst>
                                      </p:cBhvr>
                                      <p:rCtr x="0" y="1331"/>
                                    </p:animMotion>
                                  </p:childTnLst>
                                </p:cTn>
                              </p:par>
                              <p:par>
                                <p:cTn id="47" presetID="10" presetClass="entr" presetSubtype="0" fill="hold" grpId="0" nodeType="withEffect">
                                  <p:stCondLst>
                                    <p:cond delay="250"/>
                                  </p:stCondLst>
                                  <p:childTnLst>
                                    <p:set>
                                      <p:cBhvr>
                                        <p:cTn id="48" dur="1" fill="hold">
                                          <p:stCondLst>
                                            <p:cond delay="0"/>
                                          </p:stCondLst>
                                        </p:cTn>
                                        <p:tgtEl>
                                          <p:spTgt spid="99"/>
                                        </p:tgtEl>
                                        <p:attrNameLst>
                                          <p:attrName>style.visibility</p:attrName>
                                        </p:attrNameLst>
                                      </p:cBhvr>
                                      <p:to>
                                        <p:strVal val="visible"/>
                                      </p:to>
                                    </p:set>
                                    <p:animEffect transition="in" filter="fade">
                                      <p:cBhvr>
                                        <p:cTn id="49" dur="500"/>
                                        <p:tgtEl>
                                          <p:spTgt spid="99"/>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107"/>
                                        </p:tgtEl>
                                        <p:attrNameLst>
                                          <p:attrName>style.visibility</p:attrName>
                                        </p:attrNameLst>
                                      </p:cBhvr>
                                      <p:to>
                                        <p:strVal val="visible"/>
                                      </p:to>
                                    </p:set>
                                    <p:animEffect transition="in" filter="fade">
                                      <p:cBhvr>
                                        <p:cTn id="54" dur="500"/>
                                        <p:tgtEl>
                                          <p:spTgt spid="107"/>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108"/>
                                        </p:tgtEl>
                                        <p:attrNameLst>
                                          <p:attrName>style.visibility</p:attrName>
                                        </p:attrNameLst>
                                      </p:cBhvr>
                                      <p:to>
                                        <p:strVal val="visible"/>
                                      </p:to>
                                    </p:set>
                                    <p:animEffect transition="in" filter="fade">
                                      <p:cBhvr>
                                        <p:cTn id="59" dur="500"/>
                                        <p:tgtEl>
                                          <p:spTgt spid="108"/>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123"/>
                                        </p:tgtEl>
                                        <p:attrNameLst>
                                          <p:attrName>style.visibility</p:attrName>
                                        </p:attrNameLst>
                                      </p:cBhvr>
                                      <p:to>
                                        <p:strVal val="visible"/>
                                      </p:to>
                                    </p:set>
                                    <p:animEffect transition="in" filter="fade">
                                      <p:cBhvr>
                                        <p:cTn id="64" dur="500"/>
                                        <p:tgtEl>
                                          <p:spTgt spid="123"/>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125"/>
                                        </p:tgtEl>
                                        <p:attrNameLst>
                                          <p:attrName>style.visibility</p:attrName>
                                        </p:attrNameLst>
                                      </p:cBhvr>
                                      <p:to>
                                        <p:strVal val="visible"/>
                                      </p:to>
                                    </p:set>
                                    <p:animEffect transition="in" filter="fade">
                                      <p:cBhvr>
                                        <p:cTn id="69" dur="500"/>
                                        <p:tgtEl>
                                          <p:spTgt spid="125"/>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126"/>
                                        </p:tgtEl>
                                        <p:attrNameLst>
                                          <p:attrName>style.visibility</p:attrName>
                                        </p:attrNameLst>
                                      </p:cBhvr>
                                      <p:to>
                                        <p:strVal val="visible"/>
                                      </p:to>
                                    </p:set>
                                    <p:animEffect transition="in" filter="fade">
                                      <p:cBhvr>
                                        <p:cTn id="74" dur="500"/>
                                        <p:tgtEl>
                                          <p:spTgt spid="126"/>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grpId="0" nodeType="clickEffect">
                                  <p:stCondLst>
                                    <p:cond delay="0"/>
                                  </p:stCondLst>
                                  <p:childTnLst>
                                    <p:set>
                                      <p:cBhvr>
                                        <p:cTn id="78" dur="1" fill="hold">
                                          <p:stCondLst>
                                            <p:cond delay="0"/>
                                          </p:stCondLst>
                                        </p:cTn>
                                        <p:tgtEl>
                                          <p:spTgt spid="106"/>
                                        </p:tgtEl>
                                        <p:attrNameLst>
                                          <p:attrName>style.visibility</p:attrName>
                                        </p:attrNameLst>
                                      </p:cBhvr>
                                      <p:to>
                                        <p:strVal val="visible"/>
                                      </p:to>
                                    </p:set>
                                    <p:animEffect transition="in" filter="fade">
                                      <p:cBhvr>
                                        <p:cTn id="79" dur="500"/>
                                        <p:tgtEl>
                                          <p:spTgt spid="106"/>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nodeType="clickEffect">
                                  <p:stCondLst>
                                    <p:cond delay="0"/>
                                  </p:stCondLst>
                                  <p:childTnLst>
                                    <p:set>
                                      <p:cBhvr>
                                        <p:cTn id="83" dur="1" fill="hold">
                                          <p:stCondLst>
                                            <p:cond delay="0"/>
                                          </p:stCondLst>
                                        </p:cTn>
                                        <p:tgtEl>
                                          <p:spTgt spid="149"/>
                                        </p:tgtEl>
                                        <p:attrNameLst>
                                          <p:attrName>style.visibility</p:attrName>
                                        </p:attrNameLst>
                                      </p:cBhvr>
                                      <p:to>
                                        <p:strVal val="visible"/>
                                      </p:to>
                                    </p:set>
                                    <p:animEffect transition="in" filter="fade">
                                      <p:cBhvr>
                                        <p:cTn id="84" dur="750"/>
                                        <p:tgtEl>
                                          <p:spTgt spid="149"/>
                                        </p:tgtEl>
                                      </p:cBhvr>
                                    </p:animEffect>
                                  </p:childTnLst>
                                </p:cTn>
                              </p:par>
                              <p:par>
                                <p:cTn id="85" presetID="42" presetClass="path" presetSubtype="0" decel="100000" fill="hold" nodeType="withEffect">
                                  <p:stCondLst>
                                    <p:cond delay="0"/>
                                  </p:stCondLst>
                                  <p:childTnLst>
                                    <p:animMotion origin="layout" path="M 0 -2.96296E-6 L 0 0.02682 " pathEditMode="relative" rAng="0" ptsTypes="AA">
                                      <p:cBhvr>
                                        <p:cTn id="86" dur="750" spd="-100000" fill="hold"/>
                                        <p:tgtEl>
                                          <p:spTgt spid="149"/>
                                        </p:tgtEl>
                                        <p:attrNameLst>
                                          <p:attrName>ppt_x</p:attrName>
                                          <p:attrName>ppt_y</p:attrName>
                                        </p:attrNameLst>
                                      </p:cBhvr>
                                      <p:rCtr x="0" y="1331"/>
                                    </p:animMotion>
                                  </p:childTnLst>
                                </p:cTn>
                              </p:par>
                              <p:par>
                                <p:cTn id="87" presetID="10" presetClass="entr" presetSubtype="0" fill="hold" grpId="0" nodeType="withEffect">
                                  <p:stCondLst>
                                    <p:cond delay="250"/>
                                  </p:stCondLst>
                                  <p:childTnLst>
                                    <p:set>
                                      <p:cBhvr>
                                        <p:cTn id="88" dur="1" fill="hold">
                                          <p:stCondLst>
                                            <p:cond delay="0"/>
                                          </p:stCondLst>
                                        </p:cTn>
                                        <p:tgtEl>
                                          <p:spTgt spid="100"/>
                                        </p:tgtEl>
                                        <p:attrNameLst>
                                          <p:attrName>style.visibility</p:attrName>
                                        </p:attrNameLst>
                                      </p:cBhvr>
                                      <p:to>
                                        <p:strVal val="visible"/>
                                      </p:to>
                                    </p:set>
                                    <p:animEffect transition="in" filter="fade">
                                      <p:cBhvr>
                                        <p:cTn id="89" dur="500"/>
                                        <p:tgtEl>
                                          <p:spTgt spid="100"/>
                                        </p:tgtEl>
                                      </p:cBhvr>
                                    </p:animEffect>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grpId="0" nodeType="clickEffect">
                                  <p:stCondLst>
                                    <p:cond delay="0"/>
                                  </p:stCondLst>
                                  <p:childTnLst>
                                    <p:set>
                                      <p:cBhvr>
                                        <p:cTn id="93" dur="1" fill="hold">
                                          <p:stCondLst>
                                            <p:cond delay="0"/>
                                          </p:stCondLst>
                                        </p:cTn>
                                        <p:tgtEl>
                                          <p:spTgt spid="105"/>
                                        </p:tgtEl>
                                        <p:attrNameLst>
                                          <p:attrName>style.visibility</p:attrName>
                                        </p:attrNameLst>
                                      </p:cBhvr>
                                      <p:to>
                                        <p:strVal val="visible"/>
                                      </p:to>
                                    </p:set>
                                    <p:animEffect transition="in" filter="fade">
                                      <p:cBhvr>
                                        <p:cTn id="94" dur="500"/>
                                        <p:tgtEl>
                                          <p:spTgt spid="105"/>
                                        </p:tgtEl>
                                      </p:cBhvr>
                                    </p:animEffect>
                                  </p:childTnLst>
                                </p:cTn>
                              </p:par>
                            </p:childTnLst>
                          </p:cTn>
                        </p:par>
                      </p:childTnLst>
                    </p:cTn>
                  </p:par>
                  <p:par>
                    <p:cTn id="95" fill="hold">
                      <p:stCondLst>
                        <p:cond delay="indefinite"/>
                      </p:stCondLst>
                      <p:childTnLst>
                        <p:par>
                          <p:cTn id="96" fill="hold">
                            <p:stCondLst>
                              <p:cond delay="0"/>
                            </p:stCondLst>
                            <p:childTnLst>
                              <p:par>
                                <p:cTn id="97" presetID="10" presetClass="entr" presetSubtype="0" fill="hold" nodeType="clickEffect">
                                  <p:stCondLst>
                                    <p:cond delay="0"/>
                                  </p:stCondLst>
                                  <p:childTnLst>
                                    <p:set>
                                      <p:cBhvr>
                                        <p:cTn id="98" dur="1" fill="hold">
                                          <p:stCondLst>
                                            <p:cond delay="0"/>
                                          </p:stCondLst>
                                        </p:cTn>
                                        <p:tgtEl>
                                          <p:spTgt spid="154"/>
                                        </p:tgtEl>
                                        <p:attrNameLst>
                                          <p:attrName>style.visibility</p:attrName>
                                        </p:attrNameLst>
                                      </p:cBhvr>
                                      <p:to>
                                        <p:strVal val="visible"/>
                                      </p:to>
                                    </p:set>
                                    <p:animEffect transition="in" filter="fade">
                                      <p:cBhvr>
                                        <p:cTn id="99" dur="750"/>
                                        <p:tgtEl>
                                          <p:spTgt spid="154"/>
                                        </p:tgtEl>
                                      </p:cBhvr>
                                    </p:animEffect>
                                  </p:childTnLst>
                                </p:cTn>
                              </p:par>
                              <p:par>
                                <p:cTn id="100" presetID="42" presetClass="path" presetSubtype="0" decel="100000" fill="hold" nodeType="withEffect">
                                  <p:stCondLst>
                                    <p:cond delay="0"/>
                                  </p:stCondLst>
                                  <p:childTnLst>
                                    <p:animMotion origin="layout" path="M 0 -2.96296E-6 L 0 0.02682 " pathEditMode="relative" rAng="0" ptsTypes="AA">
                                      <p:cBhvr>
                                        <p:cTn id="101" dur="750" spd="-100000" fill="hold"/>
                                        <p:tgtEl>
                                          <p:spTgt spid="154"/>
                                        </p:tgtEl>
                                        <p:attrNameLst>
                                          <p:attrName>ppt_x</p:attrName>
                                          <p:attrName>ppt_y</p:attrName>
                                        </p:attrNameLst>
                                      </p:cBhvr>
                                      <p:rCtr x="0" y="1331"/>
                                    </p:animMotion>
                                  </p:childTnLst>
                                </p:cTn>
                              </p:par>
                              <p:par>
                                <p:cTn id="102" presetID="10" presetClass="entr" presetSubtype="0" fill="hold" grpId="0" nodeType="withEffect">
                                  <p:stCondLst>
                                    <p:cond delay="250"/>
                                  </p:stCondLst>
                                  <p:childTnLst>
                                    <p:set>
                                      <p:cBhvr>
                                        <p:cTn id="103" dur="1" fill="hold">
                                          <p:stCondLst>
                                            <p:cond delay="0"/>
                                          </p:stCondLst>
                                        </p:cTn>
                                        <p:tgtEl>
                                          <p:spTgt spid="101"/>
                                        </p:tgtEl>
                                        <p:attrNameLst>
                                          <p:attrName>style.visibility</p:attrName>
                                        </p:attrNameLst>
                                      </p:cBhvr>
                                      <p:to>
                                        <p:strVal val="visible"/>
                                      </p:to>
                                    </p:set>
                                    <p:animEffect transition="in" filter="fade">
                                      <p:cBhvr>
                                        <p:cTn id="104" dur="500"/>
                                        <p:tgtEl>
                                          <p:spTgt spid="101"/>
                                        </p:tgtEl>
                                      </p:cBhvr>
                                    </p:animEffect>
                                  </p:childTnLst>
                                </p:cTn>
                              </p:par>
                            </p:childTnLst>
                          </p:cTn>
                        </p:par>
                      </p:childTnLst>
                    </p:cTn>
                  </p:par>
                  <p:par>
                    <p:cTn id="105" fill="hold">
                      <p:stCondLst>
                        <p:cond delay="indefinite"/>
                      </p:stCondLst>
                      <p:childTnLst>
                        <p:par>
                          <p:cTn id="106" fill="hold">
                            <p:stCondLst>
                              <p:cond delay="0"/>
                            </p:stCondLst>
                            <p:childTnLst>
                              <p:par>
                                <p:cTn id="107" presetID="10" presetClass="entr" presetSubtype="0" fill="hold" grpId="0" nodeType="clickEffect">
                                  <p:stCondLst>
                                    <p:cond delay="0"/>
                                  </p:stCondLst>
                                  <p:childTnLst>
                                    <p:set>
                                      <p:cBhvr>
                                        <p:cTn id="108" dur="1" fill="hold">
                                          <p:stCondLst>
                                            <p:cond delay="0"/>
                                          </p:stCondLst>
                                        </p:cTn>
                                        <p:tgtEl>
                                          <p:spTgt spid="127"/>
                                        </p:tgtEl>
                                        <p:attrNameLst>
                                          <p:attrName>style.visibility</p:attrName>
                                        </p:attrNameLst>
                                      </p:cBhvr>
                                      <p:to>
                                        <p:strVal val="visible"/>
                                      </p:to>
                                    </p:set>
                                    <p:animEffect transition="in" filter="fade">
                                      <p:cBhvr>
                                        <p:cTn id="109" dur="500"/>
                                        <p:tgtEl>
                                          <p:spTgt spid="127"/>
                                        </p:tgtEl>
                                      </p:cBhvr>
                                    </p:animEffect>
                                  </p:childTnLst>
                                </p:cTn>
                              </p:par>
                            </p:childTnLst>
                          </p:cTn>
                        </p:par>
                      </p:childTnLst>
                    </p:cTn>
                  </p:par>
                  <p:par>
                    <p:cTn id="110" fill="hold">
                      <p:stCondLst>
                        <p:cond delay="indefinite"/>
                      </p:stCondLst>
                      <p:childTnLst>
                        <p:par>
                          <p:cTn id="111" fill="hold">
                            <p:stCondLst>
                              <p:cond delay="0"/>
                            </p:stCondLst>
                            <p:childTnLst>
                              <p:par>
                                <p:cTn id="112" presetID="10" presetClass="entr" presetSubtype="0" fill="hold" grpId="0" nodeType="clickEffect">
                                  <p:stCondLst>
                                    <p:cond delay="0"/>
                                  </p:stCondLst>
                                  <p:childTnLst>
                                    <p:set>
                                      <p:cBhvr>
                                        <p:cTn id="113" dur="1" fill="hold">
                                          <p:stCondLst>
                                            <p:cond delay="0"/>
                                          </p:stCondLst>
                                        </p:cTn>
                                        <p:tgtEl>
                                          <p:spTgt spid="104"/>
                                        </p:tgtEl>
                                        <p:attrNameLst>
                                          <p:attrName>style.visibility</p:attrName>
                                        </p:attrNameLst>
                                      </p:cBhvr>
                                      <p:to>
                                        <p:strVal val="visible"/>
                                      </p:to>
                                    </p:set>
                                    <p:animEffect transition="in" filter="fade">
                                      <p:cBhvr>
                                        <p:cTn id="114" dur="500"/>
                                        <p:tgtEl>
                                          <p:spTgt spid="104"/>
                                        </p:tgtEl>
                                      </p:cBhvr>
                                    </p:animEffect>
                                  </p:childTnLst>
                                </p:cTn>
                              </p:par>
                            </p:childTnLst>
                          </p:cTn>
                        </p:par>
                      </p:childTnLst>
                    </p:cTn>
                  </p:par>
                  <p:par>
                    <p:cTn id="115" fill="hold">
                      <p:stCondLst>
                        <p:cond delay="indefinite"/>
                      </p:stCondLst>
                      <p:childTnLst>
                        <p:par>
                          <p:cTn id="116" fill="hold">
                            <p:stCondLst>
                              <p:cond delay="0"/>
                            </p:stCondLst>
                            <p:childTnLst>
                              <p:par>
                                <p:cTn id="117" presetID="10" presetClass="entr" presetSubtype="0" fill="hold" nodeType="clickEffect">
                                  <p:stCondLst>
                                    <p:cond delay="0"/>
                                  </p:stCondLst>
                                  <p:childTnLst>
                                    <p:set>
                                      <p:cBhvr>
                                        <p:cTn id="118" dur="1" fill="hold">
                                          <p:stCondLst>
                                            <p:cond delay="0"/>
                                          </p:stCondLst>
                                        </p:cTn>
                                        <p:tgtEl>
                                          <p:spTgt spid="135"/>
                                        </p:tgtEl>
                                        <p:attrNameLst>
                                          <p:attrName>style.visibility</p:attrName>
                                        </p:attrNameLst>
                                      </p:cBhvr>
                                      <p:to>
                                        <p:strVal val="visible"/>
                                      </p:to>
                                    </p:set>
                                    <p:animEffect transition="in" filter="fade">
                                      <p:cBhvr>
                                        <p:cTn id="119" dur="750"/>
                                        <p:tgtEl>
                                          <p:spTgt spid="135"/>
                                        </p:tgtEl>
                                      </p:cBhvr>
                                    </p:animEffect>
                                  </p:childTnLst>
                                </p:cTn>
                              </p:par>
                              <p:par>
                                <p:cTn id="120" presetID="42" presetClass="path" presetSubtype="0" decel="100000" fill="hold" nodeType="withEffect">
                                  <p:stCondLst>
                                    <p:cond delay="0"/>
                                  </p:stCondLst>
                                  <p:childTnLst>
                                    <p:animMotion origin="layout" path="M 0 -2.96296E-6 L 0 0.02682 " pathEditMode="relative" rAng="0" ptsTypes="AA">
                                      <p:cBhvr>
                                        <p:cTn id="121" dur="750" spd="-100000" fill="hold"/>
                                        <p:tgtEl>
                                          <p:spTgt spid="135"/>
                                        </p:tgtEl>
                                        <p:attrNameLst>
                                          <p:attrName>ppt_x</p:attrName>
                                          <p:attrName>ppt_y</p:attrName>
                                        </p:attrNameLst>
                                      </p:cBhvr>
                                      <p:rCtr x="0" y="1331"/>
                                    </p:animMotion>
                                  </p:childTnLst>
                                </p:cTn>
                              </p:par>
                              <p:par>
                                <p:cTn id="122" presetID="10" presetClass="entr" presetSubtype="0" fill="hold" grpId="0" nodeType="withEffect">
                                  <p:stCondLst>
                                    <p:cond delay="250"/>
                                  </p:stCondLst>
                                  <p:childTnLst>
                                    <p:set>
                                      <p:cBhvr>
                                        <p:cTn id="123" dur="1" fill="hold">
                                          <p:stCondLst>
                                            <p:cond delay="0"/>
                                          </p:stCondLst>
                                        </p:cTn>
                                        <p:tgtEl>
                                          <p:spTgt spid="102"/>
                                        </p:tgtEl>
                                        <p:attrNameLst>
                                          <p:attrName>style.visibility</p:attrName>
                                        </p:attrNameLst>
                                      </p:cBhvr>
                                      <p:to>
                                        <p:strVal val="visible"/>
                                      </p:to>
                                    </p:set>
                                    <p:animEffect transition="in" filter="fade">
                                      <p:cBhvr>
                                        <p:cTn id="124" dur="500"/>
                                        <p:tgtEl>
                                          <p:spTgt spid="102"/>
                                        </p:tgtEl>
                                      </p:cBhvr>
                                    </p:animEffect>
                                  </p:childTnLst>
                                </p:cTn>
                              </p:par>
                            </p:childTnLst>
                          </p:cTn>
                        </p:par>
                      </p:childTnLst>
                    </p:cTn>
                  </p:par>
                  <p:par>
                    <p:cTn id="125" fill="hold">
                      <p:stCondLst>
                        <p:cond delay="indefinite"/>
                      </p:stCondLst>
                      <p:childTnLst>
                        <p:par>
                          <p:cTn id="126" fill="hold">
                            <p:stCondLst>
                              <p:cond delay="0"/>
                            </p:stCondLst>
                            <p:childTnLst>
                              <p:par>
                                <p:cTn id="127" presetID="10" presetClass="entr" presetSubtype="0" fill="hold" grpId="0" nodeType="clickEffect">
                                  <p:stCondLst>
                                    <p:cond delay="0"/>
                                  </p:stCondLst>
                                  <p:childTnLst>
                                    <p:set>
                                      <p:cBhvr>
                                        <p:cTn id="128" dur="1" fill="hold">
                                          <p:stCondLst>
                                            <p:cond delay="0"/>
                                          </p:stCondLst>
                                        </p:cTn>
                                        <p:tgtEl>
                                          <p:spTgt spid="128"/>
                                        </p:tgtEl>
                                        <p:attrNameLst>
                                          <p:attrName>style.visibility</p:attrName>
                                        </p:attrNameLst>
                                      </p:cBhvr>
                                      <p:to>
                                        <p:strVal val="visible"/>
                                      </p:to>
                                    </p:set>
                                    <p:animEffect transition="in" filter="fade">
                                      <p:cBhvr>
                                        <p:cTn id="129" dur="500"/>
                                        <p:tgtEl>
                                          <p:spTgt spid="128"/>
                                        </p:tgtEl>
                                      </p:cBhvr>
                                    </p:animEffect>
                                  </p:childTnLst>
                                </p:cTn>
                              </p:par>
                            </p:childTnLst>
                          </p:cTn>
                        </p:par>
                      </p:childTnLst>
                    </p:cTn>
                  </p:par>
                  <p:par>
                    <p:cTn id="130" fill="hold">
                      <p:stCondLst>
                        <p:cond delay="indefinite"/>
                      </p:stCondLst>
                      <p:childTnLst>
                        <p:par>
                          <p:cTn id="131" fill="hold">
                            <p:stCondLst>
                              <p:cond delay="0"/>
                            </p:stCondLst>
                            <p:childTnLst>
                              <p:par>
                                <p:cTn id="132" presetID="10" presetClass="entr" presetSubtype="0" fill="hold" grpId="0" nodeType="clickEffect">
                                  <p:stCondLst>
                                    <p:cond delay="0"/>
                                  </p:stCondLst>
                                  <p:childTnLst>
                                    <p:set>
                                      <p:cBhvr>
                                        <p:cTn id="133" dur="1" fill="hold">
                                          <p:stCondLst>
                                            <p:cond delay="0"/>
                                          </p:stCondLst>
                                        </p:cTn>
                                        <p:tgtEl>
                                          <p:spTgt spid="130"/>
                                        </p:tgtEl>
                                        <p:attrNameLst>
                                          <p:attrName>style.visibility</p:attrName>
                                        </p:attrNameLst>
                                      </p:cBhvr>
                                      <p:to>
                                        <p:strVal val="visible"/>
                                      </p:to>
                                    </p:set>
                                    <p:animEffect transition="in" filter="fade">
                                      <p:cBhvr>
                                        <p:cTn id="134" dur="500"/>
                                        <p:tgtEl>
                                          <p:spTgt spid="130"/>
                                        </p:tgtEl>
                                      </p:cBhvr>
                                    </p:animEffect>
                                  </p:childTnLst>
                                </p:cTn>
                              </p:par>
                            </p:childTnLst>
                          </p:cTn>
                        </p:par>
                      </p:childTnLst>
                    </p:cTn>
                  </p:par>
                  <p:par>
                    <p:cTn id="135" fill="hold">
                      <p:stCondLst>
                        <p:cond delay="indefinite"/>
                      </p:stCondLst>
                      <p:childTnLst>
                        <p:par>
                          <p:cTn id="136" fill="hold">
                            <p:stCondLst>
                              <p:cond delay="0"/>
                            </p:stCondLst>
                            <p:childTnLst>
                              <p:par>
                                <p:cTn id="137" presetID="10" presetClass="entr" presetSubtype="0" fill="hold" grpId="0" nodeType="clickEffect">
                                  <p:stCondLst>
                                    <p:cond delay="0"/>
                                  </p:stCondLst>
                                  <p:childTnLst>
                                    <p:set>
                                      <p:cBhvr>
                                        <p:cTn id="138" dur="1" fill="hold">
                                          <p:stCondLst>
                                            <p:cond delay="0"/>
                                          </p:stCondLst>
                                        </p:cTn>
                                        <p:tgtEl>
                                          <p:spTgt spid="132"/>
                                        </p:tgtEl>
                                        <p:attrNameLst>
                                          <p:attrName>style.visibility</p:attrName>
                                        </p:attrNameLst>
                                      </p:cBhvr>
                                      <p:to>
                                        <p:strVal val="visible"/>
                                      </p:to>
                                    </p:set>
                                    <p:animEffect transition="in" filter="fade">
                                      <p:cBhvr>
                                        <p:cTn id="139" dur="500"/>
                                        <p:tgtEl>
                                          <p:spTgt spid="132"/>
                                        </p:tgtEl>
                                      </p:cBhvr>
                                    </p:animEffect>
                                  </p:childTnLst>
                                </p:cTn>
                              </p:par>
                            </p:childTnLst>
                          </p:cTn>
                        </p:par>
                      </p:childTnLst>
                    </p:cTn>
                  </p:par>
                  <p:par>
                    <p:cTn id="140" fill="hold">
                      <p:stCondLst>
                        <p:cond delay="indefinite"/>
                      </p:stCondLst>
                      <p:childTnLst>
                        <p:par>
                          <p:cTn id="141" fill="hold">
                            <p:stCondLst>
                              <p:cond delay="0"/>
                            </p:stCondLst>
                            <p:childTnLst>
                              <p:par>
                                <p:cTn id="142" presetID="10" presetClass="entr" presetSubtype="0" fill="hold" grpId="0" nodeType="clickEffect">
                                  <p:stCondLst>
                                    <p:cond delay="0"/>
                                  </p:stCondLst>
                                  <p:childTnLst>
                                    <p:set>
                                      <p:cBhvr>
                                        <p:cTn id="143" dur="1" fill="hold">
                                          <p:stCondLst>
                                            <p:cond delay="0"/>
                                          </p:stCondLst>
                                        </p:cTn>
                                        <p:tgtEl>
                                          <p:spTgt spid="103"/>
                                        </p:tgtEl>
                                        <p:attrNameLst>
                                          <p:attrName>style.visibility</p:attrName>
                                        </p:attrNameLst>
                                      </p:cBhvr>
                                      <p:to>
                                        <p:strVal val="visible"/>
                                      </p:to>
                                    </p:set>
                                    <p:animEffect transition="in" filter="fade">
                                      <p:cBhvr>
                                        <p:cTn id="144" dur="500"/>
                                        <p:tgtEl>
                                          <p:spTgt spid="1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 grpId="0"/>
      <p:bldP spid="94" grpId="0"/>
      <p:bldP spid="95" grpId="0"/>
      <p:bldP spid="96" grpId="0"/>
      <p:bldP spid="97" grpId="0"/>
      <p:bldP spid="98" grpId="0"/>
      <p:bldP spid="99" grpId="0"/>
      <p:bldP spid="100" grpId="0"/>
      <p:bldP spid="101" grpId="0"/>
      <p:bldP spid="102" grpId="0"/>
      <p:bldP spid="103" grpId="0"/>
      <p:bldP spid="104" grpId="0"/>
      <p:bldP spid="105" grpId="0"/>
      <p:bldP spid="106" grpId="0"/>
      <p:bldP spid="107" grpId="0"/>
      <p:bldP spid="108" grpId="0"/>
      <p:bldP spid="123" grpId="0"/>
      <p:bldP spid="125" grpId="0"/>
      <p:bldP spid="126" grpId="0"/>
      <p:bldP spid="127" grpId="0"/>
      <p:bldP spid="128" grpId="0"/>
      <p:bldP spid="130" grpId="0"/>
      <p:bldP spid="132"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658367" y="452032"/>
            <a:ext cx="16217798" cy="827919"/>
          </a:xfrm>
          <a:prstGeom prst="rect">
            <a:avLst/>
          </a:prstGeom>
        </p:spPr>
        <p:txBody>
          <a:bodyPr vert="horz" wrap="square" lIns="0" tIns="15240" rIns="0" bIns="0" rtlCol="0" anchor="t">
            <a:spAutoFit/>
          </a:bodyPr>
          <a:lstStyle/>
          <a:p>
            <a:pPr marL="15240">
              <a:spcBef>
                <a:spcPts val="120"/>
              </a:spcBef>
            </a:pPr>
            <a:r>
              <a:rPr spc="-66" dirty="0">
                <a:solidFill>
                  <a:schemeClr val="tx1"/>
                </a:solidFill>
                <a:latin typeface="+mj-lt"/>
              </a:rPr>
              <a:t>CodeBuild</a:t>
            </a:r>
            <a:r>
              <a:rPr spc="-275" dirty="0">
                <a:solidFill>
                  <a:schemeClr val="tx1"/>
                </a:solidFill>
                <a:latin typeface="+mj-lt"/>
              </a:rPr>
              <a:t> </a:t>
            </a:r>
            <a:r>
              <a:rPr spc="-36" dirty="0">
                <a:solidFill>
                  <a:schemeClr val="tx1"/>
                </a:solidFill>
                <a:latin typeface="+mj-lt"/>
              </a:rPr>
              <a:t>Overview</a:t>
            </a:r>
          </a:p>
        </p:txBody>
      </p:sp>
      <p:sp>
        <p:nvSpPr>
          <p:cNvPr id="4" name="object 4"/>
          <p:cNvSpPr txBox="1"/>
          <p:nvPr/>
        </p:nvSpPr>
        <p:spPr>
          <a:xfrm>
            <a:off x="1100327" y="1605076"/>
            <a:ext cx="11016996" cy="4311437"/>
          </a:xfrm>
          <a:prstGeom prst="rect">
            <a:avLst/>
          </a:prstGeom>
        </p:spPr>
        <p:txBody>
          <a:bodyPr vert="horz" wrap="square" lIns="0" tIns="124968" rIns="0" bIns="0" rtlCol="0">
            <a:spAutoFit/>
          </a:bodyPr>
          <a:lstStyle/>
          <a:p>
            <a:pPr marL="289560" indent="-274320">
              <a:spcBef>
                <a:spcPts val="984"/>
              </a:spcBef>
              <a:buFont typeface="Arial"/>
              <a:buChar char="•"/>
              <a:tabLst>
                <a:tab pos="289560" algn="l"/>
              </a:tabLst>
            </a:pPr>
            <a:r>
              <a:rPr spc="-72" dirty="0">
                <a:latin typeface="+mj-lt"/>
                <a:cs typeface="Gill Sans MT"/>
              </a:rPr>
              <a:t>Fully</a:t>
            </a:r>
            <a:r>
              <a:rPr spc="-102" dirty="0">
                <a:latin typeface="+mj-lt"/>
                <a:cs typeface="Gill Sans MT"/>
              </a:rPr>
              <a:t> </a:t>
            </a:r>
            <a:r>
              <a:rPr dirty="0">
                <a:latin typeface="+mj-lt"/>
                <a:cs typeface="Gill Sans MT"/>
              </a:rPr>
              <a:t>managed</a:t>
            </a:r>
            <a:r>
              <a:rPr spc="-96" dirty="0">
                <a:latin typeface="+mj-lt"/>
                <a:cs typeface="Gill Sans MT"/>
              </a:rPr>
              <a:t> </a:t>
            </a:r>
            <a:r>
              <a:rPr spc="-24" dirty="0">
                <a:latin typeface="+mj-lt"/>
                <a:cs typeface="Gill Sans MT"/>
              </a:rPr>
              <a:t>build</a:t>
            </a:r>
            <a:r>
              <a:rPr spc="-96" dirty="0">
                <a:latin typeface="+mj-lt"/>
                <a:cs typeface="Gill Sans MT"/>
              </a:rPr>
              <a:t> </a:t>
            </a:r>
            <a:r>
              <a:rPr spc="-12" dirty="0">
                <a:latin typeface="+mj-lt"/>
                <a:cs typeface="Gill Sans MT"/>
              </a:rPr>
              <a:t>service</a:t>
            </a:r>
            <a:endParaRPr>
              <a:latin typeface="+mj-lt"/>
              <a:cs typeface="Gill Sans MT"/>
            </a:endParaRPr>
          </a:p>
          <a:p>
            <a:pPr marL="289560" indent="-274320">
              <a:spcBef>
                <a:spcPts val="864"/>
              </a:spcBef>
              <a:buFont typeface="Arial"/>
              <a:buChar char="•"/>
              <a:tabLst>
                <a:tab pos="289560" algn="l"/>
              </a:tabLst>
            </a:pPr>
            <a:r>
              <a:rPr spc="-54" dirty="0">
                <a:latin typeface="+mj-lt"/>
                <a:cs typeface="Gill Sans MT"/>
              </a:rPr>
              <a:t>Alternative</a:t>
            </a:r>
            <a:r>
              <a:rPr spc="-132" dirty="0">
                <a:latin typeface="+mj-lt"/>
                <a:cs typeface="Gill Sans MT"/>
              </a:rPr>
              <a:t> </a:t>
            </a:r>
            <a:r>
              <a:rPr dirty="0">
                <a:latin typeface="+mj-lt"/>
                <a:cs typeface="Gill Sans MT"/>
              </a:rPr>
              <a:t>to</a:t>
            </a:r>
            <a:r>
              <a:rPr spc="-126" dirty="0">
                <a:latin typeface="+mj-lt"/>
                <a:cs typeface="Gill Sans MT"/>
              </a:rPr>
              <a:t> </a:t>
            </a:r>
            <a:r>
              <a:rPr spc="-42" dirty="0">
                <a:latin typeface="+mj-lt"/>
                <a:cs typeface="Gill Sans MT"/>
              </a:rPr>
              <a:t>other</a:t>
            </a:r>
            <a:r>
              <a:rPr spc="-126" dirty="0">
                <a:latin typeface="+mj-lt"/>
                <a:cs typeface="Gill Sans MT"/>
              </a:rPr>
              <a:t> </a:t>
            </a:r>
            <a:r>
              <a:rPr spc="-24" dirty="0">
                <a:latin typeface="+mj-lt"/>
                <a:cs typeface="Gill Sans MT"/>
              </a:rPr>
              <a:t>build</a:t>
            </a:r>
            <a:r>
              <a:rPr spc="-126" dirty="0">
                <a:latin typeface="+mj-lt"/>
                <a:cs typeface="Gill Sans MT"/>
              </a:rPr>
              <a:t> </a:t>
            </a:r>
            <a:r>
              <a:rPr spc="-48" dirty="0">
                <a:latin typeface="+mj-lt"/>
                <a:cs typeface="Gill Sans MT"/>
              </a:rPr>
              <a:t>tools</a:t>
            </a:r>
            <a:r>
              <a:rPr spc="-126" dirty="0">
                <a:latin typeface="+mj-lt"/>
                <a:cs typeface="Gill Sans MT"/>
              </a:rPr>
              <a:t> </a:t>
            </a:r>
            <a:r>
              <a:rPr spc="-24" dirty="0">
                <a:latin typeface="+mj-lt"/>
                <a:cs typeface="Gill Sans MT"/>
              </a:rPr>
              <a:t>such</a:t>
            </a:r>
            <a:r>
              <a:rPr spc="-132" dirty="0">
                <a:latin typeface="+mj-lt"/>
                <a:cs typeface="Gill Sans MT"/>
              </a:rPr>
              <a:t> </a:t>
            </a:r>
            <a:r>
              <a:rPr dirty="0">
                <a:latin typeface="+mj-lt"/>
                <a:cs typeface="Gill Sans MT"/>
              </a:rPr>
              <a:t>as</a:t>
            </a:r>
            <a:r>
              <a:rPr spc="-126" dirty="0">
                <a:latin typeface="+mj-lt"/>
                <a:cs typeface="Gill Sans MT"/>
              </a:rPr>
              <a:t> </a:t>
            </a:r>
            <a:r>
              <a:rPr spc="-12" dirty="0">
                <a:latin typeface="+mj-lt"/>
                <a:cs typeface="Gill Sans MT"/>
              </a:rPr>
              <a:t>Jenkins</a:t>
            </a:r>
            <a:endParaRPr>
              <a:latin typeface="+mj-lt"/>
              <a:cs typeface="Gill Sans MT"/>
            </a:endParaRPr>
          </a:p>
          <a:p>
            <a:pPr marL="289560" indent="-274320">
              <a:spcBef>
                <a:spcPts val="864"/>
              </a:spcBef>
              <a:buFont typeface="Arial"/>
              <a:buChar char="•"/>
              <a:tabLst>
                <a:tab pos="289560" algn="l"/>
              </a:tabLst>
            </a:pPr>
            <a:r>
              <a:rPr spc="-48" dirty="0">
                <a:latin typeface="+mj-lt"/>
                <a:cs typeface="Gill Sans MT"/>
              </a:rPr>
              <a:t>Continuous</a:t>
            </a:r>
            <a:r>
              <a:rPr spc="-96" dirty="0">
                <a:latin typeface="+mj-lt"/>
                <a:cs typeface="Gill Sans MT"/>
              </a:rPr>
              <a:t> </a:t>
            </a:r>
            <a:r>
              <a:rPr spc="-36" dirty="0">
                <a:latin typeface="+mj-lt"/>
                <a:cs typeface="Gill Sans MT"/>
              </a:rPr>
              <a:t>scaling</a:t>
            </a:r>
            <a:r>
              <a:rPr spc="-96" dirty="0">
                <a:latin typeface="+mj-lt"/>
                <a:cs typeface="Gill Sans MT"/>
              </a:rPr>
              <a:t> </a:t>
            </a:r>
            <a:r>
              <a:rPr dirty="0">
                <a:latin typeface="+mj-lt"/>
                <a:cs typeface="Gill Sans MT"/>
              </a:rPr>
              <a:t>(no</a:t>
            </a:r>
            <a:r>
              <a:rPr spc="-96" dirty="0">
                <a:latin typeface="+mj-lt"/>
                <a:cs typeface="Gill Sans MT"/>
              </a:rPr>
              <a:t> </a:t>
            </a:r>
            <a:r>
              <a:rPr spc="-30" dirty="0">
                <a:latin typeface="+mj-lt"/>
                <a:cs typeface="Gill Sans MT"/>
              </a:rPr>
              <a:t>servers</a:t>
            </a:r>
            <a:r>
              <a:rPr spc="-96" dirty="0">
                <a:latin typeface="+mj-lt"/>
                <a:cs typeface="Gill Sans MT"/>
              </a:rPr>
              <a:t> </a:t>
            </a:r>
            <a:r>
              <a:rPr dirty="0">
                <a:latin typeface="+mj-lt"/>
                <a:cs typeface="Gill Sans MT"/>
              </a:rPr>
              <a:t>to</a:t>
            </a:r>
            <a:r>
              <a:rPr spc="-96" dirty="0">
                <a:latin typeface="+mj-lt"/>
                <a:cs typeface="Gill Sans MT"/>
              </a:rPr>
              <a:t> </a:t>
            </a:r>
            <a:r>
              <a:rPr dirty="0">
                <a:latin typeface="+mj-lt"/>
                <a:cs typeface="Gill Sans MT"/>
              </a:rPr>
              <a:t>manage</a:t>
            </a:r>
            <a:r>
              <a:rPr spc="-96" dirty="0">
                <a:latin typeface="+mj-lt"/>
                <a:cs typeface="Gill Sans MT"/>
              </a:rPr>
              <a:t> </a:t>
            </a:r>
            <a:r>
              <a:rPr spc="-36" dirty="0">
                <a:latin typeface="+mj-lt"/>
                <a:cs typeface="Gill Sans MT"/>
              </a:rPr>
              <a:t>or</a:t>
            </a:r>
            <a:r>
              <a:rPr spc="-96" dirty="0">
                <a:latin typeface="+mj-lt"/>
                <a:cs typeface="Gill Sans MT"/>
              </a:rPr>
              <a:t> </a:t>
            </a:r>
            <a:r>
              <a:rPr spc="-72" dirty="0">
                <a:latin typeface="+mj-lt"/>
                <a:cs typeface="Gill Sans MT"/>
              </a:rPr>
              <a:t>provision</a:t>
            </a:r>
            <a:r>
              <a:rPr spc="-108" dirty="0">
                <a:latin typeface="+mj-lt"/>
                <a:cs typeface="Gill Sans MT"/>
              </a:rPr>
              <a:t> </a:t>
            </a:r>
            <a:r>
              <a:rPr dirty="0">
                <a:latin typeface="+mj-lt"/>
                <a:cs typeface="Gill Sans MT"/>
              </a:rPr>
              <a:t>–</a:t>
            </a:r>
            <a:r>
              <a:rPr spc="-96" dirty="0">
                <a:latin typeface="+mj-lt"/>
                <a:cs typeface="Gill Sans MT"/>
              </a:rPr>
              <a:t> </a:t>
            </a:r>
            <a:r>
              <a:rPr dirty="0">
                <a:latin typeface="+mj-lt"/>
                <a:cs typeface="Gill Sans MT"/>
              </a:rPr>
              <a:t>no</a:t>
            </a:r>
            <a:r>
              <a:rPr spc="-96" dirty="0">
                <a:latin typeface="+mj-lt"/>
                <a:cs typeface="Gill Sans MT"/>
              </a:rPr>
              <a:t> </a:t>
            </a:r>
            <a:r>
              <a:rPr spc="-24" dirty="0">
                <a:latin typeface="+mj-lt"/>
                <a:cs typeface="Gill Sans MT"/>
              </a:rPr>
              <a:t>build</a:t>
            </a:r>
            <a:r>
              <a:rPr spc="-96" dirty="0">
                <a:latin typeface="+mj-lt"/>
                <a:cs typeface="Gill Sans MT"/>
              </a:rPr>
              <a:t> </a:t>
            </a:r>
            <a:r>
              <a:rPr spc="-12" dirty="0">
                <a:latin typeface="+mj-lt"/>
                <a:cs typeface="Gill Sans MT"/>
              </a:rPr>
              <a:t>queue)</a:t>
            </a:r>
            <a:endParaRPr>
              <a:latin typeface="+mj-lt"/>
              <a:cs typeface="Gill Sans MT"/>
            </a:endParaRPr>
          </a:p>
          <a:p>
            <a:pPr marL="289560" indent="-274320">
              <a:spcBef>
                <a:spcPts val="864"/>
              </a:spcBef>
              <a:buFont typeface="Arial"/>
              <a:buChar char="•"/>
              <a:tabLst>
                <a:tab pos="289560" algn="l"/>
              </a:tabLst>
            </a:pPr>
            <a:r>
              <a:rPr dirty="0">
                <a:latin typeface="+mj-lt"/>
                <a:cs typeface="Gill Sans MT"/>
              </a:rPr>
              <a:t>Pay</a:t>
            </a:r>
            <a:r>
              <a:rPr spc="-204" dirty="0">
                <a:latin typeface="+mj-lt"/>
                <a:cs typeface="Gill Sans MT"/>
              </a:rPr>
              <a:t> </a:t>
            </a:r>
            <a:r>
              <a:rPr spc="-54" dirty="0">
                <a:latin typeface="+mj-lt"/>
                <a:cs typeface="Gill Sans MT"/>
              </a:rPr>
              <a:t>for</a:t>
            </a:r>
            <a:r>
              <a:rPr spc="-137" dirty="0">
                <a:latin typeface="+mj-lt"/>
                <a:cs typeface="Gill Sans MT"/>
              </a:rPr>
              <a:t> </a:t>
            </a:r>
            <a:r>
              <a:rPr spc="-48" dirty="0">
                <a:latin typeface="+mj-lt"/>
                <a:cs typeface="Gill Sans MT"/>
              </a:rPr>
              <a:t>usage:</a:t>
            </a:r>
            <a:r>
              <a:rPr spc="-234" dirty="0">
                <a:latin typeface="+mj-lt"/>
                <a:cs typeface="Gill Sans MT"/>
              </a:rPr>
              <a:t> </a:t>
            </a:r>
            <a:r>
              <a:rPr dirty="0">
                <a:latin typeface="+mj-lt"/>
                <a:cs typeface="Gill Sans MT"/>
              </a:rPr>
              <a:t>the</a:t>
            </a:r>
            <a:r>
              <a:rPr spc="-126" dirty="0">
                <a:latin typeface="+mj-lt"/>
                <a:cs typeface="Gill Sans MT"/>
              </a:rPr>
              <a:t> </a:t>
            </a:r>
            <a:r>
              <a:rPr spc="-12" dirty="0">
                <a:latin typeface="+mj-lt"/>
                <a:cs typeface="Gill Sans MT"/>
              </a:rPr>
              <a:t>time</a:t>
            </a:r>
            <a:r>
              <a:rPr spc="-126" dirty="0">
                <a:latin typeface="+mj-lt"/>
                <a:cs typeface="Gill Sans MT"/>
              </a:rPr>
              <a:t> </a:t>
            </a:r>
            <a:r>
              <a:rPr spc="-12" dirty="0">
                <a:latin typeface="+mj-lt"/>
                <a:cs typeface="Gill Sans MT"/>
              </a:rPr>
              <a:t>it</a:t>
            </a:r>
            <a:r>
              <a:rPr spc="-126" dirty="0">
                <a:latin typeface="+mj-lt"/>
                <a:cs typeface="Gill Sans MT"/>
              </a:rPr>
              <a:t> </a:t>
            </a:r>
            <a:r>
              <a:rPr spc="-54" dirty="0">
                <a:latin typeface="+mj-lt"/>
                <a:cs typeface="Gill Sans MT"/>
              </a:rPr>
              <a:t>takes</a:t>
            </a:r>
            <a:r>
              <a:rPr spc="-126" dirty="0">
                <a:latin typeface="+mj-lt"/>
                <a:cs typeface="Gill Sans MT"/>
              </a:rPr>
              <a:t> </a:t>
            </a:r>
            <a:r>
              <a:rPr dirty="0">
                <a:latin typeface="+mj-lt"/>
                <a:cs typeface="Gill Sans MT"/>
              </a:rPr>
              <a:t>to</a:t>
            </a:r>
            <a:r>
              <a:rPr spc="-126" dirty="0">
                <a:latin typeface="+mj-lt"/>
                <a:cs typeface="Gill Sans MT"/>
              </a:rPr>
              <a:t> </a:t>
            </a:r>
            <a:r>
              <a:rPr spc="-24" dirty="0">
                <a:latin typeface="+mj-lt"/>
                <a:cs typeface="Gill Sans MT"/>
              </a:rPr>
              <a:t>complete</a:t>
            </a:r>
            <a:r>
              <a:rPr spc="-126" dirty="0">
                <a:latin typeface="+mj-lt"/>
                <a:cs typeface="Gill Sans MT"/>
              </a:rPr>
              <a:t> </a:t>
            </a:r>
            <a:r>
              <a:rPr dirty="0">
                <a:latin typeface="+mj-lt"/>
                <a:cs typeface="Gill Sans MT"/>
              </a:rPr>
              <a:t>the</a:t>
            </a:r>
            <a:r>
              <a:rPr spc="-126" dirty="0">
                <a:latin typeface="+mj-lt"/>
                <a:cs typeface="Gill Sans MT"/>
              </a:rPr>
              <a:t> </a:t>
            </a:r>
            <a:r>
              <a:rPr spc="-12" dirty="0">
                <a:latin typeface="+mj-lt"/>
                <a:cs typeface="Gill Sans MT"/>
              </a:rPr>
              <a:t>builds</a:t>
            </a:r>
            <a:endParaRPr>
              <a:latin typeface="+mj-lt"/>
              <a:cs typeface="Gill Sans MT"/>
            </a:endParaRPr>
          </a:p>
          <a:p>
            <a:pPr marL="289560" indent="-274320">
              <a:spcBef>
                <a:spcPts val="864"/>
              </a:spcBef>
              <a:buFont typeface="Arial"/>
              <a:buChar char="•"/>
              <a:tabLst>
                <a:tab pos="289560" algn="l"/>
              </a:tabLst>
            </a:pPr>
            <a:r>
              <a:rPr spc="-30" dirty="0">
                <a:latin typeface="+mj-lt"/>
                <a:cs typeface="Gill Sans MT"/>
              </a:rPr>
              <a:t>Leverages</a:t>
            </a:r>
            <a:r>
              <a:rPr spc="-150" dirty="0">
                <a:latin typeface="+mj-lt"/>
                <a:cs typeface="Gill Sans MT"/>
              </a:rPr>
              <a:t> </a:t>
            </a:r>
            <a:r>
              <a:rPr spc="-78" dirty="0">
                <a:latin typeface="+mj-lt"/>
                <a:cs typeface="Gill Sans MT"/>
              </a:rPr>
              <a:t>Docker</a:t>
            </a:r>
            <a:r>
              <a:rPr spc="-120" dirty="0">
                <a:latin typeface="+mj-lt"/>
                <a:cs typeface="Gill Sans MT"/>
              </a:rPr>
              <a:t> </a:t>
            </a:r>
            <a:r>
              <a:rPr spc="-24" dirty="0">
                <a:latin typeface="+mj-lt"/>
                <a:cs typeface="Gill Sans MT"/>
              </a:rPr>
              <a:t>under</a:t>
            </a:r>
            <a:r>
              <a:rPr spc="-132" dirty="0">
                <a:latin typeface="+mj-lt"/>
                <a:cs typeface="Gill Sans MT"/>
              </a:rPr>
              <a:t> </a:t>
            </a:r>
            <a:r>
              <a:rPr dirty="0">
                <a:latin typeface="+mj-lt"/>
                <a:cs typeface="Gill Sans MT"/>
              </a:rPr>
              <a:t>the</a:t>
            </a:r>
            <a:r>
              <a:rPr spc="-137" dirty="0">
                <a:latin typeface="+mj-lt"/>
                <a:cs typeface="Gill Sans MT"/>
              </a:rPr>
              <a:t> </a:t>
            </a:r>
            <a:r>
              <a:rPr dirty="0">
                <a:latin typeface="+mj-lt"/>
                <a:cs typeface="Gill Sans MT"/>
              </a:rPr>
              <a:t>hood</a:t>
            </a:r>
            <a:r>
              <a:rPr spc="-132" dirty="0">
                <a:latin typeface="+mj-lt"/>
                <a:cs typeface="Gill Sans MT"/>
              </a:rPr>
              <a:t> </a:t>
            </a:r>
            <a:r>
              <a:rPr spc="-54" dirty="0">
                <a:latin typeface="+mj-lt"/>
                <a:cs typeface="Gill Sans MT"/>
              </a:rPr>
              <a:t>for</a:t>
            </a:r>
            <a:r>
              <a:rPr spc="-132" dirty="0">
                <a:latin typeface="+mj-lt"/>
                <a:cs typeface="Gill Sans MT"/>
              </a:rPr>
              <a:t> </a:t>
            </a:r>
            <a:r>
              <a:rPr spc="-54" dirty="0">
                <a:latin typeface="+mj-lt"/>
                <a:cs typeface="Gill Sans MT"/>
              </a:rPr>
              <a:t>reproducible</a:t>
            </a:r>
            <a:r>
              <a:rPr spc="-132" dirty="0">
                <a:latin typeface="+mj-lt"/>
                <a:cs typeface="Gill Sans MT"/>
              </a:rPr>
              <a:t> </a:t>
            </a:r>
            <a:r>
              <a:rPr spc="-12" dirty="0">
                <a:latin typeface="+mj-lt"/>
                <a:cs typeface="Gill Sans MT"/>
              </a:rPr>
              <a:t>builds</a:t>
            </a:r>
            <a:endParaRPr>
              <a:latin typeface="+mj-lt"/>
              <a:cs typeface="Gill Sans MT"/>
            </a:endParaRPr>
          </a:p>
          <a:p>
            <a:pPr marL="289560" indent="-274320">
              <a:spcBef>
                <a:spcPts val="750"/>
              </a:spcBef>
              <a:buFont typeface="Arial"/>
              <a:buChar char="•"/>
              <a:tabLst>
                <a:tab pos="289560" algn="l"/>
              </a:tabLst>
            </a:pPr>
            <a:r>
              <a:rPr spc="-72" dirty="0">
                <a:latin typeface="+mj-lt"/>
                <a:cs typeface="Gill Sans MT"/>
              </a:rPr>
              <a:t>Possibility</a:t>
            </a:r>
            <a:r>
              <a:rPr spc="-132" dirty="0">
                <a:latin typeface="+mj-lt"/>
                <a:cs typeface="Gill Sans MT"/>
              </a:rPr>
              <a:t> </a:t>
            </a:r>
            <a:r>
              <a:rPr dirty="0">
                <a:latin typeface="+mj-lt"/>
                <a:cs typeface="Gill Sans MT"/>
              </a:rPr>
              <a:t>to</a:t>
            </a:r>
            <a:r>
              <a:rPr spc="-126" dirty="0">
                <a:latin typeface="+mj-lt"/>
                <a:cs typeface="Gill Sans MT"/>
              </a:rPr>
              <a:t> </a:t>
            </a:r>
            <a:r>
              <a:rPr spc="-12" dirty="0">
                <a:latin typeface="+mj-lt"/>
                <a:cs typeface="Gill Sans MT"/>
              </a:rPr>
              <a:t>extend</a:t>
            </a:r>
            <a:r>
              <a:rPr spc="-120" dirty="0">
                <a:latin typeface="+mj-lt"/>
                <a:cs typeface="Gill Sans MT"/>
              </a:rPr>
              <a:t> </a:t>
            </a:r>
            <a:r>
              <a:rPr spc="-48" dirty="0">
                <a:latin typeface="+mj-lt"/>
                <a:cs typeface="Gill Sans MT"/>
              </a:rPr>
              <a:t>capabilities</a:t>
            </a:r>
            <a:r>
              <a:rPr spc="-120" dirty="0">
                <a:latin typeface="+mj-lt"/>
                <a:cs typeface="Gill Sans MT"/>
              </a:rPr>
              <a:t> </a:t>
            </a:r>
            <a:r>
              <a:rPr spc="-30" dirty="0">
                <a:latin typeface="+mj-lt"/>
                <a:cs typeface="Gill Sans MT"/>
              </a:rPr>
              <a:t>leveraging</a:t>
            </a:r>
            <a:r>
              <a:rPr spc="-120" dirty="0">
                <a:latin typeface="+mj-lt"/>
                <a:cs typeface="Gill Sans MT"/>
              </a:rPr>
              <a:t> </a:t>
            </a:r>
            <a:r>
              <a:rPr spc="-42" dirty="0">
                <a:latin typeface="+mj-lt"/>
                <a:cs typeface="Gill Sans MT"/>
              </a:rPr>
              <a:t>our</a:t>
            </a:r>
            <a:r>
              <a:rPr spc="-120" dirty="0">
                <a:latin typeface="+mj-lt"/>
                <a:cs typeface="Gill Sans MT"/>
              </a:rPr>
              <a:t> </a:t>
            </a:r>
            <a:r>
              <a:rPr dirty="0">
                <a:latin typeface="+mj-lt"/>
                <a:cs typeface="Gill Sans MT"/>
              </a:rPr>
              <a:t>own</a:t>
            </a:r>
            <a:r>
              <a:rPr spc="-126" dirty="0">
                <a:latin typeface="+mj-lt"/>
                <a:cs typeface="Gill Sans MT"/>
              </a:rPr>
              <a:t> </a:t>
            </a:r>
            <a:r>
              <a:rPr dirty="0">
                <a:latin typeface="+mj-lt"/>
                <a:cs typeface="Gill Sans MT"/>
              </a:rPr>
              <a:t>base</a:t>
            </a:r>
            <a:r>
              <a:rPr spc="-126" dirty="0">
                <a:latin typeface="+mj-lt"/>
                <a:cs typeface="Gill Sans MT"/>
              </a:rPr>
              <a:t> </a:t>
            </a:r>
            <a:r>
              <a:rPr spc="-66" dirty="0">
                <a:latin typeface="+mj-lt"/>
                <a:cs typeface="Gill Sans MT"/>
              </a:rPr>
              <a:t>Docker</a:t>
            </a:r>
            <a:r>
              <a:rPr spc="-120" dirty="0">
                <a:latin typeface="+mj-lt"/>
                <a:cs typeface="Gill Sans MT"/>
              </a:rPr>
              <a:t> </a:t>
            </a:r>
            <a:r>
              <a:rPr spc="-12" dirty="0">
                <a:latin typeface="+mj-lt"/>
                <a:cs typeface="Gill Sans MT"/>
              </a:rPr>
              <a:t>images</a:t>
            </a:r>
            <a:endParaRPr>
              <a:latin typeface="+mj-lt"/>
              <a:cs typeface="Gill Sans MT"/>
            </a:endParaRPr>
          </a:p>
          <a:p>
            <a:pPr marL="289560" marR="6096" indent="-274320">
              <a:lnSpc>
                <a:spcPts val="3108"/>
              </a:lnSpc>
              <a:spcBef>
                <a:spcPts val="1254"/>
              </a:spcBef>
              <a:buFont typeface="Arial"/>
              <a:buChar char="•"/>
              <a:tabLst>
                <a:tab pos="289560" algn="l"/>
              </a:tabLst>
            </a:pPr>
            <a:r>
              <a:rPr spc="-72" dirty="0">
                <a:latin typeface="+mj-lt"/>
                <a:cs typeface="Gill Sans MT"/>
              </a:rPr>
              <a:t>Secure:</a:t>
            </a:r>
            <a:r>
              <a:rPr spc="-240" dirty="0">
                <a:latin typeface="+mj-lt"/>
                <a:cs typeface="Gill Sans MT"/>
              </a:rPr>
              <a:t> </a:t>
            </a:r>
            <a:r>
              <a:rPr spc="-54" dirty="0">
                <a:latin typeface="+mj-lt"/>
                <a:cs typeface="Gill Sans MT"/>
              </a:rPr>
              <a:t>Integration</a:t>
            </a:r>
            <a:r>
              <a:rPr spc="-150" dirty="0">
                <a:latin typeface="+mj-lt"/>
                <a:cs typeface="Gill Sans MT"/>
              </a:rPr>
              <a:t> </a:t>
            </a:r>
            <a:r>
              <a:rPr spc="-30" dirty="0">
                <a:latin typeface="+mj-lt"/>
                <a:cs typeface="Gill Sans MT"/>
              </a:rPr>
              <a:t>with</a:t>
            </a:r>
            <a:r>
              <a:rPr spc="-144" dirty="0">
                <a:latin typeface="+mj-lt"/>
                <a:cs typeface="Gill Sans MT"/>
              </a:rPr>
              <a:t> </a:t>
            </a:r>
            <a:r>
              <a:rPr spc="-84" dirty="0">
                <a:latin typeface="+mj-lt"/>
                <a:cs typeface="Gill Sans MT"/>
              </a:rPr>
              <a:t>KMS</a:t>
            </a:r>
            <a:r>
              <a:rPr spc="-96" dirty="0">
                <a:latin typeface="+mj-lt"/>
                <a:cs typeface="Gill Sans MT"/>
              </a:rPr>
              <a:t> </a:t>
            </a:r>
            <a:r>
              <a:rPr spc="-54" dirty="0">
                <a:latin typeface="+mj-lt"/>
                <a:cs typeface="Gill Sans MT"/>
              </a:rPr>
              <a:t>for</a:t>
            </a:r>
            <a:r>
              <a:rPr spc="-84" dirty="0">
                <a:latin typeface="+mj-lt"/>
                <a:cs typeface="Gill Sans MT"/>
              </a:rPr>
              <a:t> </a:t>
            </a:r>
            <a:r>
              <a:rPr spc="-36" dirty="0">
                <a:latin typeface="+mj-lt"/>
                <a:cs typeface="Gill Sans MT"/>
              </a:rPr>
              <a:t>encryption</a:t>
            </a:r>
            <a:r>
              <a:rPr spc="-90" dirty="0">
                <a:latin typeface="+mj-lt"/>
                <a:cs typeface="Gill Sans MT"/>
              </a:rPr>
              <a:t> </a:t>
            </a:r>
            <a:r>
              <a:rPr dirty="0">
                <a:latin typeface="+mj-lt"/>
                <a:cs typeface="Gill Sans MT"/>
              </a:rPr>
              <a:t>of</a:t>
            </a:r>
            <a:r>
              <a:rPr spc="-90" dirty="0">
                <a:latin typeface="+mj-lt"/>
                <a:cs typeface="Gill Sans MT"/>
              </a:rPr>
              <a:t> </a:t>
            </a:r>
            <a:r>
              <a:rPr spc="-24" dirty="0">
                <a:latin typeface="+mj-lt"/>
                <a:cs typeface="Gill Sans MT"/>
              </a:rPr>
              <a:t>build</a:t>
            </a:r>
            <a:r>
              <a:rPr spc="-90" dirty="0">
                <a:latin typeface="+mj-lt"/>
                <a:cs typeface="Gill Sans MT"/>
              </a:rPr>
              <a:t> </a:t>
            </a:r>
            <a:r>
              <a:rPr spc="-72" dirty="0">
                <a:latin typeface="+mj-lt"/>
                <a:cs typeface="Gill Sans MT"/>
              </a:rPr>
              <a:t>artifacts,</a:t>
            </a:r>
            <a:r>
              <a:rPr spc="-240" dirty="0">
                <a:latin typeface="+mj-lt"/>
                <a:cs typeface="Gill Sans MT"/>
              </a:rPr>
              <a:t> </a:t>
            </a:r>
            <a:r>
              <a:rPr dirty="0">
                <a:latin typeface="+mj-lt"/>
                <a:cs typeface="Gill Sans MT"/>
              </a:rPr>
              <a:t>IAM</a:t>
            </a:r>
            <a:r>
              <a:rPr spc="-84" dirty="0">
                <a:latin typeface="+mj-lt"/>
                <a:cs typeface="Gill Sans MT"/>
              </a:rPr>
              <a:t> </a:t>
            </a:r>
            <a:r>
              <a:rPr spc="-54" dirty="0">
                <a:latin typeface="+mj-lt"/>
                <a:cs typeface="Gill Sans MT"/>
              </a:rPr>
              <a:t>for</a:t>
            </a:r>
            <a:r>
              <a:rPr spc="-90" dirty="0">
                <a:latin typeface="+mj-lt"/>
                <a:cs typeface="Gill Sans MT"/>
              </a:rPr>
              <a:t> </a:t>
            </a:r>
            <a:r>
              <a:rPr spc="-12" dirty="0">
                <a:latin typeface="+mj-lt"/>
                <a:cs typeface="Gill Sans MT"/>
              </a:rPr>
              <a:t>build </a:t>
            </a:r>
            <a:r>
              <a:rPr spc="-72" dirty="0">
                <a:latin typeface="+mj-lt"/>
                <a:cs typeface="Gill Sans MT"/>
              </a:rPr>
              <a:t>permissions,</a:t>
            </a:r>
            <a:r>
              <a:rPr spc="-234" dirty="0">
                <a:latin typeface="+mj-lt"/>
                <a:cs typeface="Gill Sans MT"/>
              </a:rPr>
              <a:t> </a:t>
            </a:r>
            <a:r>
              <a:rPr spc="-30" dirty="0">
                <a:latin typeface="+mj-lt"/>
                <a:cs typeface="Gill Sans MT"/>
              </a:rPr>
              <a:t>and</a:t>
            </a:r>
            <a:r>
              <a:rPr spc="-408" dirty="0">
                <a:latin typeface="+mj-lt"/>
                <a:cs typeface="Gill Sans MT"/>
              </a:rPr>
              <a:t> </a:t>
            </a:r>
            <a:r>
              <a:rPr dirty="0">
                <a:latin typeface="+mj-lt"/>
                <a:cs typeface="Gill Sans MT"/>
              </a:rPr>
              <a:t>VPC</a:t>
            </a:r>
            <a:r>
              <a:rPr spc="-204" dirty="0">
                <a:latin typeface="+mj-lt"/>
                <a:cs typeface="Gill Sans MT"/>
              </a:rPr>
              <a:t> </a:t>
            </a:r>
            <a:r>
              <a:rPr spc="-54" dirty="0">
                <a:latin typeface="+mj-lt"/>
                <a:cs typeface="Gill Sans MT"/>
              </a:rPr>
              <a:t>for</a:t>
            </a:r>
            <a:r>
              <a:rPr spc="-84" dirty="0">
                <a:latin typeface="+mj-lt"/>
                <a:cs typeface="Gill Sans MT"/>
              </a:rPr>
              <a:t> </a:t>
            </a:r>
            <a:r>
              <a:rPr spc="-48" dirty="0">
                <a:latin typeface="+mj-lt"/>
                <a:cs typeface="Gill Sans MT"/>
              </a:rPr>
              <a:t>network</a:t>
            </a:r>
            <a:r>
              <a:rPr spc="-60" dirty="0">
                <a:latin typeface="+mj-lt"/>
                <a:cs typeface="Gill Sans MT"/>
              </a:rPr>
              <a:t> </a:t>
            </a:r>
            <a:r>
              <a:rPr spc="-114" dirty="0">
                <a:latin typeface="+mj-lt"/>
                <a:cs typeface="Gill Sans MT"/>
              </a:rPr>
              <a:t>security,</a:t>
            </a:r>
            <a:r>
              <a:rPr spc="-234" dirty="0">
                <a:latin typeface="+mj-lt"/>
                <a:cs typeface="Gill Sans MT"/>
              </a:rPr>
              <a:t> </a:t>
            </a:r>
            <a:r>
              <a:rPr spc="-96" dirty="0">
                <a:latin typeface="+mj-lt"/>
                <a:cs typeface="Gill Sans MT"/>
              </a:rPr>
              <a:t>CloudTrail</a:t>
            </a:r>
            <a:r>
              <a:rPr spc="-66" dirty="0">
                <a:latin typeface="+mj-lt"/>
                <a:cs typeface="Gill Sans MT"/>
              </a:rPr>
              <a:t> </a:t>
            </a:r>
            <a:r>
              <a:rPr spc="-96" dirty="0">
                <a:latin typeface="+mj-lt"/>
                <a:cs typeface="Gill Sans MT"/>
              </a:rPr>
              <a:t>for</a:t>
            </a:r>
            <a:r>
              <a:rPr spc="-180" dirty="0">
                <a:latin typeface="+mj-lt"/>
                <a:cs typeface="Gill Sans MT"/>
              </a:rPr>
              <a:t> </a:t>
            </a:r>
            <a:r>
              <a:rPr dirty="0">
                <a:latin typeface="+mj-lt"/>
                <a:cs typeface="Gill Sans MT"/>
              </a:rPr>
              <a:t>API</a:t>
            </a:r>
            <a:r>
              <a:rPr spc="-66" dirty="0">
                <a:latin typeface="+mj-lt"/>
                <a:cs typeface="Gill Sans MT"/>
              </a:rPr>
              <a:t> </a:t>
            </a:r>
            <a:r>
              <a:rPr spc="-42" dirty="0">
                <a:latin typeface="+mj-lt"/>
                <a:cs typeface="Gill Sans MT"/>
              </a:rPr>
              <a:t>calls</a:t>
            </a:r>
            <a:r>
              <a:rPr spc="-60" dirty="0">
                <a:latin typeface="+mj-lt"/>
                <a:cs typeface="Gill Sans MT"/>
              </a:rPr>
              <a:t> </a:t>
            </a:r>
            <a:r>
              <a:rPr spc="-12" dirty="0">
                <a:latin typeface="+mj-lt"/>
                <a:cs typeface="Gill Sans MT"/>
              </a:rPr>
              <a:t>logging</a:t>
            </a:r>
            <a:endParaRPr>
              <a:latin typeface="+mj-lt"/>
              <a:cs typeface="Gill Sans MT"/>
            </a:endParaRPr>
          </a:p>
        </p:txBody>
      </p:sp>
      <p:pic>
        <p:nvPicPr>
          <p:cNvPr id="5" name="object 5"/>
          <p:cNvPicPr/>
          <p:nvPr/>
        </p:nvPicPr>
        <p:blipFill>
          <a:blip r:embed="rId3" cstate="print"/>
          <a:stretch>
            <a:fillRect/>
          </a:stretch>
        </p:blipFill>
        <p:spPr>
          <a:xfrm>
            <a:off x="12301084" y="598602"/>
            <a:ext cx="1323474" cy="1595956"/>
          </a:xfrm>
          <a:prstGeom prst="rect">
            <a:avLst/>
          </a:prstGeom>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647351" y="474065"/>
            <a:ext cx="16217798" cy="827919"/>
          </a:xfrm>
          <a:prstGeom prst="rect">
            <a:avLst/>
          </a:prstGeom>
        </p:spPr>
        <p:txBody>
          <a:bodyPr vert="horz" wrap="square" lIns="0" tIns="15240" rIns="0" bIns="0" rtlCol="0" anchor="t">
            <a:spAutoFit/>
          </a:bodyPr>
          <a:lstStyle/>
          <a:p>
            <a:pPr marL="15240">
              <a:spcBef>
                <a:spcPts val="120"/>
              </a:spcBef>
            </a:pPr>
            <a:r>
              <a:rPr spc="-66" dirty="0">
                <a:solidFill>
                  <a:schemeClr val="tx1"/>
                </a:solidFill>
                <a:latin typeface="+mj-lt"/>
              </a:rPr>
              <a:t>CodeBuild</a:t>
            </a:r>
            <a:r>
              <a:rPr spc="-275" dirty="0">
                <a:solidFill>
                  <a:schemeClr val="tx1"/>
                </a:solidFill>
                <a:latin typeface="+mj-lt"/>
              </a:rPr>
              <a:t> </a:t>
            </a:r>
            <a:r>
              <a:rPr spc="-36" dirty="0">
                <a:solidFill>
                  <a:schemeClr val="tx1"/>
                </a:solidFill>
                <a:latin typeface="+mj-lt"/>
              </a:rPr>
              <a:t>Overview</a:t>
            </a:r>
          </a:p>
        </p:txBody>
      </p:sp>
      <p:sp>
        <p:nvSpPr>
          <p:cNvPr id="4" name="object 4"/>
          <p:cNvSpPr txBox="1"/>
          <p:nvPr/>
        </p:nvSpPr>
        <p:spPr>
          <a:xfrm>
            <a:off x="1100327" y="1598980"/>
            <a:ext cx="12153900" cy="4982133"/>
          </a:xfrm>
          <a:prstGeom prst="rect">
            <a:avLst/>
          </a:prstGeom>
        </p:spPr>
        <p:txBody>
          <a:bodyPr vert="horz" wrap="square" lIns="0" tIns="113538" rIns="0" bIns="0" rtlCol="0">
            <a:spAutoFit/>
          </a:bodyPr>
          <a:lstStyle/>
          <a:p>
            <a:pPr marL="289560" indent="-274320">
              <a:spcBef>
                <a:spcPts val="894"/>
              </a:spcBef>
              <a:buFont typeface="Arial"/>
              <a:buChar char="•"/>
              <a:tabLst>
                <a:tab pos="289560" algn="l"/>
              </a:tabLst>
            </a:pPr>
            <a:r>
              <a:rPr sz="3360" spc="-30" dirty="0">
                <a:latin typeface="+mj-lt"/>
                <a:cs typeface="Gill Sans MT"/>
              </a:rPr>
              <a:t>Source</a:t>
            </a:r>
            <a:r>
              <a:rPr sz="3360" spc="-114" dirty="0">
                <a:latin typeface="+mj-lt"/>
                <a:cs typeface="Gill Sans MT"/>
              </a:rPr>
              <a:t> </a:t>
            </a:r>
            <a:r>
              <a:rPr sz="3360" dirty="0">
                <a:latin typeface="+mj-lt"/>
                <a:cs typeface="Gill Sans MT"/>
              </a:rPr>
              <a:t>Code</a:t>
            </a:r>
            <a:r>
              <a:rPr sz="3360" spc="-114" dirty="0">
                <a:latin typeface="+mj-lt"/>
                <a:cs typeface="Gill Sans MT"/>
              </a:rPr>
              <a:t> </a:t>
            </a:r>
            <a:r>
              <a:rPr sz="3360" spc="-24" dirty="0">
                <a:latin typeface="+mj-lt"/>
                <a:cs typeface="Gill Sans MT"/>
              </a:rPr>
              <a:t>from</a:t>
            </a:r>
            <a:r>
              <a:rPr sz="3360" spc="-108" dirty="0">
                <a:latin typeface="+mj-lt"/>
                <a:cs typeface="Gill Sans MT"/>
              </a:rPr>
              <a:t> </a:t>
            </a:r>
            <a:r>
              <a:rPr sz="3360" spc="-36" dirty="0">
                <a:latin typeface="+mj-lt"/>
                <a:cs typeface="Gill Sans MT"/>
              </a:rPr>
              <a:t>GitHub</a:t>
            </a:r>
            <a:r>
              <a:rPr sz="3360" spc="-108" dirty="0">
                <a:latin typeface="+mj-lt"/>
                <a:cs typeface="Gill Sans MT"/>
              </a:rPr>
              <a:t> </a:t>
            </a:r>
            <a:r>
              <a:rPr sz="3360" dirty="0">
                <a:latin typeface="+mj-lt"/>
                <a:cs typeface="Gill Sans MT"/>
              </a:rPr>
              <a:t>/</a:t>
            </a:r>
            <a:r>
              <a:rPr sz="3360" spc="-114" dirty="0">
                <a:latin typeface="+mj-lt"/>
                <a:cs typeface="Gill Sans MT"/>
              </a:rPr>
              <a:t> </a:t>
            </a:r>
            <a:r>
              <a:rPr sz="3360" spc="-42" dirty="0">
                <a:latin typeface="+mj-lt"/>
                <a:cs typeface="Gill Sans MT"/>
              </a:rPr>
              <a:t>CodeCommit</a:t>
            </a:r>
            <a:r>
              <a:rPr sz="3360" spc="-102" dirty="0">
                <a:latin typeface="+mj-lt"/>
                <a:cs typeface="Gill Sans MT"/>
              </a:rPr>
              <a:t> </a:t>
            </a:r>
            <a:r>
              <a:rPr sz="3360" dirty="0">
                <a:latin typeface="+mj-lt"/>
                <a:cs typeface="Gill Sans MT"/>
              </a:rPr>
              <a:t>/</a:t>
            </a:r>
            <a:r>
              <a:rPr sz="3360" spc="-108" dirty="0">
                <a:latin typeface="+mj-lt"/>
                <a:cs typeface="Gill Sans MT"/>
              </a:rPr>
              <a:t> </a:t>
            </a:r>
            <a:r>
              <a:rPr sz="3360" spc="-36" dirty="0">
                <a:latin typeface="+mj-lt"/>
                <a:cs typeface="Gill Sans MT"/>
              </a:rPr>
              <a:t>CodePipeline</a:t>
            </a:r>
            <a:r>
              <a:rPr sz="3360" spc="-114" dirty="0">
                <a:latin typeface="+mj-lt"/>
                <a:cs typeface="Gill Sans MT"/>
              </a:rPr>
              <a:t> </a:t>
            </a:r>
            <a:r>
              <a:rPr sz="3360" dirty="0">
                <a:latin typeface="+mj-lt"/>
                <a:cs typeface="Gill Sans MT"/>
              </a:rPr>
              <a:t>/</a:t>
            </a:r>
            <a:r>
              <a:rPr sz="3360" spc="-108" dirty="0">
                <a:latin typeface="+mj-lt"/>
                <a:cs typeface="Gill Sans MT"/>
              </a:rPr>
              <a:t> </a:t>
            </a:r>
            <a:r>
              <a:rPr sz="3360" spc="-30" dirty="0">
                <a:latin typeface="+mj-lt"/>
                <a:cs typeface="Gill Sans MT"/>
              </a:rPr>
              <a:t>S3…</a:t>
            </a:r>
            <a:endParaRPr sz="3360">
              <a:latin typeface="+mj-lt"/>
              <a:cs typeface="Gill Sans MT"/>
            </a:endParaRPr>
          </a:p>
          <a:p>
            <a:pPr marL="289560" indent="-274320">
              <a:spcBef>
                <a:spcPts val="780"/>
              </a:spcBef>
              <a:buFont typeface="Arial"/>
              <a:buChar char="•"/>
              <a:tabLst>
                <a:tab pos="289560" algn="l"/>
              </a:tabLst>
            </a:pPr>
            <a:r>
              <a:rPr sz="3360" spc="-48" dirty="0">
                <a:latin typeface="+mj-lt"/>
                <a:cs typeface="Gill Sans MT"/>
              </a:rPr>
              <a:t>Build</a:t>
            </a:r>
            <a:r>
              <a:rPr sz="3360" spc="-126" dirty="0">
                <a:latin typeface="+mj-lt"/>
                <a:cs typeface="Gill Sans MT"/>
              </a:rPr>
              <a:t> </a:t>
            </a:r>
            <a:r>
              <a:rPr sz="3360" spc="-72" dirty="0">
                <a:latin typeface="+mj-lt"/>
                <a:cs typeface="Gill Sans MT"/>
              </a:rPr>
              <a:t>instructions</a:t>
            </a:r>
            <a:r>
              <a:rPr sz="3360" spc="-126" dirty="0">
                <a:latin typeface="+mj-lt"/>
                <a:cs typeface="Gill Sans MT"/>
              </a:rPr>
              <a:t> </a:t>
            </a:r>
            <a:r>
              <a:rPr sz="3360" dirty="0">
                <a:latin typeface="+mj-lt"/>
                <a:cs typeface="Gill Sans MT"/>
              </a:rPr>
              <a:t>can</a:t>
            </a:r>
            <a:r>
              <a:rPr sz="3360" spc="-114" dirty="0">
                <a:latin typeface="+mj-lt"/>
                <a:cs typeface="Gill Sans MT"/>
              </a:rPr>
              <a:t> </a:t>
            </a:r>
            <a:r>
              <a:rPr sz="3360" dirty="0">
                <a:latin typeface="+mj-lt"/>
                <a:cs typeface="Gill Sans MT"/>
              </a:rPr>
              <a:t>be</a:t>
            </a:r>
            <a:r>
              <a:rPr sz="3360" spc="-126" dirty="0">
                <a:latin typeface="+mj-lt"/>
                <a:cs typeface="Gill Sans MT"/>
              </a:rPr>
              <a:t> </a:t>
            </a:r>
            <a:r>
              <a:rPr sz="3360" spc="-12" dirty="0">
                <a:latin typeface="+mj-lt"/>
                <a:cs typeface="Gill Sans MT"/>
              </a:rPr>
              <a:t>defined</a:t>
            </a:r>
            <a:r>
              <a:rPr sz="3360" spc="-120" dirty="0">
                <a:latin typeface="+mj-lt"/>
                <a:cs typeface="Gill Sans MT"/>
              </a:rPr>
              <a:t> </a:t>
            </a:r>
            <a:r>
              <a:rPr sz="3360" dirty="0">
                <a:latin typeface="+mj-lt"/>
                <a:cs typeface="Gill Sans MT"/>
              </a:rPr>
              <a:t>in</a:t>
            </a:r>
            <a:r>
              <a:rPr sz="3360" spc="-120" dirty="0">
                <a:latin typeface="+mj-lt"/>
                <a:cs typeface="Gill Sans MT"/>
              </a:rPr>
              <a:t> </a:t>
            </a:r>
            <a:r>
              <a:rPr sz="3360" dirty="0">
                <a:latin typeface="+mj-lt"/>
                <a:cs typeface="Gill Sans MT"/>
              </a:rPr>
              <a:t>code</a:t>
            </a:r>
            <a:r>
              <a:rPr sz="3360" spc="-126" dirty="0">
                <a:latin typeface="+mj-lt"/>
                <a:cs typeface="Gill Sans MT"/>
              </a:rPr>
              <a:t> </a:t>
            </a:r>
            <a:r>
              <a:rPr sz="3360" spc="-42" dirty="0">
                <a:latin typeface="+mj-lt"/>
                <a:cs typeface="Gill Sans MT"/>
              </a:rPr>
              <a:t>(buildspec.yml</a:t>
            </a:r>
            <a:r>
              <a:rPr sz="3360" spc="-126" dirty="0">
                <a:latin typeface="+mj-lt"/>
                <a:cs typeface="Gill Sans MT"/>
              </a:rPr>
              <a:t> </a:t>
            </a:r>
            <a:r>
              <a:rPr sz="3360" spc="-12" dirty="0">
                <a:latin typeface="+mj-lt"/>
                <a:cs typeface="Gill Sans MT"/>
              </a:rPr>
              <a:t>file)</a:t>
            </a:r>
            <a:endParaRPr sz="3360">
              <a:latin typeface="+mj-lt"/>
              <a:cs typeface="Gill Sans MT"/>
            </a:endParaRPr>
          </a:p>
          <a:p>
            <a:pPr marL="289560" indent="-274320">
              <a:spcBef>
                <a:spcPts val="894"/>
              </a:spcBef>
              <a:buFont typeface="Arial"/>
              <a:buChar char="•"/>
              <a:tabLst>
                <a:tab pos="289560" algn="l"/>
              </a:tabLst>
            </a:pPr>
            <a:r>
              <a:rPr sz="3360" spc="-12" dirty="0">
                <a:latin typeface="+mj-lt"/>
                <a:cs typeface="Gill Sans MT"/>
              </a:rPr>
              <a:t>Output</a:t>
            </a:r>
            <a:r>
              <a:rPr sz="3360" spc="-222" dirty="0">
                <a:latin typeface="+mj-lt"/>
                <a:cs typeface="Gill Sans MT"/>
              </a:rPr>
              <a:t> </a:t>
            </a:r>
            <a:r>
              <a:rPr sz="3360" spc="-12" dirty="0">
                <a:latin typeface="+mj-lt"/>
                <a:cs typeface="Gill Sans MT"/>
              </a:rPr>
              <a:t>logs</a:t>
            </a:r>
            <a:r>
              <a:rPr sz="3360" spc="-222" dirty="0">
                <a:latin typeface="+mj-lt"/>
                <a:cs typeface="Gill Sans MT"/>
              </a:rPr>
              <a:t> </a:t>
            </a:r>
            <a:r>
              <a:rPr sz="3360" spc="-72" dirty="0">
                <a:latin typeface="+mj-lt"/>
                <a:cs typeface="Gill Sans MT"/>
              </a:rPr>
              <a:t>to</a:t>
            </a:r>
            <a:r>
              <a:rPr sz="3360" spc="-216" dirty="0">
                <a:latin typeface="+mj-lt"/>
                <a:cs typeface="Gill Sans MT"/>
              </a:rPr>
              <a:t> </a:t>
            </a:r>
            <a:r>
              <a:rPr sz="3360" dirty="0">
                <a:latin typeface="+mj-lt"/>
                <a:cs typeface="Gill Sans MT"/>
              </a:rPr>
              <a:t>Amazon</a:t>
            </a:r>
            <a:r>
              <a:rPr sz="3360" spc="-150" dirty="0">
                <a:latin typeface="+mj-lt"/>
                <a:cs typeface="Gill Sans MT"/>
              </a:rPr>
              <a:t> </a:t>
            </a:r>
            <a:r>
              <a:rPr sz="3360" dirty="0">
                <a:latin typeface="+mj-lt"/>
                <a:cs typeface="Gill Sans MT"/>
              </a:rPr>
              <a:t>S3</a:t>
            </a:r>
            <a:r>
              <a:rPr sz="3360" spc="-132" dirty="0">
                <a:latin typeface="+mj-lt"/>
                <a:cs typeface="Gill Sans MT"/>
              </a:rPr>
              <a:t> </a:t>
            </a:r>
            <a:r>
              <a:rPr sz="3360" spc="-48" dirty="0">
                <a:latin typeface="+mj-lt"/>
                <a:cs typeface="Gill Sans MT"/>
              </a:rPr>
              <a:t>&amp;</a:t>
            </a:r>
            <a:r>
              <a:rPr sz="3360" spc="-204" dirty="0">
                <a:latin typeface="+mj-lt"/>
                <a:cs typeface="Gill Sans MT"/>
              </a:rPr>
              <a:t> </a:t>
            </a:r>
            <a:r>
              <a:rPr sz="3360" dirty="0">
                <a:latin typeface="+mj-lt"/>
                <a:cs typeface="Gill Sans MT"/>
              </a:rPr>
              <a:t>AWS</a:t>
            </a:r>
            <a:r>
              <a:rPr sz="3360" spc="-126" dirty="0">
                <a:latin typeface="+mj-lt"/>
                <a:cs typeface="Gill Sans MT"/>
              </a:rPr>
              <a:t> </a:t>
            </a:r>
            <a:r>
              <a:rPr sz="3360" spc="-60" dirty="0">
                <a:latin typeface="+mj-lt"/>
                <a:cs typeface="Gill Sans MT"/>
              </a:rPr>
              <a:t>CloudWatch</a:t>
            </a:r>
            <a:r>
              <a:rPr sz="3360" spc="-132" dirty="0">
                <a:latin typeface="+mj-lt"/>
                <a:cs typeface="Gill Sans MT"/>
              </a:rPr>
              <a:t> </a:t>
            </a:r>
            <a:r>
              <a:rPr sz="3360" spc="-24" dirty="0">
                <a:latin typeface="+mj-lt"/>
                <a:cs typeface="Gill Sans MT"/>
              </a:rPr>
              <a:t>Logs</a:t>
            </a:r>
            <a:endParaRPr sz="3360">
              <a:latin typeface="+mj-lt"/>
              <a:cs typeface="Gill Sans MT"/>
            </a:endParaRPr>
          </a:p>
          <a:p>
            <a:pPr marL="289560" indent="-274320">
              <a:spcBef>
                <a:spcPts val="774"/>
              </a:spcBef>
              <a:buFont typeface="Arial"/>
              <a:buChar char="•"/>
              <a:tabLst>
                <a:tab pos="289560" algn="l"/>
              </a:tabLst>
            </a:pPr>
            <a:r>
              <a:rPr sz="3360" spc="-66" dirty="0">
                <a:latin typeface="+mj-lt"/>
                <a:cs typeface="Gill Sans MT"/>
              </a:rPr>
              <a:t>Metrics</a:t>
            </a:r>
            <a:r>
              <a:rPr sz="3360" spc="-126" dirty="0">
                <a:latin typeface="+mj-lt"/>
                <a:cs typeface="Gill Sans MT"/>
              </a:rPr>
              <a:t> </a:t>
            </a:r>
            <a:r>
              <a:rPr sz="3360" dirty="0">
                <a:latin typeface="+mj-lt"/>
                <a:cs typeface="Gill Sans MT"/>
              </a:rPr>
              <a:t>to</a:t>
            </a:r>
            <a:r>
              <a:rPr sz="3360" spc="-126" dirty="0">
                <a:latin typeface="+mj-lt"/>
                <a:cs typeface="Gill Sans MT"/>
              </a:rPr>
              <a:t> </a:t>
            </a:r>
            <a:r>
              <a:rPr sz="3360" spc="-66" dirty="0">
                <a:latin typeface="+mj-lt"/>
                <a:cs typeface="Gill Sans MT"/>
              </a:rPr>
              <a:t>monitor</a:t>
            </a:r>
            <a:r>
              <a:rPr sz="3360" spc="-114" dirty="0">
                <a:latin typeface="+mj-lt"/>
                <a:cs typeface="Gill Sans MT"/>
              </a:rPr>
              <a:t> </a:t>
            </a:r>
            <a:r>
              <a:rPr sz="3360" spc="-48" dirty="0">
                <a:latin typeface="+mj-lt"/>
                <a:cs typeface="Gill Sans MT"/>
              </a:rPr>
              <a:t>CodeBuild</a:t>
            </a:r>
            <a:r>
              <a:rPr sz="3360" spc="-126" dirty="0">
                <a:latin typeface="+mj-lt"/>
                <a:cs typeface="Gill Sans MT"/>
              </a:rPr>
              <a:t> </a:t>
            </a:r>
            <a:r>
              <a:rPr sz="3360" spc="-12" dirty="0">
                <a:latin typeface="+mj-lt"/>
                <a:cs typeface="Gill Sans MT"/>
              </a:rPr>
              <a:t>statistics</a:t>
            </a:r>
            <a:endParaRPr sz="3360">
              <a:latin typeface="+mj-lt"/>
              <a:cs typeface="Gill Sans MT"/>
            </a:endParaRPr>
          </a:p>
          <a:p>
            <a:pPr marL="289560" indent="-274320">
              <a:spcBef>
                <a:spcPts val="750"/>
              </a:spcBef>
              <a:buFont typeface="Arial"/>
              <a:buChar char="•"/>
              <a:tabLst>
                <a:tab pos="289560" algn="l"/>
              </a:tabLst>
            </a:pPr>
            <a:r>
              <a:rPr sz="3360" dirty="0">
                <a:latin typeface="+mj-lt"/>
                <a:cs typeface="Gill Sans MT"/>
              </a:rPr>
              <a:t>Use</a:t>
            </a:r>
            <a:r>
              <a:rPr sz="3360" spc="-162" dirty="0">
                <a:latin typeface="+mj-lt"/>
                <a:cs typeface="Gill Sans MT"/>
              </a:rPr>
              <a:t> </a:t>
            </a:r>
            <a:r>
              <a:rPr sz="3360" spc="-60" dirty="0">
                <a:latin typeface="+mj-lt"/>
                <a:cs typeface="Gill Sans MT"/>
              </a:rPr>
              <a:t>CloudWatch</a:t>
            </a:r>
            <a:r>
              <a:rPr sz="3360" spc="-150" dirty="0">
                <a:latin typeface="+mj-lt"/>
                <a:cs typeface="Gill Sans MT"/>
              </a:rPr>
              <a:t> </a:t>
            </a:r>
            <a:r>
              <a:rPr sz="3360" spc="-36" dirty="0">
                <a:latin typeface="+mj-lt"/>
                <a:cs typeface="Gill Sans MT"/>
              </a:rPr>
              <a:t>Events</a:t>
            </a:r>
            <a:r>
              <a:rPr sz="3360" spc="-162" dirty="0">
                <a:latin typeface="+mj-lt"/>
                <a:cs typeface="Gill Sans MT"/>
              </a:rPr>
              <a:t> </a:t>
            </a:r>
            <a:r>
              <a:rPr sz="3360" dirty="0">
                <a:latin typeface="+mj-lt"/>
                <a:cs typeface="Gill Sans MT"/>
              </a:rPr>
              <a:t>to</a:t>
            </a:r>
            <a:r>
              <a:rPr sz="3360" spc="-156" dirty="0">
                <a:latin typeface="+mj-lt"/>
                <a:cs typeface="Gill Sans MT"/>
              </a:rPr>
              <a:t> </a:t>
            </a:r>
            <a:r>
              <a:rPr sz="3360" spc="-30" dirty="0">
                <a:latin typeface="+mj-lt"/>
                <a:cs typeface="Gill Sans MT"/>
              </a:rPr>
              <a:t>detect</a:t>
            </a:r>
            <a:r>
              <a:rPr sz="3360" spc="-156" dirty="0">
                <a:latin typeface="+mj-lt"/>
                <a:cs typeface="Gill Sans MT"/>
              </a:rPr>
              <a:t> </a:t>
            </a:r>
            <a:r>
              <a:rPr sz="3360" spc="-12" dirty="0">
                <a:latin typeface="+mj-lt"/>
                <a:cs typeface="Gill Sans MT"/>
              </a:rPr>
              <a:t>failed</a:t>
            </a:r>
            <a:r>
              <a:rPr sz="3360" spc="-162" dirty="0">
                <a:latin typeface="+mj-lt"/>
                <a:cs typeface="Gill Sans MT"/>
              </a:rPr>
              <a:t> </a:t>
            </a:r>
            <a:r>
              <a:rPr sz="3360" spc="-36" dirty="0">
                <a:latin typeface="+mj-lt"/>
                <a:cs typeface="Gill Sans MT"/>
              </a:rPr>
              <a:t>builds</a:t>
            </a:r>
            <a:r>
              <a:rPr sz="3360" spc="-162" dirty="0">
                <a:latin typeface="+mj-lt"/>
                <a:cs typeface="Gill Sans MT"/>
              </a:rPr>
              <a:t> </a:t>
            </a:r>
            <a:r>
              <a:rPr sz="3360" dirty="0">
                <a:latin typeface="+mj-lt"/>
                <a:cs typeface="Gill Sans MT"/>
              </a:rPr>
              <a:t>and</a:t>
            </a:r>
            <a:r>
              <a:rPr sz="3360" spc="-150" dirty="0">
                <a:latin typeface="+mj-lt"/>
                <a:cs typeface="Gill Sans MT"/>
              </a:rPr>
              <a:t> </a:t>
            </a:r>
            <a:r>
              <a:rPr sz="3360" spc="-72" dirty="0">
                <a:latin typeface="+mj-lt"/>
                <a:cs typeface="Gill Sans MT"/>
              </a:rPr>
              <a:t>trigger</a:t>
            </a:r>
            <a:r>
              <a:rPr sz="3360" spc="-156" dirty="0">
                <a:latin typeface="+mj-lt"/>
                <a:cs typeface="Gill Sans MT"/>
              </a:rPr>
              <a:t> </a:t>
            </a:r>
            <a:r>
              <a:rPr sz="3360" spc="-42" dirty="0">
                <a:latin typeface="+mj-lt"/>
                <a:cs typeface="Gill Sans MT"/>
              </a:rPr>
              <a:t>notifications</a:t>
            </a:r>
            <a:endParaRPr sz="3360">
              <a:latin typeface="+mj-lt"/>
              <a:cs typeface="Gill Sans MT"/>
            </a:endParaRPr>
          </a:p>
          <a:p>
            <a:pPr marL="289560" indent="-274320">
              <a:spcBef>
                <a:spcPts val="780"/>
              </a:spcBef>
              <a:buFont typeface="Arial"/>
              <a:buChar char="•"/>
              <a:tabLst>
                <a:tab pos="289560" algn="l"/>
              </a:tabLst>
            </a:pPr>
            <a:r>
              <a:rPr sz="3360" dirty="0">
                <a:latin typeface="+mj-lt"/>
                <a:cs typeface="Gill Sans MT"/>
              </a:rPr>
              <a:t>Use</a:t>
            </a:r>
            <a:r>
              <a:rPr sz="3360" spc="-234" dirty="0">
                <a:latin typeface="+mj-lt"/>
                <a:cs typeface="Gill Sans MT"/>
              </a:rPr>
              <a:t> </a:t>
            </a:r>
            <a:r>
              <a:rPr sz="3360" spc="-84" dirty="0">
                <a:latin typeface="+mj-lt"/>
                <a:cs typeface="Gill Sans MT"/>
              </a:rPr>
              <a:t>CloudWatch</a:t>
            </a:r>
            <a:r>
              <a:rPr sz="3360" spc="-204" dirty="0">
                <a:latin typeface="+mj-lt"/>
                <a:cs typeface="Gill Sans MT"/>
              </a:rPr>
              <a:t> </a:t>
            </a:r>
            <a:r>
              <a:rPr sz="3360" spc="-30" dirty="0">
                <a:latin typeface="+mj-lt"/>
                <a:cs typeface="Gill Sans MT"/>
              </a:rPr>
              <a:t>Alarms</a:t>
            </a:r>
            <a:r>
              <a:rPr sz="3360" spc="-204" dirty="0">
                <a:latin typeface="+mj-lt"/>
                <a:cs typeface="Gill Sans MT"/>
              </a:rPr>
              <a:t> </a:t>
            </a:r>
            <a:r>
              <a:rPr sz="3360" dirty="0">
                <a:latin typeface="+mj-lt"/>
                <a:cs typeface="Gill Sans MT"/>
              </a:rPr>
              <a:t>to</a:t>
            </a:r>
            <a:r>
              <a:rPr sz="3360" spc="-168" dirty="0">
                <a:latin typeface="+mj-lt"/>
                <a:cs typeface="Gill Sans MT"/>
              </a:rPr>
              <a:t> </a:t>
            </a:r>
            <a:r>
              <a:rPr sz="3360" spc="-42" dirty="0">
                <a:latin typeface="+mj-lt"/>
                <a:cs typeface="Gill Sans MT"/>
              </a:rPr>
              <a:t>notify</a:t>
            </a:r>
            <a:r>
              <a:rPr sz="3360" spc="-120" dirty="0">
                <a:latin typeface="+mj-lt"/>
                <a:cs typeface="Gill Sans MT"/>
              </a:rPr>
              <a:t> </a:t>
            </a:r>
            <a:r>
              <a:rPr sz="3360" dirty="0">
                <a:latin typeface="+mj-lt"/>
                <a:cs typeface="Gill Sans MT"/>
              </a:rPr>
              <a:t>if</a:t>
            </a:r>
            <a:r>
              <a:rPr sz="3360" spc="-120" dirty="0">
                <a:latin typeface="+mj-lt"/>
                <a:cs typeface="Gill Sans MT"/>
              </a:rPr>
              <a:t> </a:t>
            </a:r>
            <a:r>
              <a:rPr sz="3360" dirty="0">
                <a:latin typeface="+mj-lt"/>
                <a:cs typeface="Gill Sans MT"/>
              </a:rPr>
              <a:t>you</a:t>
            </a:r>
            <a:r>
              <a:rPr sz="3360" spc="-108" dirty="0">
                <a:latin typeface="+mj-lt"/>
                <a:cs typeface="Gill Sans MT"/>
              </a:rPr>
              <a:t> </a:t>
            </a:r>
            <a:r>
              <a:rPr sz="3360" spc="-12" dirty="0">
                <a:latin typeface="+mj-lt"/>
                <a:cs typeface="Gill Sans MT"/>
              </a:rPr>
              <a:t>need</a:t>
            </a:r>
            <a:r>
              <a:rPr sz="3360" spc="-348" dirty="0">
                <a:latin typeface="+mj-lt"/>
                <a:cs typeface="Gill Sans MT"/>
              </a:rPr>
              <a:t> </a:t>
            </a:r>
            <a:r>
              <a:rPr sz="3360" spc="-96" dirty="0">
                <a:latin typeface="+mj-lt"/>
                <a:cs typeface="Gill Sans MT"/>
              </a:rPr>
              <a:t>“thresholds”</a:t>
            </a:r>
            <a:r>
              <a:rPr sz="3360" spc="-270" dirty="0">
                <a:latin typeface="+mj-lt"/>
                <a:cs typeface="Gill Sans MT"/>
              </a:rPr>
              <a:t> </a:t>
            </a:r>
            <a:r>
              <a:rPr sz="3360" spc="-54" dirty="0">
                <a:latin typeface="+mj-lt"/>
                <a:cs typeface="Gill Sans MT"/>
              </a:rPr>
              <a:t>for</a:t>
            </a:r>
            <a:r>
              <a:rPr sz="3360" spc="-114" dirty="0">
                <a:latin typeface="+mj-lt"/>
                <a:cs typeface="Gill Sans MT"/>
              </a:rPr>
              <a:t> </a:t>
            </a:r>
            <a:r>
              <a:rPr sz="3360" spc="-12" dirty="0">
                <a:latin typeface="+mj-lt"/>
                <a:cs typeface="Gill Sans MT"/>
              </a:rPr>
              <a:t>failures</a:t>
            </a:r>
            <a:endParaRPr sz="3360">
              <a:latin typeface="+mj-lt"/>
              <a:cs typeface="Gill Sans MT"/>
            </a:endParaRPr>
          </a:p>
          <a:p>
            <a:pPr marL="289560" indent="-274320">
              <a:spcBef>
                <a:spcPts val="894"/>
              </a:spcBef>
              <a:buFont typeface="Arial"/>
              <a:buChar char="•"/>
              <a:tabLst>
                <a:tab pos="289560" algn="l"/>
              </a:tabLst>
            </a:pPr>
            <a:r>
              <a:rPr sz="3360" spc="-60" dirty="0">
                <a:latin typeface="+mj-lt"/>
                <a:cs typeface="Gill Sans MT"/>
              </a:rPr>
              <a:t>CloudWatch</a:t>
            </a:r>
            <a:r>
              <a:rPr sz="3360" spc="-162" dirty="0">
                <a:latin typeface="+mj-lt"/>
                <a:cs typeface="Gill Sans MT"/>
              </a:rPr>
              <a:t> </a:t>
            </a:r>
            <a:r>
              <a:rPr sz="3360" spc="-36" dirty="0">
                <a:latin typeface="+mj-lt"/>
                <a:cs typeface="Gill Sans MT"/>
              </a:rPr>
              <a:t>Events</a:t>
            </a:r>
            <a:r>
              <a:rPr sz="3360" spc="-114" dirty="0">
                <a:latin typeface="+mj-lt"/>
                <a:cs typeface="Gill Sans MT"/>
              </a:rPr>
              <a:t> </a:t>
            </a:r>
            <a:r>
              <a:rPr sz="3360" dirty="0">
                <a:latin typeface="+mj-lt"/>
                <a:cs typeface="Gill Sans MT"/>
              </a:rPr>
              <a:t>/</a:t>
            </a:r>
            <a:r>
              <a:rPr sz="3360" spc="-234" dirty="0">
                <a:latin typeface="+mj-lt"/>
                <a:cs typeface="Gill Sans MT"/>
              </a:rPr>
              <a:t> </a:t>
            </a:r>
            <a:r>
              <a:rPr sz="3360" dirty="0">
                <a:latin typeface="+mj-lt"/>
                <a:cs typeface="Gill Sans MT"/>
              </a:rPr>
              <a:t>AWS</a:t>
            </a:r>
            <a:r>
              <a:rPr sz="3360" spc="-114" dirty="0">
                <a:latin typeface="+mj-lt"/>
                <a:cs typeface="Gill Sans MT"/>
              </a:rPr>
              <a:t> </a:t>
            </a:r>
            <a:r>
              <a:rPr sz="3360" dirty="0">
                <a:latin typeface="+mj-lt"/>
                <a:cs typeface="Gill Sans MT"/>
              </a:rPr>
              <a:t>Lambda</a:t>
            </a:r>
            <a:r>
              <a:rPr sz="3360" spc="-102" dirty="0">
                <a:latin typeface="+mj-lt"/>
                <a:cs typeface="Gill Sans MT"/>
              </a:rPr>
              <a:t> </a:t>
            </a:r>
            <a:r>
              <a:rPr sz="3360" dirty="0">
                <a:latin typeface="+mj-lt"/>
                <a:cs typeface="Gill Sans MT"/>
              </a:rPr>
              <a:t>as</a:t>
            </a:r>
            <a:r>
              <a:rPr sz="3360" spc="-114" dirty="0">
                <a:latin typeface="+mj-lt"/>
                <a:cs typeface="Gill Sans MT"/>
              </a:rPr>
              <a:t> </a:t>
            </a:r>
            <a:r>
              <a:rPr sz="3360" dirty="0">
                <a:latin typeface="+mj-lt"/>
                <a:cs typeface="Gill Sans MT"/>
              </a:rPr>
              <a:t>a</a:t>
            </a:r>
            <a:r>
              <a:rPr sz="3360" spc="-108" dirty="0">
                <a:latin typeface="+mj-lt"/>
                <a:cs typeface="Gill Sans MT"/>
              </a:rPr>
              <a:t> </a:t>
            </a:r>
            <a:r>
              <a:rPr sz="3360" spc="-24" dirty="0">
                <a:latin typeface="+mj-lt"/>
                <a:cs typeface="Gill Sans MT"/>
              </a:rPr>
              <a:t>Glue</a:t>
            </a:r>
            <a:endParaRPr sz="3360">
              <a:latin typeface="+mj-lt"/>
              <a:cs typeface="Gill Sans MT"/>
            </a:endParaRPr>
          </a:p>
          <a:p>
            <a:pPr marL="289560" indent="-274320">
              <a:spcBef>
                <a:spcPts val="744"/>
              </a:spcBef>
              <a:buFont typeface="Arial"/>
              <a:buChar char="•"/>
              <a:tabLst>
                <a:tab pos="289560" algn="l"/>
              </a:tabLst>
            </a:pPr>
            <a:r>
              <a:rPr sz="3360" dirty="0">
                <a:latin typeface="+mj-lt"/>
                <a:cs typeface="Gill Sans MT"/>
              </a:rPr>
              <a:t>SNS</a:t>
            </a:r>
            <a:r>
              <a:rPr sz="3360" spc="12" dirty="0">
                <a:latin typeface="+mj-lt"/>
                <a:cs typeface="Gill Sans MT"/>
              </a:rPr>
              <a:t> </a:t>
            </a:r>
            <a:r>
              <a:rPr sz="3360" spc="-12" dirty="0">
                <a:latin typeface="+mj-lt"/>
                <a:cs typeface="Gill Sans MT"/>
              </a:rPr>
              <a:t>notifications</a:t>
            </a:r>
            <a:endParaRPr sz="3360">
              <a:latin typeface="+mj-lt"/>
              <a:cs typeface="Gill Sans MT"/>
            </a:endParaRPr>
          </a:p>
        </p:txBody>
      </p:sp>
      <p:pic>
        <p:nvPicPr>
          <p:cNvPr id="5" name="object 5"/>
          <p:cNvPicPr/>
          <p:nvPr/>
        </p:nvPicPr>
        <p:blipFill>
          <a:blip r:embed="rId3" cstate="print"/>
          <a:stretch>
            <a:fillRect/>
          </a:stretch>
        </p:blipFill>
        <p:spPr>
          <a:xfrm>
            <a:off x="12301084" y="598602"/>
            <a:ext cx="1323474" cy="1595956"/>
          </a:xfrm>
          <a:prstGeom prst="rect">
            <a:avLst/>
          </a:prstGeom>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title"/>
          </p:nvPr>
        </p:nvSpPr>
        <p:spPr>
          <a:xfrm>
            <a:off x="658367" y="220678"/>
            <a:ext cx="16217798" cy="827919"/>
          </a:xfrm>
          <a:prstGeom prst="rect">
            <a:avLst/>
          </a:prstGeom>
        </p:spPr>
        <p:txBody>
          <a:bodyPr vert="horz" wrap="square" lIns="0" tIns="15240" rIns="0" bIns="0" rtlCol="0" anchor="t">
            <a:spAutoFit/>
          </a:bodyPr>
          <a:lstStyle/>
          <a:p>
            <a:pPr marL="15240">
              <a:spcBef>
                <a:spcPts val="120"/>
              </a:spcBef>
            </a:pPr>
            <a:r>
              <a:rPr dirty="0">
                <a:solidFill>
                  <a:schemeClr val="tx1"/>
                </a:solidFill>
                <a:latin typeface="+mn-lt"/>
              </a:rPr>
              <a:t>AWS</a:t>
            </a:r>
            <a:r>
              <a:rPr spc="-330" dirty="0">
                <a:solidFill>
                  <a:schemeClr val="tx1"/>
                </a:solidFill>
                <a:latin typeface="+mn-lt"/>
              </a:rPr>
              <a:t> </a:t>
            </a:r>
            <a:r>
              <a:rPr spc="-60" dirty="0">
                <a:solidFill>
                  <a:schemeClr val="tx1"/>
                </a:solidFill>
                <a:latin typeface="+mn-lt"/>
              </a:rPr>
              <a:t>CodeDeploy</a:t>
            </a:r>
          </a:p>
        </p:txBody>
      </p:sp>
      <p:sp>
        <p:nvSpPr>
          <p:cNvPr id="5" name="object 5"/>
          <p:cNvSpPr txBox="1"/>
          <p:nvPr/>
        </p:nvSpPr>
        <p:spPr>
          <a:xfrm>
            <a:off x="1100327" y="1697735"/>
            <a:ext cx="5914644" cy="4565737"/>
          </a:xfrm>
          <a:prstGeom prst="rect">
            <a:avLst/>
          </a:prstGeom>
        </p:spPr>
        <p:txBody>
          <a:bodyPr vert="horz" wrap="square" lIns="0" tIns="60960" rIns="0" bIns="0" rtlCol="0">
            <a:spAutoFit/>
          </a:bodyPr>
          <a:lstStyle/>
          <a:p>
            <a:pPr marL="289560" marR="51816" indent="-274320">
              <a:lnSpc>
                <a:spcPct val="91100"/>
              </a:lnSpc>
              <a:spcBef>
                <a:spcPts val="480"/>
              </a:spcBef>
              <a:buFont typeface="Arial"/>
              <a:buChar char="•"/>
              <a:tabLst>
                <a:tab pos="289560" algn="l"/>
              </a:tabLst>
            </a:pPr>
            <a:r>
              <a:rPr sz="3360" spc="-66" dirty="0">
                <a:cs typeface="Gill Sans MT"/>
              </a:rPr>
              <a:t>We</a:t>
            </a:r>
            <a:r>
              <a:rPr sz="3360" spc="-168" dirty="0">
                <a:cs typeface="Gill Sans MT"/>
              </a:rPr>
              <a:t> </a:t>
            </a:r>
            <a:r>
              <a:rPr sz="3360" dirty="0">
                <a:cs typeface="Gill Sans MT"/>
              </a:rPr>
              <a:t>want</a:t>
            </a:r>
            <a:r>
              <a:rPr sz="3360" spc="-180" dirty="0">
                <a:cs typeface="Gill Sans MT"/>
              </a:rPr>
              <a:t> </a:t>
            </a:r>
            <a:r>
              <a:rPr sz="3360" dirty="0">
                <a:cs typeface="Gill Sans MT"/>
              </a:rPr>
              <a:t>to</a:t>
            </a:r>
            <a:r>
              <a:rPr sz="3360" spc="-174" dirty="0">
                <a:cs typeface="Gill Sans MT"/>
              </a:rPr>
              <a:t> </a:t>
            </a:r>
            <a:r>
              <a:rPr sz="3360" spc="-24" dirty="0">
                <a:cs typeface="Gill Sans MT"/>
              </a:rPr>
              <a:t>deploy</a:t>
            </a:r>
            <a:r>
              <a:rPr sz="3360" spc="-174" dirty="0">
                <a:cs typeface="Gill Sans MT"/>
              </a:rPr>
              <a:t> </a:t>
            </a:r>
            <a:r>
              <a:rPr sz="3360" spc="-30" dirty="0">
                <a:cs typeface="Gill Sans MT"/>
              </a:rPr>
              <a:t>our </a:t>
            </a:r>
            <a:r>
              <a:rPr sz="3360" spc="-42" dirty="0">
                <a:cs typeface="Gill Sans MT"/>
              </a:rPr>
              <a:t>application</a:t>
            </a:r>
            <a:r>
              <a:rPr sz="3360" spc="-120" dirty="0">
                <a:cs typeface="Gill Sans MT"/>
              </a:rPr>
              <a:t> </a:t>
            </a:r>
            <a:r>
              <a:rPr sz="3360" spc="-60" dirty="0">
                <a:cs typeface="Gill Sans MT"/>
              </a:rPr>
              <a:t>automatically</a:t>
            </a:r>
            <a:r>
              <a:rPr sz="3360" spc="-120" dirty="0">
                <a:cs typeface="Gill Sans MT"/>
              </a:rPr>
              <a:t> </a:t>
            </a:r>
            <a:r>
              <a:rPr sz="3360" dirty="0">
                <a:cs typeface="Gill Sans MT"/>
              </a:rPr>
              <a:t>to</a:t>
            </a:r>
            <a:r>
              <a:rPr sz="3360" spc="-120" dirty="0">
                <a:cs typeface="Gill Sans MT"/>
              </a:rPr>
              <a:t> </a:t>
            </a:r>
            <a:r>
              <a:rPr sz="3360" spc="-24" dirty="0">
                <a:cs typeface="Gill Sans MT"/>
              </a:rPr>
              <a:t>many </a:t>
            </a:r>
            <a:r>
              <a:rPr sz="3360" dirty="0">
                <a:cs typeface="Gill Sans MT"/>
              </a:rPr>
              <a:t>EC2</a:t>
            </a:r>
            <a:r>
              <a:rPr sz="3360" spc="-156" dirty="0">
                <a:cs typeface="Gill Sans MT"/>
              </a:rPr>
              <a:t> </a:t>
            </a:r>
            <a:r>
              <a:rPr sz="3360" spc="-12" dirty="0">
                <a:cs typeface="Gill Sans MT"/>
              </a:rPr>
              <a:t>instances</a:t>
            </a:r>
            <a:endParaRPr sz="3360">
              <a:cs typeface="Gill Sans MT"/>
            </a:endParaRPr>
          </a:p>
          <a:p>
            <a:pPr marL="289560" marR="71628" indent="-274320">
              <a:lnSpc>
                <a:spcPct val="90200"/>
              </a:lnSpc>
              <a:spcBef>
                <a:spcPts val="1140"/>
              </a:spcBef>
              <a:buFont typeface="Arial"/>
              <a:buChar char="•"/>
              <a:tabLst>
                <a:tab pos="289560" algn="l"/>
              </a:tabLst>
            </a:pPr>
            <a:r>
              <a:rPr sz="3360" spc="-48" dirty="0">
                <a:cs typeface="Gill Sans MT"/>
              </a:rPr>
              <a:t>There</a:t>
            </a:r>
            <a:r>
              <a:rPr sz="3360" spc="-186" dirty="0">
                <a:cs typeface="Gill Sans MT"/>
              </a:rPr>
              <a:t> </a:t>
            </a:r>
            <a:r>
              <a:rPr sz="3360" dirty="0">
                <a:cs typeface="Gill Sans MT"/>
              </a:rPr>
              <a:t>are</a:t>
            </a:r>
            <a:r>
              <a:rPr sz="3360" spc="-186" dirty="0">
                <a:cs typeface="Gill Sans MT"/>
              </a:rPr>
              <a:t> </a:t>
            </a:r>
            <a:r>
              <a:rPr sz="3360" spc="-48" dirty="0">
                <a:cs typeface="Gill Sans MT"/>
              </a:rPr>
              <a:t>several</a:t>
            </a:r>
            <a:r>
              <a:rPr sz="3360" spc="-186" dirty="0">
                <a:cs typeface="Gill Sans MT"/>
              </a:rPr>
              <a:t> </a:t>
            </a:r>
            <a:r>
              <a:rPr sz="3360" spc="-30" dirty="0">
                <a:cs typeface="Gill Sans MT"/>
              </a:rPr>
              <a:t>ways</a:t>
            </a:r>
            <a:r>
              <a:rPr sz="3360" spc="-186" dirty="0">
                <a:cs typeface="Gill Sans MT"/>
              </a:rPr>
              <a:t> </a:t>
            </a:r>
            <a:r>
              <a:rPr sz="3360" dirty="0">
                <a:cs typeface="Gill Sans MT"/>
              </a:rPr>
              <a:t>to</a:t>
            </a:r>
            <a:r>
              <a:rPr sz="3360" spc="-186" dirty="0">
                <a:cs typeface="Gill Sans MT"/>
              </a:rPr>
              <a:t> </a:t>
            </a:r>
            <a:r>
              <a:rPr sz="3360" spc="-12" dirty="0">
                <a:cs typeface="Gill Sans MT"/>
              </a:rPr>
              <a:t>handle </a:t>
            </a:r>
            <a:r>
              <a:rPr sz="3360" spc="-42" dirty="0">
                <a:cs typeface="Gill Sans MT"/>
              </a:rPr>
              <a:t>deployments</a:t>
            </a:r>
            <a:r>
              <a:rPr sz="3360" spc="-132" dirty="0">
                <a:cs typeface="Gill Sans MT"/>
              </a:rPr>
              <a:t> </a:t>
            </a:r>
            <a:r>
              <a:rPr sz="3360" spc="-24" dirty="0">
                <a:cs typeface="Gill Sans MT"/>
              </a:rPr>
              <a:t>using</a:t>
            </a:r>
            <a:r>
              <a:rPr sz="3360" spc="-126" dirty="0">
                <a:cs typeface="Gill Sans MT"/>
              </a:rPr>
              <a:t> </a:t>
            </a:r>
            <a:r>
              <a:rPr sz="3360" dirty="0">
                <a:cs typeface="Gill Sans MT"/>
              </a:rPr>
              <a:t>open</a:t>
            </a:r>
            <a:r>
              <a:rPr sz="3360" spc="-120" dirty="0">
                <a:cs typeface="Gill Sans MT"/>
              </a:rPr>
              <a:t> </a:t>
            </a:r>
            <a:r>
              <a:rPr sz="3360" spc="-12" dirty="0">
                <a:cs typeface="Gill Sans MT"/>
              </a:rPr>
              <a:t>source </a:t>
            </a:r>
            <a:r>
              <a:rPr sz="3360" spc="-48" dirty="0">
                <a:cs typeface="Gill Sans MT"/>
              </a:rPr>
              <a:t>tools</a:t>
            </a:r>
            <a:r>
              <a:rPr sz="3360" spc="-42" dirty="0">
                <a:cs typeface="Gill Sans MT"/>
              </a:rPr>
              <a:t> </a:t>
            </a:r>
            <a:r>
              <a:rPr sz="3360" spc="-84" dirty="0">
                <a:cs typeface="Gill Sans MT"/>
              </a:rPr>
              <a:t>(</a:t>
            </a:r>
            <a:r>
              <a:rPr sz="3360" spc="-90" dirty="0">
                <a:cs typeface="Gill Sans MT"/>
              </a:rPr>
              <a:t>A</a:t>
            </a:r>
            <a:r>
              <a:rPr sz="3360" spc="-84" dirty="0">
                <a:cs typeface="Gill Sans MT"/>
              </a:rPr>
              <a:t>n</a:t>
            </a:r>
            <a:r>
              <a:rPr sz="3360" spc="-96" dirty="0">
                <a:cs typeface="Gill Sans MT"/>
              </a:rPr>
              <a:t>si</a:t>
            </a:r>
            <a:r>
              <a:rPr sz="3360" spc="-144" dirty="0">
                <a:cs typeface="Gill Sans MT"/>
              </a:rPr>
              <a:t>b</a:t>
            </a:r>
            <a:r>
              <a:rPr sz="3360" spc="-96" dirty="0">
                <a:cs typeface="Gill Sans MT"/>
              </a:rPr>
              <a:t>l</a:t>
            </a:r>
            <a:r>
              <a:rPr sz="3360" spc="12" dirty="0">
                <a:cs typeface="Gill Sans MT"/>
              </a:rPr>
              <a:t>e</a:t>
            </a:r>
            <a:r>
              <a:rPr sz="3360" spc="108" dirty="0">
                <a:cs typeface="Gill Sans MT"/>
              </a:rPr>
              <a:t>,</a:t>
            </a:r>
            <a:r>
              <a:rPr sz="3360" spc="-558" dirty="0">
                <a:cs typeface="Gill Sans MT"/>
              </a:rPr>
              <a:t>T</a:t>
            </a:r>
            <a:r>
              <a:rPr sz="3360" spc="-90" dirty="0">
                <a:cs typeface="Gill Sans MT"/>
              </a:rPr>
              <a:t>e</a:t>
            </a:r>
            <a:r>
              <a:rPr sz="3360" dirty="0">
                <a:cs typeface="Gill Sans MT"/>
              </a:rPr>
              <a:t>rr</a:t>
            </a:r>
            <a:r>
              <a:rPr sz="3360" spc="-78" dirty="0">
                <a:cs typeface="Gill Sans MT"/>
              </a:rPr>
              <a:t>a</a:t>
            </a:r>
            <a:r>
              <a:rPr sz="3360" spc="-120" dirty="0">
                <a:cs typeface="Gill Sans MT"/>
              </a:rPr>
              <a:t>f</a:t>
            </a:r>
            <a:r>
              <a:rPr sz="3360" spc="-96" dirty="0">
                <a:cs typeface="Gill Sans MT"/>
              </a:rPr>
              <a:t>o</a:t>
            </a:r>
            <a:r>
              <a:rPr sz="3360" dirty="0">
                <a:cs typeface="Gill Sans MT"/>
              </a:rPr>
              <a:t>r</a:t>
            </a:r>
            <a:r>
              <a:rPr sz="3360" spc="-84" dirty="0">
                <a:cs typeface="Gill Sans MT"/>
              </a:rPr>
              <a:t>m,</a:t>
            </a:r>
            <a:r>
              <a:rPr sz="3360" spc="-264" dirty="0">
                <a:cs typeface="Gill Sans MT"/>
              </a:rPr>
              <a:t> </a:t>
            </a:r>
            <a:r>
              <a:rPr sz="3360" spc="-12" dirty="0">
                <a:cs typeface="Gill Sans MT"/>
              </a:rPr>
              <a:t>Chef, </a:t>
            </a:r>
            <a:r>
              <a:rPr sz="3360" spc="-48" dirty="0">
                <a:cs typeface="Gill Sans MT"/>
              </a:rPr>
              <a:t>Puppet,</a:t>
            </a:r>
            <a:r>
              <a:rPr sz="3360" spc="-198" dirty="0">
                <a:cs typeface="Gill Sans MT"/>
              </a:rPr>
              <a:t> </a:t>
            </a:r>
            <a:r>
              <a:rPr sz="3360" spc="-12" dirty="0">
                <a:cs typeface="Gill Sans MT"/>
              </a:rPr>
              <a:t>etc…)</a:t>
            </a:r>
            <a:endParaRPr sz="3360">
              <a:cs typeface="Gill Sans MT"/>
            </a:endParaRPr>
          </a:p>
          <a:p>
            <a:pPr marL="289560" marR="6096" indent="-274320">
              <a:lnSpc>
                <a:spcPts val="3600"/>
              </a:lnSpc>
              <a:spcBef>
                <a:spcPts val="1260"/>
              </a:spcBef>
              <a:buFont typeface="Arial"/>
              <a:buChar char="•"/>
              <a:tabLst>
                <a:tab pos="289560" algn="l"/>
              </a:tabLst>
            </a:pPr>
            <a:r>
              <a:rPr sz="3360" spc="-66" dirty="0">
                <a:cs typeface="Gill Sans MT"/>
              </a:rPr>
              <a:t>We</a:t>
            </a:r>
            <a:r>
              <a:rPr sz="3360" spc="-132" dirty="0">
                <a:cs typeface="Gill Sans MT"/>
              </a:rPr>
              <a:t> </a:t>
            </a:r>
            <a:r>
              <a:rPr sz="3360" dirty="0">
                <a:cs typeface="Gill Sans MT"/>
              </a:rPr>
              <a:t>can</a:t>
            </a:r>
            <a:r>
              <a:rPr sz="3360" spc="-126" dirty="0">
                <a:cs typeface="Gill Sans MT"/>
              </a:rPr>
              <a:t> </a:t>
            </a:r>
            <a:r>
              <a:rPr sz="3360" dirty="0">
                <a:cs typeface="Gill Sans MT"/>
              </a:rPr>
              <a:t>use</a:t>
            </a:r>
            <a:r>
              <a:rPr sz="3360" spc="-132" dirty="0">
                <a:cs typeface="Gill Sans MT"/>
              </a:rPr>
              <a:t> </a:t>
            </a:r>
            <a:r>
              <a:rPr sz="3360" dirty="0">
                <a:cs typeface="Gill Sans MT"/>
              </a:rPr>
              <a:t>the</a:t>
            </a:r>
            <a:r>
              <a:rPr sz="3360" spc="-132" dirty="0">
                <a:cs typeface="Gill Sans MT"/>
              </a:rPr>
              <a:t> </a:t>
            </a:r>
            <a:r>
              <a:rPr sz="3360" dirty="0">
                <a:cs typeface="Gill Sans MT"/>
              </a:rPr>
              <a:t>managed</a:t>
            </a:r>
            <a:r>
              <a:rPr sz="3360" spc="-126" dirty="0">
                <a:cs typeface="Gill Sans MT"/>
              </a:rPr>
              <a:t> </a:t>
            </a:r>
            <a:r>
              <a:rPr sz="3360" spc="-24" dirty="0">
                <a:cs typeface="Gill Sans MT"/>
              </a:rPr>
              <a:t>Service </a:t>
            </a:r>
            <a:r>
              <a:rPr sz="3360" dirty="0">
                <a:cs typeface="Gill Sans MT"/>
              </a:rPr>
              <a:t>AWS</a:t>
            </a:r>
            <a:r>
              <a:rPr sz="3360" spc="-216" dirty="0">
                <a:cs typeface="Gill Sans MT"/>
              </a:rPr>
              <a:t> </a:t>
            </a:r>
            <a:r>
              <a:rPr sz="3360" spc="-12" dirty="0">
                <a:cs typeface="Gill Sans MT"/>
              </a:rPr>
              <a:t>CodeDeploy</a:t>
            </a:r>
            <a:endParaRPr sz="3360">
              <a:cs typeface="Gill Sans MT"/>
            </a:endParaRPr>
          </a:p>
        </p:txBody>
      </p:sp>
      <p:sp>
        <p:nvSpPr>
          <p:cNvPr id="6" name="object 6"/>
          <p:cNvSpPr txBox="1"/>
          <p:nvPr/>
        </p:nvSpPr>
        <p:spPr>
          <a:xfrm>
            <a:off x="9519077" y="2398145"/>
            <a:ext cx="837438" cy="554767"/>
          </a:xfrm>
          <a:prstGeom prst="rect">
            <a:avLst/>
          </a:prstGeom>
          <a:solidFill>
            <a:srgbClr val="5091D0"/>
          </a:solidFill>
          <a:ln w="12700">
            <a:solidFill>
              <a:srgbClr val="386998"/>
            </a:solidFill>
          </a:ln>
        </p:spPr>
        <p:txBody>
          <a:bodyPr vert="horz" wrap="square" lIns="0" tIns="220218" rIns="0" bIns="0" rtlCol="0">
            <a:spAutoFit/>
          </a:bodyPr>
          <a:lstStyle/>
          <a:p>
            <a:pPr algn="ctr">
              <a:spcBef>
                <a:spcPts val="1734"/>
              </a:spcBef>
            </a:pPr>
            <a:r>
              <a:rPr sz="2160" spc="-30" dirty="0">
                <a:cs typeface="Calibri"/>
              </a:rPr>
              <a:t>v1</a:t>
            </a:r>
            <a:endParaRPr sz="2160">
              <a:cs typeface="Calibri"/>
            </a:endParaRPr>
          </a:p>
        </p:txBody>
      </p:sp>
      <p:sp>
        <p:nvSpPr>
          <p:cNvPr id="7" name="object 7"/>
          <p:cNvSpPr txBox="1"/>
          <p:nvPr/>
        </p:nvSpPr>
        <p:spPr>
          <a:xfrm>
            <a:off x="9519077" y="3429438"/>
            <a:ext cx="837438" cy="555537"/>
          </a:xfrm>
          <a:prstGeom prst="rect">
            <a:avLst/>
          </a:prstGeom>
          <a:solidFill>
            <a:srgbClr val="5091D0"/>
          </a:solidFill>
          <a:ln w="12700">
            <a:solidFill>
              <a:srgbClr val="386998"/>
            </a:solidFill>
          </a:ln>
        </p:spPr>
        <p:txBody>
          <a:bodyPr vert="horz" wrap="square" lIns="0" tIns="220980" rIns="0" bIns="0" rtlCol="0">
            <a:spAutoFit/>
          </a:bodyPr>
          <a:lstStyle/>
          <a:p>
            <a:pPr algn="ctr">
              <a:spcBef>
                <a:spcPts val="1740"/>
              </a:spcBef>
            </a:pPr>
            <a:r>
              <a:rPr sz="2160" spc="-30" dirty="0">
                <a:cs typeface="Calibri"/>
              </a:rPr>
              <a:t>v1</a:t>
            </a:r>
            <a:endParaRPr sz="2160">
              <a:cs typeface="Calibri"/>
            </a:endParaRPr>
          </a:p>
        </p:txBody>
      </p:sp>
      <p:sp>
        <p:nvSpPr>
          <p:cNvPr id="8" name="object 8"/>
          <p:cNvSpPr txBox="1"/>
          <p:nvPr/>
        </p:nvSpPr>
        <p:spPr>
          <a:xfrm>
            <a:off x="9519077" y="4460728"/>
            <a:ext cx="837438" cy="555537"/>
          </a:xfrm>
          <a:prstGeom prst="rect">
            <a:avLst/>
          </a:prstGeom>
          <a:solidFill>
            <a:srgbClr val="5091D0"/>
          </a:solidFill>
          <a:ln w="12700">
            <a:solidFill>
              <a:srgbClr val="386998"/>
            </a:solidFill>
          </a:ln>
        </p:spPr>
        <p:txBody>
          <a:bodyPr vert="horz" wrap="square" lIns="0" tIns="220980" rIns="0" bIns="0" rtlCol="0">
            <a:spAutoFit/>
          </a:bodyPr>
          <a:lstStyle/>
          <a:p>
            <a:pPr algn="ctr">
              <a:spcBef>
                <a:spcPts val="1740"/>
              </a:spcBef>
            </a:pPr>
            <a:r>
              <a:rPr sz="2160" spc="-30" dirty="0">
                <a:cs typeface="Calibri"/>
              </a:rPr>
              <a:t>v1</a:t>
            </a:r>
            <a:endParaRPr sz="2160">
              <a:cs typeface="Calibri"/>
            </a:endParaRPr>
          </a:p>
        </p:txBody>
      </p:sp>
      <p:sp>
        <p:nvSpPr>
          <p:cNvPr id="9" name="object 9"/>
          <p:cNvSpPr txBox="1"/>
          <p:nvPr/>
        </p:nvSpPr>
        <p:spPr>
          <a:xfrm>
            <a:off x="9519077" y="5492020"/>
            <a:ext cx="837438" cy="555537"/>
          </a:xfrm>
          <a:prstGeom prst="rect">
            <a:avLst/>
          </a:prstGeom>
          <a:solidFill>
            <a:srgbClr val="5091D0"/>
          </a:solidFill>
          <a:ln w="12700">
            <a:solidFill>
              <a:srgbClr val="386998"/>
            </a:solidFill>
          </a:ln>
        </p:spPr>
        <p:txBody>
          <a:bodyPr vert="horz" wrap="square" lIns="0" tIns="220980" rIns="0" bIns="0" rtlCol="0">
            <a:spAutoFit/>
          </a:bodyPr>
          <a:lstStyle/>
          <a:p>
            <a:pPr algn="ctr">
              <a:spcBef>
                <a:spcPts val="1740"/>
              </a:spcBef>
            </a:pPr>
            <a:r>
              <a:rPr sz="2160" spc="-30" dirty="0">
                <a:cs typeface="Calibri"/>
              </a:rPr>
              <a:t>v1</a:t>
            </a:r>
            <a:endParaRPr sz="2160">
              <a:cs typeface="Calibri"/>
            </a:endParaRPr>
          </a:p>
        </p:txBody>
      </p:sp>
      <p:sp>
        <p:nvSpPr>
          <p:cNvPr id="10" name="object 10"/>
          <p:cNvSpPr txBox="1"/>
          <p:nvPr/>
        </p:nvSpPr>
        <p:spPr>
          <a:xfrm>
            <a:off x="11557149" y="2398145"/>
            <a:ext cx="837438" cy="554767"/>
          </a:xfrm>
          <a:prstGeom prst="rect">
            <a:avLst/>
          </a:prstGeom>
          <a:solidFill>
            <a:srgbClr val="70AD47"/>
          </a:solidFill>
          <a:ln w="12700">
            <a:solidFill>
              <a:srgbClr val="507E32"/>
            </a:solidFill>
          </a:ln>
        </p:spPr>
        <p:txBody>
          <a:bodyPr vert="horz" wrap="square" lIns="0" tIns="220218" rIns="0" bIns="0" rtlCol="0">
            <a:spAutoFit/>
          </a:bodyPr>
          <a:lstStyle/>
          <a:p>
            <a:pPr algn="ctr">
              <a:spcBef>
                <a:spcPts val="1734"/>
              </a:spcBef>
            </a:pPr>
            <a:r>
              <a:rPr sz="2160" spc="-30" dirty="0">
                <a:cs typeface="Calibri"/>
              </a:rPr>
              <a:t>v2</a:t>
            </a:r>
            <a:endParaRPr sz="2160">
              <a:cs typeface="Calibri"/>
            </a:endParaRPr>
          </a:p>
        </p:txBody>
      </p:sp>
      <p:sp>
        <p:nvSpPr>
          <p:cNvPr id="11" name="object 11"/>
          <p:cNvSpPr txBox="1"/>
          <p:nvPr/>
        </p:nvSpPr>
        <p:spPr>
          <a:xfrm>
            <a:off x="11557149" y="3429438"/>
            <a:ext cx="837438" cy="555537"/>
          </a:xfrm>
          <a:prstGeom prst="rect">
            <a:avLst/>
          </a:prstGeom>
          <a:solidFill>
            <a:srgbClr val="70AD47"/>
          </a:solidFill>
          <a:ln w="12700">
            <a:solidFill>
              <a:srgbClr val="507E32"/>
            </a:solidFill>
          </a:ln>
        </p:spPr>
        <p:txBody>
          <a:bodyPr vert="horz" wrap="square" lIns="0" tIns="220980" rIns="0" bIns="0" rtlCol="0">
            <a:spAutoFit/>
          </a:bodyPr>
          <a:lstStyle/>
          <a:p>
            <a:pPr algn="ctr">
              <a:spcBef>
                <a:spcPts val="1740"/>
              </a:spcBef>
            </a:pPr>
            <a:r>
              <a:rPr sz="2160" spc="-30" dirty="0">
                <a:cs typeface="Calibri"/>
              </a:rPr>
              <a:t>v2</a:t>
            </a:r>
            <a:endParaRPr sz="2160">
              <a:cs typeface="Calibri"/>
            </a:endParaRPr>
          </a:p>
        </p:txBody>
      </p:sp>
      <p:sp>
        <p:nvSpPr>
          <p:cNvPr id="12" name="object 12"/>
          <p:cNvSpPr txBox="1"/>
          <p:nvPr/>
        </p:nvSpPr>
        <p:spPr>
          <a:xfrm>
            <a:off x="11557149" y="4460728"/>
            <a:ext cx="837438" cy="555537"/>
          </a:xfrm>
          <a:prstGeom prst="rect">
            <a:avLst/>
          </a:prstGeom>
          <a:solidFill>
            <a:srgbClr val="70AD47"/>
          </a:solidFill>
          <a:ln w="12700">
            <a:solidFill>
              <a:srgbClr val="507E32"/>
            </a:solidFill>
          </a:ln>
        </p:spPr>
        <p:txBody>
          <a:bodyPr vert="horz" wrap="square" lIns="0" tIns="220980" rIns="0" bIns="0" rtlCol="0">
            <a:spAutoFit/>
          </a:bodyPr>
          <a:lstStyle/>
          <a:p>
            <a:pPr algn="ctr">
              <a:spcBef>
                <a:spcPts val="1740"/>
              </a:spcBef>
            </a:pPr>
            <a:r>
              <a:rPr sz="2160" spc="-30" dirty="0">
                <a:cs typeface="Calibri"/>
              </a:rPr>
              <a:t>v2</a:t>
            </a:r>
            <a:endParaRPr sz="2160">
              <a:cs typeface="Calibri"/>
            </a:endParaRPr>
          </a:p>
        </p:txBody>
      </p:sp>
      <p:sp>
        <p:nvSpPr>
          <p:cNvPr id="13" name="object 13"/>
          <p:cNvSpPr txBox="1"/>
          <p:nvPr/>
        </p:nvSpPr>
        <p:spPr>
          <a:xfrm>
            <a:off x="11557149" y="5492020"/>
            <a:ext cx="837438" cy="555537"/>
          </a:xfrm>
          <a:prstGeom prst="rect">
            <a:avLst/>
          </a:prstGeom>
          <a:solidFill>
            <a:srgbClr val="70AD47"/>
          </a:solidFill>
          <a:ln w="12700">
            <a:solidFill>
              <a:srgbClr val="507E32"/>
            </a:solidFill>
          </a:ln>
        </p:spPr>
        <p:txBody>
          <a:bodyPr vert="horz" wrap="square" lIns="0" tIns="220980" rIns="0" bIns="0" rtlCol="0">
            <a:spAutoFit/>
          </a:bodyPr>
          <a:lstStyle/>
          <a:p>
            <a:pPr algn="ctr">
              <a:spcBef>
                <a:spcPts val="1740"/>
              </a:spcBef>
            </a:pPr>
            <a:r>
              <a:rPr sz="2160" spc="-30" dirty="0">
                <a:cs typeface="Calibri"/>
              </a:rPr>
              <a:t>v2</a:t>
            </a:r>
            <a:endParaRPr sz="2160">
              <a:cs typeface="Calibri"/>
            </a:endParaRPr>
          </a:p>
        </p:txBody>
      </p:sp>
      <p:sp>
        <p:nvSpPr>
          <p:cNvPr id="14" name="object 14"/>
          <p:cNvSpPr/>
          <p:nvPr/>
        </p:nvSpPr>
        <p:spPr>
          <a:xfrm>
            <a:off x="10521145" y="2625715"/>
            <a:ext cx="871728" cy="430530"/>
          </a:xfrm>
          <a:custGeom>
            <a:avLst/>
            <a:gdLst/>
            <a:ahLst/>
            <a:cxnLst/>
            <a:rect l="l" t="t" r="r" b="b"/>
            <a:pathLst>
              <a:path w="726440" h="358775">
                <a:moveTo>
                  <a:pt x="0" y="89555"/>
                </a:moveTo>
                <a:lnTo>
                  <a:pt x="546754" y="89555"/>
                </a:lnTo>
                <a:lnTo>
                  <a:pt x="546754" y="0"/>
                </a:lnTo>
                <a:lnTo>
                  <a:pt x="725864" y="179109"/>
                </a:lnTo>
                <a:lnTo>
                  <a:pt x="546754" y="358219"/>
                </a:lnTo>
                <a:lnTo>
                  <a:pt x="546754" y="268664"/>
                </a:lnTo>
                <a:lnTo>
                  <a:pt x="0" y="268664"/>
                </a:lnTo>
                <a:lnTo>
                  <a:pt x="0" y="89555"/>
                </a:lnTo>
                <a:close/>
              </a:path>
            </a:pathLst>
          </a:custGeom>
          <a:ln w="12700">
            <a:solidFill>
              <a:srgbClr val="444949"/>
            </a:solidFill>
          </a:ln>
        </p:spPr>
        <p:txBody>
          <a:bodyPr wrap="square" lIns="0" tIns="0" rIns="0" bIns="0" rtlCol="0"/>
          <a:lstStyle/>
          <a:p>
            <a:endParaRPr sz="3456"/>
          </a:p>
        </p:txBody>
      </p:sp>
      <p:sp>
        <p:nvSpPr>
          <p:cNvPr id="15" name="object 15"/>
          <p:cNvSpPr/>
          <p:nvPr/>
        </p:nvSpPr>
        <p:spPr>
          <a:xfrm>
            <a:off x="10521145" y="3616087"/>
            <a:ext cx="871728" cy="430530"/>
          </a:xfrm>
          <a:custGeom>
            <a:avLst/>
            <a:gdLst/>
            <a:ahLst/>
            <a:cxnLst/>
            <a:rect l="l" t="t" r="r" b="b"/>
            <a:pathLst>
              <a:path w="726440" h="358775">
                <a:moveTo>
                  <a:pt x="0" y="89555"/>
                </a:moveTo>
                <a:lnTo>
                  <a:pt x="546754" y="89555"/>
                </a:lnTo>
                <a:lnTo>
                  <a:pt x="546754" y="0"/>
                </a:lnTo>
                <a:lnTo>
                  <a:pt x="725864" y="179109"/>
                </a:lnTo>
                <a:lnTo>
                  <a:pt x="546754" y="358219"/>
                </a:lnTo>
                <a:lnTo>
                  <a:pt x="546754" y="268664"/>
                </a:lnTo>
                <a:lnTo>
                  <a:pt x="0" y="268664"/>
                </a:lnTo>
                <a:lnTo>
                  <a:pt x="0" y="89555"/>
                </a:lnTo>
                <a:close/>
              </a:path>
            </a:pathLst>
          </a:custGeom>
          <a:ln w="12700">
            <a:solidFill>
              <a:srgbClr val="444949"/>
            </a:solidFill>
          </a:ln>
        </p:spPr>
        <p:txBody>
          <a:bodyPr wrap="square" lIns="0" tIns="0" rIns="0" bIns="0" rtlCol="0"/>
          <a:lstStyle/>
          <a:p>
            <a:endParaRPr sz="3456"/>
          </a:p>
        </p:txBody>
      </p:sp>
      <p:sp>
        <p:nvSpPr>
          <p:cNvPr id="16" name="object 16"/>
          <p:cNvSpPr/>
          <p:nvPr/>
        </p:nvSpPr>
        <p:spPr>
          <a:xfrm>
            <a:off x="10521145" y="4613613"/>
            <a:ext cx="871728" cy="430530"/>
          </a:xfrm>
          <a:custGeom>
            <a:avLst/>
            <a:gdLst/>
            <a:ahLst/>
            <a:cxnLst/>
            <a:rect l="l" t="t" r="r" b="b"/>
            <a:pathLst>
              <a:path w="726440" h="358775">
                <a:moveTo>
                  <a:pt x="0" y="89555"/>
                </a:moveTo>
                <a:lnTo>
                  <a:pt x="546754" y="89555"/>
                </a:lnTo>
                <a:lnTo>
                  <a:pt x="546754" y="0"/>
                </a:lnTo>
                <a:lnTo>
                  <a:pt x="725864" y="179109"/>
                </a:lnTo>
                <a:lnTo>
                  <a:pt x="546754" y="358219"/>
                </a:lnTo>
                <a:lnTo>
                  <a:pt x="546754" y="268664"/>
                </a:lnTo>
                <a:lnTo>
                  <a:pt x="0" y="268664"/>
                </a:lnTo>
                <a:lnTo>
                  <a:pt x="0" y="89555"/>
                </a:lnTo>
                <a:close/>
              </a:path>
            </a:pathLst>
          </a:custGeom>
          <a:ln w="12700">
            <a:solidFill>
              <a:srgbClr val="444949"/>
            </a:solidFill>
          </a:ln>
        </p:spPr>
        <p:txBody>
          <a:bodyPr wrap="square" lIns="0" tIns="0" rIns="0" bIns="0" rtlCol="0"/>
          <a:lstStyle/>
          <a:p>
            <a:endParaRPr sz="3456"/>
          </a:p>
        </p:txBody>
      </p:sp>
      <p:sp>
        <p:nvSpPr>
          <p:cNvPr id="17" name="object 17"/>
          <p:cNvSpPr/>
          <p:nvPr/>
        </p:nvSpPr>
        <p:spPr>
          <a:xfrm>
            <a:off x="10521145" y="5619409"/>
            <a:ext cx="871728" cy="430530"/>
          </a:xfrm>
          <a:custGeom>
            <a:avLst/>
            <a:gdLst/>
            <a:ahLst/>
            <a:cxnLst/>
            <a:rect l="l" t="t" r="r" b="b"/>
            <a:pathLst>
              <a:path w="726440" h="358775">
                <a:moveTo>
                  <a:pt x="0" y="89555"/>
                </a:moveTo>
                <a:lnTo>
                  <a:pt x="546754" y="89555"/>
                </a:lnTo>
                <a:lnTo>
                  <a:pt x="546754" y="0"/>
                </a:lnTo>
                <a:lnTo>
                  <a:pt x="725864" y="179109"/>
                </a:lnTo>
                <a:lnTo>
                  <a:pt x="546754" y="358219"/>
                </a:lnTo>
                <a:lnTo>
                  <a:pt x="546754" y="268664"/>
                </a:lnTo>
                <a:lnTo>
                  <a:pt x="0" y="268664"/>
                </a:lnTo>
                <a:lnTo>
                  <a:pt x="0" y="89555"/>
                </a:lnTo>
                <a:close/>
              </a:path>
            </a:pathLst>
          </a:custGeom>
          <a:ln w="12700">
            <a:solidFill>
              <a:srgbClr val="444949"/>
            </a:solidFill>
          </a:ln>
        </p:spPr>
        <p:txBody>
          <a:bodyPr wrap="square" lIns="0" tIns="0" rIns="0" bIns="0" rtlCol="0"/>
          <a:lstStyle/>
          <a:p>
            <a:endParaRPr sz="3456"/>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p:nvPr/>
        </p:nvSpPr>
        <p:spPr>
          <a:xfrm>
            <a:off x="7812477" y="1937887"/>
            <a:ext cx="1678686" cy="2496312"/>
          </a:xfrm>
          <a:custGeom>
            <a:avLst/>
            <a:gdLst/>
            <a:ahLst/>
            <a:cxnLst/>
            <a:rect l="l" t="t" r="r" b="b"/>
            <a:pathLst>
              <a:path w="1398904" h="2080260">
                <a:moveTo>
                  <a:pt x="0" y="0"/>
                </a:moveTo>
                <a:lnTo>
                  <a:pt x="1398494" y="0"/>
                </a:lnTo>
                <a:lnTo>
                  <a:pt x="1398494" y="2079656"/>
                </a:lnTo>
                <a:lnTo>
                  <a:pt x="0" y="2079656"/>
                </a:lnTo>
                <a:lnTo>
                  <a:pt x="0" y="0"/>
                </a:lnTo>
                <a:close/>
              </a:path>
            </a:pathLst>
          </a:custGeom>
          <a:ln w="12700">
            <a:solidFill>
              <a:srgbClr val="A5A5A5"/>
            </a:solidFill>
          </a:ln>
        </p:spPr>
        <p:txBody>
          <a:bodyPr wrap="square" lIns="0" tIns="0" rIns="0" bIns="0" rtlCol="0"/>
          <a:lstStyle/>
          <a:p>
            <a:endParaRPr sz="3456"/>
          </a:p>
        </p:txBody>
      </p:sp>
      <p:sp>
        <p:nvSpPr>
          <p:cNvPr id="5" name="object 5"/>
          <p:cNvSpPr txBox="1"/>
          <p:nvPr/>
        </p:nvSpPr>
        <p:spPr>
          <a:xfrm>
            <a:off x="7942075" y="2497531"/>
            <a:ext cx="1419606" cy="1348703"/>
          </a:xfrm>
          <a:prstGeom prst="rect">
            <a:avLst/>
          </a:prstGeom>
        </p:spPr>
        <p:txBody>
          <a:bodyPr vert="horz" wrap="square" lIns="0" tIns="15240" rIns="0" bIns="0" rtlCol="0">
            <a:spAutoFit/>
          </a:bodyPr>
          <a:lstStyle/>
          <a:p>
            <a:pPr algn="ctr">
              <a:lnSpc>
                <a:spcPts val="2550"/>
              </a:lnSpc>
              <a:spcBef>
                <a:spcPts val="120"/>
              </a:spcBef>
            </a:pPr>
            <a:r>
              <a:rPr sz="2160" dirty="0">
                <a:cs typeface="Calibri"/>
              </a:rPr>
              <a:t>Source</a:t>
            </a:r>
            <a:r>
              <a:rPr sz="2160" spc="-24" dirty="0">
                <a:cs typeface="Calibri"/>
              </a:rPr>
              <a:t> code</a:t>
            </a:r>
            <a:endParaRPr sz="2160">
              <a:cs typeface="Calibri"/>
            </a:endParaRPr>
          </a:p>
          <a:p>
            <a:pPr algn="ctr">
              <a:lnSpc>
                <a:spcPts val="2550"/>
              </a:lnSpc>
            </a:pPr>
            <a:r>
              <a:rPr sz="2160" dirty="0">
                <a:cs typeface="Calibri"/>
              </a:rPr>
              <a:t>+</a:t>
            </a:r>
            <a:endParaRPr sz="2160">
              <a:cs typeface="Calibri"/>
            </a:endParaRPr>
          </a:p>
          <a:p>
            <a:pPr marL="15240" marR="6096" algn="ctr">
              <a:lnSpc>
                <a:spcPct val="102200"/>
              </a:lnSpc>
            </a:pPr>
            <a:r>
              <a:rPr sz="2160" spc="-12" dirty="0">
                <a:cs typeface="Calibri"/>
              </a:rPr>
              <a:t>appspec.yml </a:t>
            </a:r>
            <a:r>
              <a:rPr sz="2160" spc="-24" dirty="0">
                <a:cs typeface="Calibri"/>
              </a:rPr>
              <a:t>file</a:t>
            </a:r>
            <a:endParaRPr sz="2160">
              <a:cs typeface="Calibri"/>
            </a:endParaRPr>
          </a:p>
        </p:txBody>
      </p:sp>
      <p:sp>
        <p:nvSpPr>
          <p:cNvPr id="6" name="object 6"/>
          <p:cNvSpPr txBox="1">
            <a:spLocks noGrp="1"/>
          </p:cNvSpPr>
          <p:nvPr>
            <p:ph type="title"/>
          </p:nvPr>
        </p:nvSpPr>
        <p:spPr>
          <a:xfrm>
            <a:off x="1100327" y="440740"/>
            <a:ext cx="11567922" cy="827919"/>
          </a:xfrm>
          <a:prstGeom prst="rect">
            <a:avLst/>
          </a:prstGeom>
        </p:spPr>
        <p:txBody>
          <a:bodyPr vert="horz" wrap="square" lIns="0" tIns="15240" rIns="0" bIns="0" rtlCol="0" anchor="t">
            <a:spAutoFit/>
          </a:bodyPr>
          <a:lstStyle/>
          <a:p>
            <a:pPr marL="15240">
              <a:spcBef>
                <a:spcPts val="120"/>
              </a:spcBef>
              <a:tabLst>
                <a:tab pos="10187940" algn="l"/>
              </a:tabLst>
            </a:pPr>
            <a:r>
              <a:rPr dirty="0">
                <a:solidFill>
                  <a:schemeClr val="tx1"/>
                </a:solidFill>
                <a:latin typeface="+mn-lt"/>
              </a:rPr>
              <a:t>AWS</a:t>
            </a:r>
            <a:r>
              <a:rPr spc="-252" dirty="0">
                <a:solidFill>
                  <a:schemeClr val="tx1"/>
                </a:solidFill>
                <a:latin typeface="+mn-lt"/>
              </a:rPr>
              <a:t> </a:t>
            </a:r>
            <a:r>
              <a:rPr spc="-48" dirty="0">
                <a:solidFill>
                  <a:schemeClr val="tx1"/>
                </a:solidFill>
                <a:latin typeface="+mn-lt"/>
              </a:rPr>
              <a:t>CodeDeploy</a:t>
            </a:r>
            <a:r>
              <a:rPr spc="-245" dirty="0">
                <a:solidFill>
                  <a:schemeClr val="tx1"/>
                </a:solidFill>
                <a:latin typeface="+mn-lt"/>
              </a:rPr>
              <a:t> </a:t>
            </a:r>
            <a:r>
              <a:rPr dirty="0">
                <a:solidFill>
                  <a:schemeClr val="tx1"/>
                </a:solidFill>
                <a:latin typeface="+mn-lt"/>
              </a:rPr>
              <a:t>–</a:t>
            </a:r>
            <a:r>
              <a:rPr spc="-245" dirty="0">
                <a:solidFill>
                  <a:schemeClr val="tx1"/>
                </a:solidFill>
                <a:latin typeface="+mn-lt"/>
              </a:rPr>
              <a:t> </a:t>
            </a:r>
            <a:r>
              <a:rPr dirty="0">
                <a:solidFill>
                  <a:schemeClr val="tx1"/>
                </a:solidFill>
                <a:latin typeface="+mn-lt"/>
              </a:rPr>
              <a:t>Steps</a:t>
            </a:r>
            <a:r>
              <a:rPr spc="-240" dirty="0">
                <a:solidFill>
                  <a:schemeClr val="tx1"/>
                </a:solidFill>
                <a:latin typeface="+mn-lt"/>
              </a:rPr>
              <a:t> </a:t>
            </a:r>
            <a:r>
              <a:rPr dirty="0">
                <a:solidFill>
                  <a:schemeClr val="tx1"/>
                </a:solidFill>
                <a:latin typeface="+mn-lt"/>
              </a:rPr>
              <a:t>to</a:t>
            </a:r>
            <a:r>
              <a:rPr spc="-240" dirty="0">
                <a:solidFill>
                  <a:schemeClr val="tx1"/>
                </a:solidFill>
                <a:latin typeface="+mn-lt"/>
              </a:rPr>
              <a:t> </a:t>
            </a:r>
            <a:r>
              <a:rPr dirty="0">
                <a:solidFill>
                  <a:schemeClr val="tx1"/>
                </a:solidFill>
                <a:latin typeface="+mn-lt"/>
              </a:rPr>
              <a:t>make</a:t>
            </a:r>
            <a:r>
              <a:rPr spc="-245" dirty="0">
                <a:solidFill>
                  <a:schemeClr val="tx1"/>
                </a:solidFill>
                <a:latin typeface="+mn-lt"/>
              </a:rPr>
              <a:t> </a:t>
            </a:r>
            <a:r>
              <a:rPr spc="-30" dirty="0">
                <a:solidFill>
                  <a:schemeClr val="tx1"/>
                </a:solidFill>
                <a:latin typeface="+mn-lt"/>
              </a:rPr>
              <a:t>it</a:t>
            </a:r>
            <a:r>
              <a:rPr dirty="0">
                <a:solidFill>
                  <a:schemeClr val="tx1"/>
                </a:solidFill>
                <a:latin typeface="+mn-lt"/>
              </a:rPr>
              <a:t>	</a:t>
            </a:r>
            <a:r>
              <a:rPr spc="-137" dirty="0">
                <a:solidFill>
                  <a:schemeClr val="tx1"/>
                </a:solidFill>
                <a:latin typeface="+mn-lt"/>
              </a:rPr>
              <a:t>work</a:t>
            </a:r>
          </a:p>
        </p:txBody>
      </p:sp>
      <p:sp>
        <p:nvSpPr>
          <p:cNvPr id="7" name="object 7"/>
          <p:cNvSpPr txBox="1"/>
          <p:nvPr/>
        </p:nvSpPr>
        <p:spPr>
          <a:xfrm>
            <a:off x="1100327" y="1645167"/>
            <a:ext cx="5343906" cy="5231753"/>
          </a:xfrm>
          <a:prstGeom prst="rect">
            <a:avLst/>
          </a:prstGeom>
        </p:spPr>
        <p:txBody>
          <a:bodyPr vert="horz" wrap="square" lIns="0" tIns="142494" rIns="0" bIns="0" rtlCol="0">
            <a:spAutoFit/>
          </a:bodyPr>
          <a:lstStyle/>
          <a:p>
            <a:pPr marL="289560" marR="6096" indent="-274320">
              <a:lnSpc>
                <a:spcPct val="70500"/>
              </a:lnSpc>
              <a:spcBef>
                <a:spcPts val="1122"/>
              </a:spcBef>
              <a:buSzPct val="102127"/>
              <a:buFont typeface="Arial"/>
              <a:buChar char="•"/>
              <a:tabLst>
                <a:tab pos="289560" algn="l"/>
              </a:tabLst>
            </a:pPr>
            <a:r>
              <a:rPr sz="4230" baseline="1182" dirty="0">
                <a:cs typeface="Gill Sans MT"/>
              </a:rPr>
              <a:t>Each</a:t>
            </a:r>
            <a:r>
              <a:rPr sz="4230" spc="-53" baseline="1182" dirty="0">
                <a:cs typeface="Gill Sans MT"/>
              </a:rPr>
              <a:t> </a:t>
            </a:r>
            <a:r>
              <a:rPr sz="4230" baseline="1182" dirty="0">
                <a:cs typeface="Gill Sans MT"/>
              </a:rPr>
              <a:t>EC2</a:t>
            </a:r>
            <a:r>
              <a:rPr sz="4230" spc="-53" baseline="1182" dirty="0">
                <a:cs typeface="Gill Sans MT"/>
              </a:rPr>
              <a:t> </a:t>
            </a:r>
            <a:r>
              <a:rPr sz="4230" baseline="1182" dirty="0">
                <a:cs typeface="Gill Sans MT"/>
              </a:rPr>
              <a:t>Machine</a:t>
            </a:r>
            <a:r>
              <a:rPr sz="4230" spc="-36" baseline="1182" dirty="0">
                <a:cs typeface="Gill Sans MT"/>
              </a:rPr>
              <a:t> </a:t>
            </a:r>
            <a:r>
              <a:rPr sz="4230" baseline="1182" dirty="0">
                <a:cs typeface="Gill Sans MT"/>
              </a:rPr>
              <a:t>(or</a:t>
            </a:r>
            <a:r>
              <a:rPr sz="4230" spc="-44" baseline="1182" dirty="0">
                <a:cs typeface="Gill Sans MT"/>
              </a:rPr>
              <a:t> </a:t>
            </a:r>
            <a:r>
              <a:rPr sz="4230" baseline="1182" dirty="0">
                <a:cs typeface="Gill Sans MT"/>
              </a:rPr>
              <a:t>On</a:t>
            </a:r>
            <a:r>
              <a:rPr sz="4230" spc="-44" baseline="1182" dirty="0">
                <a:cs typeface="Gill Sans MT"/>
              </a:rPr>
              <a:t> </a:t>
            </a:r>
            <a:r>
              <a:rPr sz="4230" spc="-36" baseline="1182" dirty="0">
                <a:cs typeface="Gill Sans MT"/>
              </a:rPr>
              <a:t>Premise </a:t>
            </a:r>
            <a:r>
              <a:rPr sz="2820" dirty="0">
                <a:cs typeface="Gill Sans MT"/>
              </a:rPr>
              <a:t>machine)</a:t>
            </a:r>
            <a:r>
              <a:rPr sz="2820" spc="-60" dirty="0">
                <a:cs typeface="Gill Sans MT"/>
              </a:rPr>
              <a:t> </a:t>
            </a:r>
            <a:r>
              <a:rPr sz="2820" dirty="0">
                <a:cs typeface="Gill Sans MT"/>
              </a:rPr>
              <a:t>must</a:t>
            </a:r>
            <a:r>
              <a:rPr sz="2820" spc="-60" dirty="0">
                <a:cs typeface="Gill Sans MT"/>
              </a:rPr>
              <a:t> </a:t>
            </a:r>
            <a:r>
              <a:rPr sz="2820" dirty="0">
                <a:cs typeface="Gill Sans MT"/>
              </a:rPr>
              <a:t>be</a:t>
            </a:r>
            <a:r>
              <a:rPr sz="2820" spc="-60" dirty="0">
                <a:cs typeface="Gill Sans MT"/>
              </a:rPr>
              <a:t> </a:t>
            </a:r>
            <a:r>
              <a:rPr sz="2820" dirty="0">
                <a:cs typeface="Gill Sans MT"/>
              </a:rPr>
              <a:t>running</a:t>
            </a:r>
            <a:r>
              <a:rPr sz="2820" spc="-66" dirty="0">
                <a:cs typeface="Gill Sans MT"/>
              </a:rPr>
              <a:t> </a:t>
            </a:r>
            <a:r>
              <a:rPr sz="2820" spc="-30" dirty="0">
                <a:cs typeface="Gill Sans MT"/>
              </a:rPr>
              <a:t>the </a:t>
            </a:r>
            <a:r>
              <a:rPr sz="2820" spc="-12" dirty="0">
                <a:cs typeface="Gill Sans MT"/>
              </a:rPr>
              <a:t>CodeDeploy</a:t>
            </a:r>
            <a:r>
              <a:rPr sz="2820" spc="-156" dirty="0">
                <a:cs typeface="Gill Sans MT"/>
              </a:rPr>
              <a:t> </a:t>
            </a:r>
            <a:r>
              <a:rPr sz="2820" spc="-12" dirty="0">
                <a:cs typeface="Gill Sans MT"/>
              </a:rPr>
              <a:t>Agent</a:t>
            </a:r>
            <a:endParaRPr sz="2820">
              <a:cs typeface="Gill Sans MT"/>
            </a:endParaRPr>
          </a:p>
          <a:p>
            <a:pPr marL="289560" marR="70866" indent="-274320">
              <a:lnSpc>
                <a:spcPct val="69200"/>
              </a:lnSpc>
              <a:spcBef>
                <a:spcPts val="1368"/>
              </a:spcBef>
              <a:buFont typeface="Arial"/>
              <a:buChar char="•"/>
              <a:tabLst>
                <a:tab pos="289560" algn="l"/>
              </a:tabLst>
            </a:pPr>
            <a:r>
              <a:rPr dirty="0">
                <a:cs typeface="Gill Sans MT"/>
              </a:rPr>
              <a:t>The</a:t>
            </a:r>
            <a:r>
              <a:rPr spc="-144" dirty="0">
                <a:cs typeface="Gill Sans MT"/>
              </a:rPr>
              <a:t> </a:t>
            </a:r>
            <a:r>
              <a:rPr dirty="0">
                <a:cs typeface="Gill Sans MT"/>
              </a:rPr>
              <a:t>agent</a:t>
            </a:r>
            <a:r>
              <a:rPr spc="-132" dirty="0">
                <a:cs typeface="Gill Sans MT"/>
              </a:rPr>
              <a:t> </a:t>
            </a:r>
            <a:r>
              <a:rPr spc="-12" dirty="0">
                <a:cs typeface="Gill Sans MT"/>
              </a:rPr>
              <a:t>is</a:t>
            </a:r>
            <a:r>
              <a:rPr spc="-132" dirty="0">
                <a:cs typeface="Gill Sans MT"/>
              </a:rPr>
              <a:t> </a:t>
            </a:r>
            <a:r>
              <a:rPr spc="-66" dirty="0">
                <a:cs typeface="Gill Sans MT"/>
              </a:rPr>
              <a:t>continuously</a:t>
            </a:r>
            <a:r>
              <a:rPr spc="-132" dirty="0">
                <a:cs typeface="Gill Sans MT"/>
              </a:rPr>
              <a:t> </a:t>
            </a:r>
            <a:r>
              <a:rPr spc="-12" dirty="0">
                <a:cs typeface="Gill Sans MT"/>
              </a:rPr>
              <a:t>polling </a:t>
            </a:r>
            <a:r>
              <a:rPr dirty="0">
                <a:cs typeface="Gill Sans MT"/>
              </a:rPr>
              <a:t>AWS</a:t>
            </a:r>
            <a:r>
              <a:rPr spc="-137" dirty="0">
                <a:cs typeface="Gill Sans MT"/>
              </a:rPr>
              <a:t> </a:t>
            </a:r>
            <a:r>
              <a:rPr spc="-36" dirty="0">
                <a:cs typeface="Gill Sans MT"/>
              </a:rPr>
              <a:t>CodeDeploy</a:t>
            </a:r>
            <a:r>
              <a:rPr spc="-132" dirty="0">
                <a:cs typeface="Gill Sans MT"/>
              </a:rPr>
              <a:t> </a:t>
            </a:r>
            <a:r>
              <a:rPr spc="-48" dirty="0">
                <a:cs typeface="Gill Sans MT"/>
              </a:rPr>
              <a:t>for</a:t>
            </a:r>
            <a:r>
              <a:rPr spc="-137" dirty="0">
                <a:cs typeface="Gill Sans MT"/>
              </a:rPr>
              <a:t> </a:t>
            </a:r>
            <a:r>
              <a:rPr spc="-60" dirty="0">
                <a:cs typeface="Gill Sans MT"/>
              </a:rPr>
              <a:t>work</a:t>
            </a:r>
            <a:r>
              <a:rPr spc="-132" dirty="0">
                <a:cs typeface="Gill Sans MT"/>
              </a:rPr>
              <a:t> </a:t>
            </a:r>
            <a:r>
              <a:rPr dirty="0">
                <a:cs typeface="Gill Sans MT"/>
              </a:rPr>
              <a:t>to</a:t>
            </a:r>
            <a:r>
              <a:rPr spc="-132" dirty="0">
                <a:cs typeface="Gill Sans MT"/>
              </a:rPr>
              <a:t> </a:t>
            </a:r>
            <a:r>
              <a:rPr spc="-30" dirty="0">
                <a:cs typeface="Gill Sans MT"/>
              </a:rPr>
              <a:t>do</a:t>
            </a:r>
            <a:endParaRPr>
              <a:cs typeface="Gill Sans MT"/>
            </a:endParaRPr>
          </a:p>
          <a:p>
            <a:pPr marL="289560" indent="-274320">
              <a:lnSpc>
                <a:spcPts val="2940"/>
              </a:lnSpc>
              <a:spcBef>
                <a:spcPts val="144"/>
              </a:spcBef>
              <a:buFont typeface="Arial"/>
              <a:buChar char="•"/>
              <a:tabLst>
                <a:tab pos="289560" algn="l"/>
              </a:tabLst>
            </a:pPr>
            <a:r>
              <a:rPr spc="-30" dirty="0">
                <a:cs typeface="Gill Sans MT"/>
              </a:rPr>
              <a:t>CodeDeploy</a:t>
            </a:r>
            <a:r>
              <a:rPr spc="-144" dirty="0">
                <a:cs typeface="Gill Sans MT"/>
              </a:rPr>
              <a:t> </a:t>
            </a:r>
            <a:r>
              <a:rPr spc="-12" dirty="0">
                <a:cs typeface="Gill Sans MT"/>
              </a:rPr>
              <a:t>sends</a:t>
            </a:r>
            <a:r>
              <a:rPr spc="-144" dirty="0">
                <a:cs typeface="Gill Sans MT"/>
              </a:rPr>
              <a:t> </a:t>
            </a:r>
            <a:r>
              <a:rPr sz="4230" spc="-18" baseline="1182" dirty="0">
                <a:cs typeface="Gill Sans MT"/>
              </a:rPr>
              <a:t>appspec.yml</a:t>
            </a:r>
            <a:endParaRPr sz="4230" baseline="1182">
              <a:cs typeface="Gill Sans MT"/>
            </a:endParaRPr>
          </a:p>
          <a:p>
            <a:pPr marL="289560">
              <a:lnSpc>
                <a:spcPts val="2940"/>
              </a:lnSpc>
            </a:pPr>
            <a:r>
              <a:rPr spc="-12" dirty="0">
                <a:cs typeface="Gill Sans MT"/>
              </a:rPr>
              <a:t>file.</a:t>
            </a:r>
            <a:endParaRPr>
              <a:cs typeface="Gill Sans MT"/>
            </a:endParaRPr>
          </a:p>
          <a:p>
            <a:pPr marL="289560" marR="198882" indent="-274320">
              <a:lnSpc>
                <a:spcPct val="69200"/>
              </a:lnSpc>
              <a:spcBef>
                <a:spcPts val="1212"/>
              </a:spcBef>
              <a:buFont typeface="Arial"/>
              <a:buChar char="•"/>
              <a:tabLst>
                <a:tab pos="289560" algn="l"/>
              </a:tabLst>
            </a:pPr>
            <a:r>
              <a:rPr spc="-42" dirty="0">
                <a:cs typeface="Gill Sans MT"/>
              </a:rPr>
              <a:t>Application</a:t>
            </a:r>
            <a:r>
              <a:rPr spc="-156" dirty="0">
                <a:cs typeface="Gill Sans MT"/>
              </a:rPr>
              <a:t> </a:t>
            </a:r>
            <a:r>
              <a:rPr spc="-12" dirty="0">
                <a:cs typeface="Gill Sans MT"/>
              </a:rPr>
              <a:t>is</a:t>
            </a:r>
            <a:r>
              <a:rPr spc="-156" dirty="0">
                <a:cs typeface="Gill Sans MT"/>
              </a:rPr>
              <a:t> </a:t>
            </a:r>
            <a:r>
              <a:rPr spc="-12" dirty="0">
                <a:cs typeface="Gill Sans MT"/>
              </a:rPr>
              <a:t>pulled</a:t>
            </a:r>
            <a:r>
              <a:rPr spc="-150" dirty="0">
                <a:cs typeface="Gill Sans MT"/>
              </a:rPr>
              <a:t> </a:t>
            </a:r>
            <a:r>
              <a:rPr spc="-30" dirty="0">
                <a:cs typeface="Gill Sans MT"/>
              </a:rPr>
              <a:t>from</a:t>
            </a:r>
            <a:r>
              <a:rPr spc="-156" dirty="0">
                <a:cs typeface="Gill Sans MT"/>
              </a:rPr>
              <a:t> </a:t>
            </a:r>
            <a:r>
              <a:rPr spc="-24" dirty="0">
                <a:cs typeface="Gill Sans MT"/>
              </a:rPr>
              <a:t>GitHub </a:t>
            </a:r>
            <a:r>
              <a:rPr spc="-36" dirty="0">
                <a:cs typeface="Gill Sans MT"/>
              </a:rPr>
              <a:t>or</a:t>
            </a:r>
            <a:r>
              <a:rPr spc="-162" dirty="0">
                <a:cs typeface="Gill Sans MT"/>
              </a:rPr>
              <a:t> </a:t>
            </a:r>
            <a:r>
              <a:rPr spc="-30" dirty="0">
                <a:cs typeface="Gill Sans MT"/>
              </a:rPr>
              <a:t>S3</a:t>
            </a:r>
            <a:endParaRPr>
              <a:cs typeface="Gill Sans MT"/>
            </a:endParaRPr>
          </a:p>
          <a:p>
            <a:pPr marL="289560" marR="900684" indent="-274320">
              <a:lnSpc>
                <a:spcPct val="69200"/>
              </a:lnSpc>
              <a:spcBef>
                <a:spcPts val="1320"/>
              </a:spcBef>
              <a:buFont typeface="Arial"/>
              <a:buChar char="•"/>
              <a:tabLst>
                <a:tab pos="289560" algn="l"/>
              </a:tabLst>
            </a:pPr>
            <a:r>
              <a:rPr dirty="0">
                <a:cs typeface="Gill Sans MT"/>
              </a:rPr>
              <a:t>EC2</a:t>
            </a:r>
            <a:r>
              <a:rPr spc="-132" dirty="0">
                <a:cs typeface="Gill Sans MT"/>
              </a:rPr>
              <a:t> </a:t>
            </a:r>
            <a:r>
              <a:rPr spc="-60" dirty="0">
                <a:cs typeface="Gill Sans MT"/>
              </a:rPr>
              <a:t>will</a:t>
            </a:r>
            <a:r>
              <a:rPr spc="-137" dirty="0">
                <a:cs typeface="Gill Sans MT"/>
              </a:rPr>
              <a:t> </a:t>
            </a:r>
            <a:r>
              <a:rPr dirty="0">
                <a:cs typeface="Gill Sans MT"/>
              </a:rPr>
              <a:t>run</a:t>
            </a:r>
            <a:r>
              <a:rPr spc="-137" dirty="0">
                <a:cs typeface="Gill Sans MT"/>
              </a:rPr>
              <a:t> </a:t>
            </a:r>
            <a:r>
              <a:rPr dirty="0">
                <a:cs typeface="Gill Sans MT"/>
              </a:rPr>
              <a:t>the</a:t>
            </a:r>
            <a:r>
              <a:rPr spc="-126" dirty="0">
                <a:cs typeface="Gill Sans MT"/>
              </a:rPr>
              <a:t> </a:t>
            </a:r>
            <a:r>
              <a:rPr spc="-36" dirty="0">
                <a:cs typeface="Gill Sans MT"/>
              </a:rPr>
              <a:t>deployment </a:t>
            </a:r>
            <a:r>
              <a:rPr spc="-12" dirty="0">
                <a:cs typeface="Gill Sans MT"/>
              </a:rPr>
              <a:t>instructions</a:t>
            </a:r>
            <a:endParaRPr>
              <a:cs typeface="Gill Sans MT"/>
            </a:endParaRPr>
          </a:p>
          <a:p>
            <a:pPr marL="289560" indent="-274320">
              <a:lnSpc>
                <a:spcPts val="2940"/>
              </a:lnSpc>
              <a:spcBef>
                <a:spcPts val="144"/>
              </a:spcBef>
              <a:buFont typeface="Arial"/>
              <a:buChar char="•"/>
              <a:tabLst>
                <a:tab pos="289560" algn="l"/>
              </a:tabLst>
            </a:pPr>
            <a:r>
              <a:rPr spc="-48" dirty="0">
                <a:cs typeface="Gill Sans MT"/>
              </a:rPr>
              <a:t>CodeDeploy</a:t>
            </a:r>
            <a:r>
              <a:rPr spc="-192" dirty="0">
                <a:cs typeface="Gill Sans MT"/>
              </a:rPr>
              <a:t> </a:t>
            </a:r>
            <a:r>
              <a:rPr dirty="0">
                <a:cs typeface="Gill Sans MT"/>
              </a:rPr>
              <a:t>Agent</a:t>
            </a:r>
            <a:r>
              <a:rPr spc="-156" dirty="0">
                <a:cs typeface="Gill Sans MT"/>
              </a:rPr>
              <a:t> </a:t>
            </a:r>
            <a:r>
              <a:rPr spc="-60" dirty="0">
                <a:cs typeface="Gill Sans MT"/>
              </a:rPr>
              <a:t>will</a:t>
            </a:r>
            <a:r>
              <a:rPr spc="-96" dirty="0">
                <a:cs typeface="Gill Sans MT"/>
              </a:rPr>
              <a:t> </a:t>
            </a:r>
            <a:r>
              <a:rPr spc="-24" dirty="0">
                <a:cs typeface="Gill Sans MT"/>
              </a:rPr>
              <a:t>report</a:t>
            </a:r>
            <a:r>
              <a:rPr spc="-84" dirty="0">
                <a:cs typeface="Gill Sans MT"/>
              </a:rPr>
              <a:t> </a:t>
            </a:r>
            <a:r>
              <a:rPr spc="-30" dirty="0">
                <a:cs typeface="Gill Sans MT"/>
              </a:rPr>
              <a:t>of</a:t>
            </a:r>
            <a:endParaRPr>
              <a:cs typeface="Gill Sans MT"/>
            </a:endParaRPr>
          </a:p>
          <a:p>
            <a:pPr marL="289560" marR="162306">
              <a:lnSpc>
                <a:spcPct val="69200"/>
              </a:lnSpc>
              <a:spcBef>
                <a:spcPts val="546"/>
              </a:spcBef>
            </a:pPr>
            <a:r>
              <a:rPr spc="-48" dirty="0">
                <a:cs typeface="Gill Sans MT"/>
              </a:rPr>
              <a:t>success</a:t>
            </a:r>
            <a:r>
              <a:rPr spc="-96" dirty="0">
                <a:cs typeface="Gill Sans MT"/>
              </a:rPr>
              <a:t> </a:t>
            </a:r>
            <a:r>
              <a:rPr dirty="0">
                <a:cs typeface="Gill Sans MT"/>
              </a:rPr>
              <a:t>/</a:t>
            </a:r>
            <a:r>
              <a:rPr spc="-90" dirty="0">
                <a:cs typeface="Gill Sans MT"/>
              </a:rPr>
              <a:t> </a:t>
            </a:r>
            <a:r>
              <a:rPr spc="-48" dirty="0">
                <a:cs typeface="Gill Sans MT"/>
              </a:rPr>
              <a:t>failure</a:t>
            </a:r>
            <a:r>
              <a:rPr spc="-96" dirty="0">
                <a:cs typeface="Gill Sans MT"/>
              </a:rPr>
              <a:t> </a:t>
            </a:r>
            <a:r>
              <a:rPr dirty="0">
                <a:cs typeface="Gill Sans MT"/>
              </a:rPr>
              <a:t>of</a:t>
            </a:r>
            <a:r>
              <a:rPr spc="-96" dirty="0">
                <a:cs typeface="Gill Sans MT"/>
              </a:rPr>
              <a:t> </a:t>
            </a:r>
            <a:r>
              <a:rPr spc="-30" dirty="0">
                <a:cs typeface="Gill Sans MT"/>
              </a:rPr>
              <a:t>deployment</a:t>
            </a:r>
            <a:r>
              <a:rPr spc="-96" dirty="0">
                <a:cs typeface="Gill Sans MT"/>
              </a:rPr>
              <a:t> </a:t>
            </a:r>
            <a:r>
              <a:rPr spc="-30" dirty="0">
                <a:cs typeface="Gill Sans MT"/>
              </a:rPr>
              <a:t>on </a:t>
            </a:r>
            <a:r>
              <a:rPr dirty="0">
                <a:cs typeface="Gill Sans MT"/>
              </a:rPr>
              <a:t>the</a:t>
            </a:r>
            <a:r>
              <a:rPr spc="-132" dirty="0">
                <a:cs typeface="Gill Sans MT"/>
              </a:rPr>
              <a:t> </a:t>
            </a:r>
            <a:r>
              <a:rPr spc="-12" dirty="0">
                <a:cs typeface="Gill Sans MT"/>
              </a:rPr>
              <a:t>instance</a:t>
            </a:r>
            <a:endParaRPr>
              <a:cs typeface="Gill Sans MT"/>
            </a:endParaRPr>
          </a:p>
        </p:txBody>
      </p:sp>
      <p:sp>
        <p:nvSpPr>
          <p:cNvPr id="8" name="object 8"/>
          <p:cNvSpPr txBox="1"/>
          <p:nvPr/>
        </p:nvSpPr>
        <p:spPr>
          <a:xfrm>
            <a:off x="11079356" y="1954433"/>
            <a:ext cx="1678686" cy="430887"/>
          </a:xfrm>
          <a:prstGeom prst="rect">
            <a:avLst/>
          </a:prstGeom>
          <a:ln w="12700">
            <a:solidFill>
              <a:srgbClr val="A5A5A5"/>
            </a:solidFill>
          </a:ln>
        </p:spPr>
        <p:txBody>
          <a:bodyPr vert="horz" wrap="square" lIns="0" tIns="97536" rIns="0" bIns="0" rtlCol="0">
            <a:spAutoFit/>
          </a:bodyPr>
          <a:lstStyle/>
          <a:p>
            <a:pPr marL="444246">
              <a:spcBef>
                <a:spcPts val="768"/>
              </a:spcBef>
            </a:pPr>
            <a:r>
              <a:rPr sz="2160" spc="-12" dirty="0">
                <a:cs typeface="Calibri"/>
              </a:rPr>
              <a:t>GitHub</a:t>
            </a:r>
            <a:endParaRPr sz="2160">
              <a:cs typeface="Calibri"/>
            </a:endParaRPr>
          </a:p>
        </p:txBody>
      </p:sp>
      <p:sp>
        <p:nvSpPr>
          <p:cNvPr id="9" name="object 9"/>
          <p:cNvSpPr/>
          <p:nvPr/>
        </p:nvSpPr>
        <p:spPr>
          <a:xfrm>
            <a:off x="11079356" y="2682072"/>
            <a:ext cx="1678686" cy="630936"/>
          </a:xfrm>
          <a:custGeom>
            <a:avLst/>
            <a:gdLst/>
            <a:ahLst/>
            <a:cxnLst/>
            <a:rect l="l" t="t" r="r" b="b"/>
            <a:pathLst>
              <a:path w="1398904" h="525780">
                <a:moveTo>
                  <a:pt x="0" y="0"/>
                </a:moveTo>
                <a:lnTo>
                  <a:pt x="1398494" y="0"/>
                </a:lnTo>
                <a:lnTo>
                  <a:pt x="1398494" y="525569"/>
                </a:lnTo>
                <a:lnTo>
                  <a:pt x="0" y="525569"/>
                </a:lnTo>
                <a:lnTo>
                  <a:pt x="0" y="0"/>
                </a:lnTo>
                <a:close/>
              </a:path>
            </a:pathLst>
          </a:custGeom>
          <a:ln w="12700">
            <a:solidFill>
              <a:srgbClr val="A5A5A5"/>
            </a:solidFill>
          </a:ln>
        </p:spPr>
        <p:txBody>
          <a:bodyPr wrap="square" lIns="0" tIns="0" rIns="0" bIns="0" rtlCol="0"/>
          <a:lstStyle/>
          <a:p>
            <a:endParaRPr sz="3456"/>
          </a:p>
        </p:txBody>
      </p:sp>
      <p:sp>
        <p:nvSpPr>
          <p:cNvPr id="10" name="object 10"/>
          <p:cNvSpPr txBox="1"/>
          <p:nvPr/>
        </p:nvSpPr>
        <p:spPr>
          <a:xfrm>
            <a:off x="11289000" y="2801112"/>
            <a:ext cx="1258824" cy="347788"/>
          </a:xfrm>
          <a:prstGeom prst="rect">
            <a:avLst/>
          </a:prstGeom>
        </p:spPr>
        <p:txBody>
          <a:bodyPr vert="horz" wrap="square" lIns="0" tIns="15240" rIns="0" bIns="0" rtlCol="0">
            <a:spAutoFit/>
          </a:bodyPr>
          <a:lstStyle/>
          <a:p>
            <a:pPr marL="15240">
              <a:spcBef>
                <a:spcPts val="120"/>
              </a:spcBef>
            </a:pPr>
            <a:r>
              <a:rPr sz="2160" dirty="0">
                <a:cs typeface="Calibri"/>
              </a:rPr>
              <a:t>Amazon</a:t>
            </a:r>
            <a:r>
              <a:rPr sz="2160" spc="-54" dirty="0">
                <a:cs typeface="Calibri"/>
              </a:rPr>
              <a:t> </a:t>
            </a:r>
            <a:r>
              <a:rPr sz="2160" spc="-30" dirty="0">
                <a:cs typeface="Calibri"/>
              </a:rPr>
              <a:t>S3</a:t>
            </a:r>
            <a:endParaRPr sz="2160">
              <a:cs typeface="Calibri"/>
            </a:endParaRPr>
          </a:p>
        </p:txBody>
      </p:sp>
      <p:grpSp>
        <p:nvGrpSpPr>
          <p:cNvPr id="11" name="object 11"/>
          <p:cNvGrpSpPr/>
          <p:nvPr/>
        </p:nvGrpSpPr>
        <p:grpSpPr>
          <a:xfrm>
            <a:off x="7388813" y="1759337"/>
            <a:ext cx="712470" cy="712470"/>
            <a:chOff x="6157344" y="1466114"/>
            <a:chExt cx="593725" cy="593725"/>
          </a:xfrm>
        </p:grpSpPr>
        <p:sp>
          <p:nvSpPr>
            <p:cNvPr id="12" name="object 12"/>
            <p:cNvSpPr/>
            <p:nvPr/>
          </p:nvSpPr>
          <p:spPr>
            <a:xfrm>
              <a:off x="6163694" y="1472464"/>
              <a:ext cx="581025" cy="581025"/>
            </a:xfrm>
            <a:custGeom>
              <a:avLst/>
              <a:gdLst/>
              <a:ahLst/>
              <a:cxnLst/>
              <a:rect l="l" t="t" r="r" b="b"/>
              <a:pathLst>
                <a:path w="581025" h="581025">
                  <a:moveTo>
                    <a:pt x="290225" y="0"/>
                  </a:moveTo>
                  <a:lnTo>
                    <a:pt x="243149" y="3798"/>
                  </a:lnTo>
                  <a:lnTo>
                    <a:pt x="198491" y="14795"/>
                  </a:lnTo>
                  <a:lnTo>
                    <a:pt x="156850" y="32394"/>
                  </a:lnTo>
                  <a:lnTo>
                    <a:pt x="118822" y="55996"/>
                  </a:lnTo>
                  <a:lnTo>
                    <a:pt x="85005" y="85005"/>
                  </a:lnTo>
                  <a:lnTo>
                    <a:pt x="55996" y="118822"/>
                  </a:lnTo>
                  <a:lnTo>
                    <a:pt x="32394" y="156850"/>
                  </a:lnTo>
                  <a:lnTo>
                    <a:pt x="14795" y="198492"/>
                  </a:lnTo>
                  <a:lnTo>
                    <a:pt x="3798" y="243150"/>
                  </a:lnTo>
                  <a:lnTo>
                    <a:pt x="0" y="290226"/>
                  </a:lnTo>
                  <a:lnTo>
                    <a:pt x="3798" y="337302"/>
                  </a:lnTo>
                  <a:lnTo>
                    <a:pt x="14795" y="381960"/>
                  </a:lnTo>
                  <a:lnTo>
                    <a:pt x="32394" y="423601"/>
                  </a:lnTo>
                  <a:lnTo>
                    <a:pt x="55996" y="461629"/>
                  </a:lnTo>
                  <a:lnTo>
                    <a:pt x="85005" y="495447"/>
                  </a:lnTo>
                  <a:lnTo>
                    <a:pt x="118822" y="524455"/>
                  </a:lnTo>
                  <a:lnTo>
                    <a:pt x="156850" y="548057"/>
                  </a:lnTo>
                  <a:lnTo>
                    <a:pt x="198491" y="565656"/>
                  </a:lnTo>
                  <a:lnTo>
                    <a:pt x="243149" y="576653"/>
                  </a:lnTo>
                  <a:lnTo>
                    <a:pt x="290225" y="580452"/>
                  </a:lnTo>
                  <a:lnTo>
                    <a:pt x="337301" y="576653"/>
                  </a:lnTo>
                  <a:lnTo>
                    <a:pt x="381959" y="565656"/>
                  </a:lnTo>
                  <a:lnTo>
                    <a:pt x="423601" y="548057"/>
                  </a:lnTo>
                  <a:lnTo>
                    <a:pt x="461629" y="524455"/>
                  </a:lnTo>
                  <a:lnTo>
                    <a:pt x="495446" y="495447"/>
                  </a:lnTo>
                  <a:lnTo>
                    <a:pt x="524455" y="461629"/>
                  </a:lnTo>
                  <a:lnTo>
                    <a:pt x="548057" y="423601"/>
                  </a:lnTo>
                  <a:lnTo>
                    <a:pt x="565656" y="381960"/>
                  </a:lnTo>
                  <a:lnTo>
                    <a:pt x="576653" y="337302"/>
                  </a:lnTo>
                  <a:lnTo>
                    <a:pt x="580452" y="290226"/>
                  </a:lnTo>
                  <a:lnTo>
                    <a:pt x="576653" y="243150"/>
                  </a:lnTo>
                  <a:lnTo>
                    <a:pt x="565656" y="198492"/>
                  </a:lnTo>
                  <a:lnTo>
                    <a:pt x="548057" y="156850"/>
                  </a:lnTo>
                  <a:lnTo>
                    <a:pt x="524455" y="118822"/>
                  </a:lnTo>
                  <a:lnTo>
                    <a:pt x="495446" y="85005"/>
                  </a:lnTo>
                  <a:lnTo>
                    <a:pt x="461629" y="55996"/>
                  </a:lnTo>
                  <a:lnTo>
                    <a:pt x="423601" y="32394"/>
                  </a:lnTo>
                  <a:lnTo>
                    <a:pt x="381959" y="14795"/>
                  </a:lnTo>
                  <a:lnTo>
                    <a:pt x="337301" y="3798"/>
                  </a:lnTo>
                  <a:lnTo>
                    <a:pt x="290225" y="0"/>
                  </a:lnTo>
                  <a:close/>
                </a:path>
              </a:pathLst>
            </a:custGeom>
            <a:solidFill>
              <a:srgbClr val="FFC000"/>
            </a:solidFill>
          </p:spPr>
          <p:txBody>
            <a:bodyPr wrap="square" lIns="0" tIns="0" rIns="0" bIns="0" rtlCol="0"/>
            <a:lstStyle/>
            <a:p>
              <a:endParaRPr sz="3456"/>
            </a:p>
          </p:txBody>
        </p:sp>
        <p:pic>
          <p:nvPicPr>
            <p:cNvPr id="13" name="object 13"/>
            <p:cNvPicPr/>
            <p:nvPr/>
          </p:nvPicPr>
          <p:blipFill>
            <a:blip r:embed="rId2" cstate="print"/>
            <a:stretch>
              <a:fillRect/>
            </a:stretch>
          </p:blipFill>
          <p:spPr>
            <a:xfrm>
              <a:off x="6324359" y="1639309"/>
              <a:ext cx="259123" cy="73163"/>
            </a:xfrm>
            <a:prstGeom prst="rect">
              <a:avLst/>
            </a:prstGeom>
          </p:spPr>
        </p:pic>
        <p:sp>
          <p:nvSpPr>
            <p:cNvPr id="14" name="object 14"/>
            <p:cNvSpPr/>
            <p:nvPr/>
          </p:nvSpPr>
          <p:spPr>
            <a:xfrm>
              <a:off x="6163694" y="1472464"/>
              <a:ext cx="581025" cy="581025"/>
            </a:xfrm>
            <a:custGeom>
              <a:avLst/>
              <a:gdLst/>
              <a:ahLst/>
              <a:cxnLst/>
              <a:rect l="l" t="t" r="r" b="b"/>
              <a:pathLst>
                <a:path w="581025" h="581025">
                  <a:moveTo>
                    <a:pt x="132921" y="416795"/>
                  </a:moveTo>
                  <a:lnTo>
                    <a:pt x="177858" y="443252"/>
                  </a:lnTo>
                  <a:lnTo>
                    <a:pt x="222780" y="460890"/>
                  </a:lnTo>
                  <a:lnTo>
                    <a:pt x="267686" y="469709"/>
                  </a:lnTo>
                  <a:lnTo>
                    <a:pt x="312578" y="469709"/>
                  </a:lnTo>
                  <a:lnTo>
                    <a:pt x="357454" y="460890"/>
                  </a:lnTo>
                  <a:lnTo>
                    <a:pt x="402316" y="443252"/>
                  </a:lnTo>
                  <a:lnTo>
                    <a:pt x="447163" y="416795"/>
                  </a:lnTo>
                </a:path>
                <a:path w="581025" h="581025">
                  <a:moveTo>
                    <a:pt x="0" y="290226"/>
                  </a:moveTo>
                  <a:lnTo>
                    <a:pt x="3798" y="243149"/>
                  </a:lnTo>
                  <a:lnTo>
                    <a:pt x="14795" y="198492"/>
                  </a:lnTo>
                  <a:lnTo>
                    <a:pt x="32394" y="156850"/>
                  </a:lnTo>
                  <a:lnTo>
                    <a:pt x="55996" y="118822"/>
                  </a:lnTo>
                  <a:lnTo>
                    <a:pt x="85005" y="85005"/>
                  </a:lnTo>
                  <a:lnTo>
                    <a:pt x="118822" y="55996"/>
                  </a:lnTo>
                  <a:lnTo>
                    <a:pt x="156850" y="32394"/>
                  </a:lnTo>
                  <a:lnTo>
                    <a:pt x="198492" y="14795"/>
                  </a:lnTo>
                  <a:lnTo>
                    <a:pt x="243149" y="3798"/>
                  </a:lnTo>
                  <a:lnTo>
                    <a:pt x="290226" y="0"/>
                  </a:lnTo>
                  <a:lnTo>
                    <a:pt x="337302" y="3798"/>
                  </a:lnTo>
                  <a:lnTo>
                    <a:pt x="381959" y="14795"/>
                  </a:lnTo>
                  <a:lnTo>
                    <a:pt x="423601" y="32394"/>
                  </a:lnTo>
                  <a:lnTo>
                    <a:pt x="461629" y="55996"/>
                  </a:lnTo>
                  <a:lnTo>
                    <a:pt x="495446" y="85005"/>
                  </a:lnTo>
                  <a:lnTo>
                    <a:pt x="524455" y="118822"/>
                  </a:lnTo>
                  <a:lnTo>
                    <a:pt x="548057" y="156850"/>
                  </a:lnTo>
                  <a:lnTo>
                    <a:pt x="565656" y="198492"/>
                  </a:lnTo>
                  <a:lnTo>
                    <a:pt x="576653" y="243149"/>
                  </a:lnTo>
                  <a:lnTo>
                    <a:pt x="580452" y="290226"/>
                  </a:lnTo>
                  <a:lnTo>
                    <a:pt x="576653" y="337302"/>
                  </a:lnTo>
                  <a:lnTo>
                    <a:pt x="565656" y="381959"/>
                  </a:lnTo>
                  <a:lnTo>
                    <a:pt x="548057" y="423601"/>
                  </a:lnTo>
                  <a:lnTo>
                    <a:pt x="524455" y="461629"/>
                  </a:lnTo>
                  <a:lnTo>
                    <a:pt x="495446" y="495446"/>
                  </a:lnTo>
                  <a:lnTo>
                    <a:pt x="461629" y="524455"/>
                  </a:lnTo>
                  <a:lnTo>
                    <a:pt x="423601" y="548057"/>
                  </a:lnTo>
                  <a:lnTo>
                    <a:pt x="381959" y="565656"/>
                  </a:lnTo>
                  <a:lnTo>
                    <a:pt x="337302" y="576653"/>
                  </a:lnTo>
                  <a:lnTo>
                    <a:pt x="290226" y="580452"/>
                  </a:lnTo>
                  <a:lnTo>
                    <a:pt x="243149" y="576653"/>
                  </a:lnTo>
                  <a:lnTo>
                    <a:pt x="198492" y="565656"/>
                  </a:lnTo>
                  <a:lnTo>
                    <a:pt x="156850" y="548057"/>
                  </a:lnTo>
                  <a:lnTo>
                    <a:pt x="118822" y="524455"/>
                  </a:lnTo>
                  <a:lnTo>
                    <a:pt x="85005" y="495446"/>
                  </a:lnTo>
                  <a:lnTo>
                    <a:pt x="55996" y="461629"/>
                  </a:lnTo>
                  <a:lnTo>
                    <a:pt x="32394" y="423601"/>
                  </a:lnTo>
                  <a:lnTo>
                    <a:pt x="14795" y="381959"/>
                  </a:lnTo>
                  <a:lnTo>
                    <a:pt x="3798" y="337302"/>
                  </a:lnTo>
                  <a:lnTo>
                    <a:pt x="0" y="290226"/>
                  </a:lnTo>
                  <a:close/>
                </a:path>
              </a:pathLst>
            </a:custGeom>
            <a:ln w="12700">
              <a:solidFill>
                <a:srgbClr val="BC8C00"/>
              </a:solidFill>
            </a:ln>
          </p:spPr>
          <p:txBody>
            <a:bodyPr wrap="square" lIns="0" tIns="0" rIns="0" bIns="0" rtlCol="0"/>
            <a:lstStyle/>
            <a:p>
              <a:endParaRPr sz="3456"/>
            </a:p>
          </p:txBody>
        </p:sp>
      </p:grpSp>
      <p:pic>
        <p:nvPicPr>
          <p:cNvPr id="15" name="object 15"/>
          <p:cNvPicPr/>
          <p:nvPr/>
        </p:nvPicPr>
        <p:blipFill>
          <a:blip r:embed="rId3" cstate="print"/>
          <a:stretch>
            <a:fillRect/>
          </a:stretch>
        </p:blipFill>
        <p:spPr>
          <a:xfrm>
            <a:off x="11079356" y="5109313"/>
            <a:ext cx="1078708" cy="1118662"/>
          </a:xfrm>
          <a:prstGeom prst="rect">
            <a:avLst/>
          </a:prstGeom>
        </p:spPr>
      </p:pic>
      <p:pic>
        <p:nvPicPr>
          <p:cNvPr id="16" name="object 16"/>
          <p:cNvPicPr/>
          <p:nvPr/>
        </p:nvPicPr>
        <p:blipFill>
          <a:blip r:embed="rId3" cstate="print"/>
          <a:stretch>
            <a:fillRect/>
          </a:stretch>
        </p:blipFill>
        <p:spPr>
          <a:xfrm>
            <a:off x="12398919" y="5109313"/>
            <a:ext cx="1078708" cy="1118662"/>
          </a:xfrm>
          <a:prstGeom prst="rect">
            <a:avLst/>
          </a:prstGeom>
        </p:spPr>
      </p:pic>
      <p:grpSp>
        <p:nvGrpSpPr>
          <p:cNvPr id="17" name="object 17"/>
          <p:cNvGrpSpPr/>
          <p:nvPr/>
        </p:nvGrpSpPr>
        <p:grpSpPr>
          <a:xfrm>
            <a:off x="7752166" y="5797734"/>
            <a:ext cx="5734050" cy="1993392"/>
            <a:chOff x="6460138" y="4831445"/>
            <a:chExt cx="4778375" cy="1661160"/>
          </a:xfrm>
        </p:grpSpPr>
        <p:pic>
          <p:nvPicPr>
            <p:cNvPr id="18" name="object 18"/>
            <p:cNvPicPr/>
            <p:nvPr/>
          </p:nvPicPr>
          <p:blipFill>
            <a:blip r:embed="rId3" cstate="print"/>
            <a:stretch>
              <a:fillRect/>
            </a:stretch>
          </p:blipFill>
          <p:spPr>
            <a:xfrm>
              <a:off x="9232795" y="5560084"/>
              <a:ext cx="898923" cy="932218"/>
            </a:xfrm>
            <a:prstGeom prst="rect">
              <a:avLst/>
            </a:prstGeom>
          </p:spPr>
        </p:pic>
        <p:pic>
          <p:nvPicPr>
            <p:cNvPr id="19" name="object 19"/>
            <p:cNvPicPr/>
            <p:nvPr/>
          </p:nvPicPr>
          <p:blipFill>
            <a:blip r:embed="rId3" cstate="print"/>
            <a:stretch>
              <a:fillRect/>
            </a:stretch>
          </p:blipFill>
          <p:spPr>
            <a:xfrm>
              <a:off x="10339081" y="5560084"/>
              <a:ext cx="898923" cy="932218"/>
            </a:xfrm>
            <a:prstGeom prst="rect">
              <a:avLst/>
            </a:prstGeom>
          </p:spPr>
        </p:pic>
        <p:pic>
          <p:nvPicPr>
            <p:cNvPr id="20" name="object 20"/>
            <p:cNvPicPr/>
            <p:nvPr/>
          </p:nvPicPr>
          <p:blipFill>
            <a:blip r:embed="rId4" cstate="print"/>
            <a:stretch>
              <a:fillRect/>
            </a:stretch>
          </p:blipFill>
          <p:spPr>
            <a:xfrm>
              <a:off x="6460138" y="4831445"/>
              <a:ext cx="1348328" cy="1617995"/>
            </a:xfrm>
            <a:prstGeom prst="rect">
              <a:avLst/>
            </a:prstGeom>
          </p:spPr>
        </p:pic>
        <p:sp>
          <p:nvSpPr>
            <p:cNvPr id="21" name="object 21"/>
            <p:cNvSpPr/>
            <p:nvPr/>
          </p:nvSpPr>
          <p:spPr>
            <a:xfrm>
              <a:off x="8090325" y="5449390"/>
              <a:ext cx="861060" cy="382270"/>
            </a:xfrm>
            <a:custGeom>
              <a:avLst/>
              <a:gdLst/>
              <a:ahLst/>
              <a:cxnLst/>
              <a:rect l="l" t="t" r="r" b="b"/>
              <a:pathLst>
                <a:path w="861059" h="382270">
                  <a:moveTo>
                    <a:pt x="191051" y="0"/>
                  </a:moveTo>
                  <a:lnTo>
                    <a:pt x="0" y="191051"/>
                  </a:lnTo>
                  <a:lnTo>
                    <a:pt x="191051" y="382102"/>
                  </a:lnTo>
                  <a:lnTo>
                    <a:pt x="191051" y="286577"/>
                  </a:lnTo>
                  <a:lnTo>
                    <a:pt x="860611" y="286577"/>
                  </a:lnTo>
                  <a:lnTo>
                    <a:pt x="860611" y="95525"/>
                  </a:lnTo>
                  <a:lnTo>
                    <a:pt x="191051" y="95525"/>
                  </a:lnTo>
                  <a:lnTo>
                    <a:pt x="191051" y="0"/>
                  </a:lnTo>
                  <a:close/>
                </a:path>
              </a:pathLst>
            </a:custGeom>
            <a:solidFill>
              <a:srgbClr val="5091D0"/>
            </a:solidFill>
          </p:spPr>
          <p:txBody>
            <a:bodyPr wrap="square" lIns="0" tIns="0" rIns="0" bIns="0" rtlCol="0"/>
            <a:lstStyle/>
            <a:p>
              <a:endParaRPr sz="3456"/>
            </a:p>
          </p:txBody>
        </p:sp>
        <p:sp>
          <p:nvSpPr>
            <p:cNvPr id="22" name="object 22"/>
            <p:cNvSpPr/>
            <p:nvPr/>
          </p:nvSpPr>
          <p:spPr>
            <a:xfrm>
              <a:off x="8090325" y="5449390"/>
              <a:ext cx="861060" cy="382270"/>
            </a:xfrm>
            <a:custGeom>
              <a:avLst/>
              <a:gdLst/>
              <a:ahLst/>
              <a:cxnLst/>
              <a:rect l="l" t="t" r="r" b="b"/>
              <a:pathLst>
                <a:path w="861059" h="382270">
                  <a:moveTo>
                    <a:pt x="0" y="191051"/>
                  </a:moveTo>
                  <a:lnTo>
                    <a:pt x="191051" y="0"/>
                  </a:lnTo>
                  <a:lnTo>
                    <a:pt x="191051" y="95525"/>
                  </a:lnTo>
                  <a:lnTo>
                    <a:pt x="860612" y="95525"/>
                  </a:lnTo>
                  <a:lnTo>
                    <a:pt x="860612" y="286577"/>
                  </a:lnTo>
                  <a:lnTo>
                    <a:pt x="191051" y="286577"/>
                  </a:lnTo>
                  <a:lnTo>
                    <a:pt x="191051" y="382103"/>
                  </a:lnTo>
                  <a:lnTo>
                    <a:pt x="0" y="191051"/>
                  </a:lnTo>
                  <a:close/>
                </a:path>
              </a:pathLst>
            </a:custGeom>
            <a:ln w="12700">
              <a:solidFill>
                <a:srgbClr val="386998"/>
              </a:solidFill>
            </a:ln>
          </p:spPr>
          <p:txBody>
            <a:bodyPr wrap="square" lIns="0" tIns="0" rIns="0" bIns="0" rtlCol="0"/>
            <a:lstStyle/>
            <a:p>
              <a:endParaRPr sz="3456"/>
            </a:p>
          </p:txBody>
        </p:sp>
      </p:grpSp>
      <p:pic>
        <p:nvPicPr>
          <p:cNvPr id="23" name="object 23"/>
          <p:cNvPicPr/>
          <p:nvPr/>
        </p:nvPicPr>
        <p:blipFill>
          <a:blip r:embed="rId5" cstate="print"/>
          <a:stretch>
            <a:fillRect/>
          </a:stretch>
        </p:blipFill>
        <p:spPr>
          <a:xfrm>
            <a:off x="12625451" y="2605019"/>
            <a:ext cx="625639" cy="750767"/>
          </a:xfrm>
          <a:prstGeom prst="rect">
            <a:avLst/>
          </a:prstGeom>
        </p:spPr>
      </p:pic>
      <p:grpSp>
        <p:nvGrpSpPr>
          <p:cNvPr id="24" name="object 24"/>
          <p:cNvGrpSpPr/>
          <p:nvPr/>
        </p:nvGrpSpPr>
        <p:grpSpPr>
          <a:xfrm>
            <a:off x="9781615" y="2368135"/>
            <a:ext cx="1048512" cy="473964"/>
            <a:chOff x="8151346" y="1973446"/>
            <a:chExt cx="873760" cy="394970"/>
          </a:xfrm>
        </p:grpSpPr>
        <p:sp>
          <p:nvSpPr>
            <p:cNvPr id="25" name="object 25"/>
            <p:cNvSpPr/>
            <p:nvPr/>
          </p:nvSpPr>
          <p:spPr>
            <a:xfrm>
              <a:off x="8157696" y="1979796"/>
              <a:ext cx="861060" cy="382270"/>
            </a:xfrm>
            <a:custGeom>
              <a:avLst/>
              <a:gdLst/>
              <a:ahLst/>
              <a:cxnLst/>
              <a:rect l="l" t="t" r="r" b="b"/>
              <a:pathLst>
                <a:path w="861059" h="382269">
                  <a:moveTo>
                    <a:pt x="669560" y="0"/>
                  </a:moveTo>
                  <a:lnTo>
                    <a:pt x="669560" y="95525"/>
                  </a:lnTo>
                  <a:lnTo>
                    <a:pt x="0" y="95525"/>
                  </a:lnTo>
                  <a:lnTo>
                    <a:pt x="0" y="286578"/>
                  </a:lnTo>
                  <a:lnTo>
                    <a:pt x="669560" y="286578"/>
                  </a:lnTo>
                  <a:lnTo>
                    <a:pt x="669560" y="382103"/>
                  </a:lnTo>
                  <a:lnTo>
                    <a:pt x="860611" y="191051"/>
                  </a:lnTo>
                  <a:lnTo>
                    <a:pt x="669560" y="0"/>
                  </a:lnTo>
                  <a:close/>
                </a:path>
              </a:pathLst>
            </a:custGeom>
            <a:solidFill>
              <a:srgbClr val="5091D0"/>
            </a:solidFill>
          </p:spPr>
          <p:txBody>
            <a:bodyPr wrap="square" lIns="0" tIns="0" rIns="0" bIns="0" rtlCol="0"/>
            <a:lstStyle/>
            <a:p>
              <a:endParaRPr sz="3456"/>
            </a:p>
          </p:txBody>
        </p:sp>
        <p:sp>
          <p:nvSpPr>
            <p:cNvPr id="26" name="object 26"/>
            <p:cNvSpPr/>
            <p:nvPr/>
          </p:nvSpPr>
          <p:spPr>
            <a:xfrm>
              <a:off x="8157696" y="1979796"/>
              <a:ext cx="861060" cy="382270"/>
            </a:xfrm>
            <a:custGeom>
              <a:avLst/>
              <a:gdLst/>
              <a:ahLst/>
              <a:cxnLst/>
              <a:rect l="l" t="t" r="r" b="b"/>
              <a:pathLst>
                <a:path w="861059" h="382269">
                  <a:moveTo>
                    <a:pt x="0" y="95525"/>
                  </a:moveTo>
                  <a:lnTo>
                    <a:pt x="669560" y="95525"/>
                  </a:lnTo>
                  <a:lnTo>
                    <a:pt x="669560" y="0"/>
                  </a:lnTo>
                  <a:lnTo>
                    <a:pt x="860612" y="191051"/>
                  </a:lnTo>
                  <a:lnTo>
                    <a:pt x="669560" y="382103"/>
                  </a:lnTo>
                  <a:lnTo>
                    <a:pt x="669560" y="286577"/>
                  </a:lnTo>
                  <a:lnTo>
                    <a:pt x="0" y="286577"/>
                  </a:lnTo>
                  <a:lnTo>
                    <a:pt x="0" y="95525"/>
                  </a:lnTo>
                  <a:close/>
                </a:path>
              </a:pathLst>
            </a:custGeom>
            <a:ln w="12700">
              <a:solidFill>
                <a:srgbClr val="386998"/>
              </a:solidFill>
            </a:ln>
          </p:spPr>
          <p:txBody>
            <a:bodyPr wrap="square" lIns="0" tIns="0" rIns="0" bIns="0" rtlCol="0"/>
            <a:lstStyle/>
            <a:p>
              <a:endParaRPr sz="3456"/>
            </a:p>
          </p:txBody>
        </p:sp>
      </p:grpSp>
      <p:grpSp>
        <p:nvGrpSpPr>
          <p:cNvPr id="27" name="object 27"/>
          <p:cNvGrpSpPr/>
          <p:nvPr/>
        </p:nvGrpSpPr>
        <p:grpSpPr>
          <a:xfrm>
            <a:off x="8382467" y="4596782"/>
            <a:ext cx="473964" cy="1048512"/>
            <a:chOff x="6985389" y="3830652"/>
            <a:chExt cx="394970" cy="873760"/>
          </a:xfrm>
        </p:grpSpPr>
        <p:sp>
          <p:nvSpPr>
            <p:cNvPr id="28" name="object 28"/>
            <p:cNvSpPr/>
            <p:nvPr/>
          </p:nvSpPr>
          <p:spPr>
            <a:xfrm>
              <a:off x="6991739" y="3837002"/>
              <a:ext cx="382270" cy="861060"/>
            </a:xfrm>
            <a:custGeom>
              <a:avLst/>
              <a:gdLst/>
              <a:ahLst/>
              <a:cxnLst/>
              <a:rect l="l" t="t" r="r" b="b"/>
              <a:pathLst>
                <a:path w="382270" h="861060">
                  <a:moveTo>
                    <a:pt x="286576" y="0"/>
                  </a:moveTo>
                  <a:lnTo>
                    <a:pt x="95525" y="0"/>
                  </a:lnTo>
                  <a:lnTo>
                    <a:pt x="95525" y="669561"/>
                  </a:lnTo>
                  <a:lnTo>
                    <a:pt x="0" y="669561"/>
                  </a:lnTo>
                  <a:lnTo>
                    <a:pt x="191051" y="860612"/>
                  </a:lnTo>
                  <a:lnTo>
                    <a:pt x="382102" y="669561"/>
                  </a:lnTo>
                  <a:lnTo>
                    <a:pt x="286576" y="669561"/>
                  </a:lnTo>
                  <a:lnTo>
                    <a:pt x="286576" y="0"/>
                  </a:lnTo>
                  <a:close/>
                </a:path>
              </a:pathLst>
            </a:custGeom>
            <a:solidFill>
              <a:srgbClr val="5091D0"/>
            </a:solidFill>
          </p:spPr>
          <p:txBody>
            <a:bodyPr wrap="square" lIns="0" tIns="0" rIns="0" bIns="0" rtlCol="0"/>
            <a:lstStyle/>
            <a:p>
              <a:endParaRPr sz="3456"/>
            </a:p>
          </p:txBody>
        </p:sp>
        <p:sp>
          <p:nvSpPr>
            <p:cNvPr id="29" name="object 29"/>
            <p:cNvSpPr/>
            <p:nvPr/>
          </p:nvSpPr>
          <p:spPr>
            <a:xfrm>
              <a:off x="6991739" y="3837002"/>
              <a:ext cx="382270" cy="861060"/>
            </a:xfrm>
            <a:custGeom>
              <a:avLst/>
              <a:gdLst/>
              <a:ahLst/>
              <a:cxnLst/>
              <a:rect l="l" t="t" r="r" b="b"/>
              <a:pathLst>
                <a:path w="382270" h="861060">
                  <a:moveTo>
                    <a:pt x="286577" y="0"/>
                  </a:moveTo>
                  <a:lnTo>
                    <a:pt x="286577" y="669560"/>
                  </a:lnTo>
                  <a:lnTo>
                    <a:pt x="382103" y="669560"/>
                  </a:lnTo>
                  <a:lnTo>
                    <a:pt x="191051" y="860612"/>
                  </a:lnTo>
                  <a:lnTo>
                    <a:pt x="0" y="669560"/>
                  </a:lnTo>
                  <a:lnTo>
                    <a:pt x="95525" y="669560"/>
                  </a:lnTo>
                  <a:lnTo>
                    <a:pt x="95525" y="0"/>
                  </a:lnTo>
                  <a:lnTo>
                    <a:pt x="286577" y="0"/>
                  </a:lnTo>
                  <a:close/>
                </a:path>
              </a:pathLst>
            </a:custGeom>
            <a:ln w="12700">
              <a:solidFill>
                <a:srgbClr val="386998"/>
              </a:solidFill>
            </a:ln>
          </p:spPr>
          <p:txBody>
            <a:bodyPr wrap="square" lIns="0" tIns="0" rIns="0" bIns="0" rtlCol="0"/>
            <a:lstStyle/>
            <a:p>
              <a:endParaRPr sz="3456"/>
            </a:p>
          </p:txBody>
        </p:sp>
      </p:grpSp>
      <p:sp>
        <p:nvSpPr>
          <p:cNvPr id="30" name="object 30"/>
          <p:cNvSpPr txBox="1"/>
          <p:nvPr/>
        </p:nvSpPr>
        <p:spPr>
          <a:xfrm>
            <a:off x="8872866" y="4688434"/>
            <a:ext cx="1377696" cy="675826"/>
          </a:xfrm>
          <a:prstGeom prst="rect">
            <a:avLst/>
          </a:prstGeom>
        </p:spPr>
        <p:txBody>
          <a:bodyPr vert="horz" wrap="square" lIns="0" tIns="34290" rIns="0" bIns="0" rtlCol="0">
            <a:spAutoFit/>
          </a:bodyPr>
          <a:lstStyle/>
          <a:p>
            <a:pPr marL="15240" marR="6096">
              <a:lnSpc>
                <a:spcPts val="2508"/>
              </a:lnSpc>
              <a:spcBef>
                <a:spcPts val="270"/>
              </a:spcBef>
            </a:pPr>
            <a:r>
              <a:rPr sz="2160" dirty="0">
                <a:cs typeface="Calibri"/>
              </a:rPr>
              <a:t>2. </a:t>
            </a:r>
            <a:r>
              <a:rPr sz="2160" spc="-12" dirty="0">
                <a:cs typeface="Calibri"/>
              </a:rPr>
              <a:t>Trigger deployment</a:t>
            </a:r>
            <a:endParaRPr sz="2160">
              <a:cs typeface="Calibri"/>
            </a:endParaRPr>
          </a:p>
        </p:txBody>
      </p:sp>
      <p:grpSp>
        <p:nvGrpSpPr>
          <p:cNvPr id="31" name="object 31"/>
          <p:cNvGrpSpPr/>
          <p:nvPr/>
        </p:nvGrpSpPr>
        <p:grpSpPr>
          <a:xfrm>
            <a:off x="11711107" y="3762042"/>
            <a:ext cx="473964" cy="1048512"/>
            <a:chOff x="9759256" y="3135035"/>
            <a:chExt cx="394970" cy="873760"/>
          </a:xfrm>
        </p:grpSpPr>
        <p:sp>
          <p:nvSpPr>
            <p:cNvPr id="32" name="object 32"/>
            <p:cNvSpPr/>
            <p:nvPr/>
          </p:nvSpPr>
          <p:spPr>
            <a:xfrm>
              <a:off x="9765605" y="3141385"/>
              <a:ext cx="382270" cy="861060"/>
            </a:xfrm>
            <a:custGeom>
              <a:avLst/>
              <a:gdLst/>
              <a:ahLst/>
              <a:cxnLst/>
              <a:rect l="l" t="t" r="r" b="b"/>
              <a:pathLst>
                <a:path w="382270" h="861060">
                  <a:moveTo>
                    <a:pt x="286578" y="0"/>
                  </a:moveTo>
                  <a:lnTo>
                    <a:pt x="95525" y="0"/>
                  </a:lnTo>
                  <a:lnTo>
                    <a:pt x="95525" y="669560"/>
                  </a:lnTo>
                  <a:lnTo>
                    <a:pt x="0" y="669560"/>
                  </a:lnTo>
                  <a:lnTo>
                    <a:pt x="191051" y="860611"/>
                  </a:lnTo>
                  <a:lnTo>
                    <a:pt x="382103" y="669560"/>
                  </a:lnTo>
                  <a:lnTo>
                    <a:pt x="286578" y="669560"/>
                  </a:lnTo>
                  <a:lnTo>
                    <a:pt x="286578" y="0"/>
                  </a:lnTo>
                  <a:close/>
                </a:path>
              </a:pathLst>
            </a:custGeom>
            <a:solidFill>
              <a:srgbClr val="5091D0"/>
            </a:solidFill>
          </p:spPr>
          <p:txBody>
            <a:bodyPr wrap="square" lIns="0" tIns="0" rIns="0" bIns="0" rtlCol="0"/>
            <a:lstStyle/>
            <a:p>
              <a:endParaRPr sz="3456"/>
            </a:p>
          </p:txBody>
        </p:sp>
        <p:sp>
          <p:nvSpPr>
            <p:cNvPr id="33" name="object 33"/>
            <p:cNvSpPr/>
            <p:nvPr/>
          </p:nvSpPr>
          <p:spPr>
            <a:xfrm>
              <a:off x="9765606" y="3141385"/>
              <a:ext cx="382270" cy="861060"/>
            </a:xfrm>
            <a:custGeom>
              <a:avLst/>
              <a:gdLst/>
              <a:ahLst/>
              <a:cxnLst/>
              <a:rect l="l" t="t" r="r" b="b"/>
              <a:pathLst>
                <a:path w="382270" h="861060">
                  <a:moveTo>
                    <a:pt x="286577" y="0"/>
                  </a:moveTo>
                  <a:lnTo>
                    <a:pt x="286577" y="669560"/>
                  </a:lnTo>
                  <a:lnTo>
                    <a:pt x="382103" y="669560"/>
                  </a:lnTo>
                  <a:lnTo>
                    <a:pt x="191051" y="860612"/>
                  </a:lnTo>
                  <a:lnTo>
                    <a:pt x="0" y="669560"/>
                  </a:lnTo>
                  <a:lnTo>
                    <a:pt x="95525" y="669560"/>
                  </a:lnTo>
                  <a:lnTo>
                    <a:pt x="95525" y="0"/>
                  </a:lnTo>
                  <a:lnTo>
                    <a:pt x="286577" y="0"/>
                  </a:lnTo>
                  <a:close/>
                </a:path>
              </a:pathLst>
            </a:custGeom>
            <a:ln w="12700">
              <a:solidFill>
                <a:srgbClr val="386998"/>
              </a:solidFill>
            </a:ln>
          </p:spPr>
          <p:txBody>
            <a:bodyPr wrap="square" lIns="0" tIns="0" rIns="0" bIns="0" rtlCol="0"/>
            <a:lstStyle/>
            <a:p>
              <a:endParaRPr sz="3456"/>
            </a:p>
          </p:txBody>
        </p:sp>
      </p:grpSp>
      <p:sp>
        <p:nvSpPr>
          <p:cNvPr id="34" name="object 34"/>
          <p:cNvSpPr txBox="1"/>
          <p:nvPr/>
        </p:nvSpPr>
        <p:spPr>
          <a:xfrm>
            <a:off x="9751575" y="3020569"/>
            <a:ext cx="842010" cy="347788"/>
          </a:xfrm>
          <a:prstGeom prst="rect">
            <a:avLst/>
          </a:prstGeom>
        </p:spPr>
        <p:txBody>
          <a:bodyPr vert="horz" wrap="square" lIns="0" tIns="15240" rIns="0" bIns="0" rtlCol="0">
            <a:spAutoFit/>
          </a:bodyPr>
          <a:lstStyle/>
          <a:p>
            <a:pPr marL="15240">
              <a:spcBef>
                <a:spcPts val="120"/>
              </a:spcBef>
            </a:pPr>
            <a:r>
              <a:rPr sz="2160" dirty="0">
                <a:cs typeface="Calibri"/>
              </a:rPr>
              <a:t>1. </a:t>
            </a:r>
            <a:r>
              <a:rPr sz="2160" spc="-24" dirty="0">
                <a:cs typeface="Calibri"/>
              </a:rPr>
              <a:t>push</a:t>
            </a:r>
            <a:endParaRPr sz="2160">
              <a:cs typeface="Calibri"/>
            </a:endParaRPr>
          </a:p>
        </p:txBody>
      </p:sp>
      <p:sp>
        <p:nvSpPr>
          <p:cNvPr id="35" name="object 35"/>
          <p:cNvSpPr txBox="1"/>
          <p:nvPr/>
        </p:nvSpPr>
        <p:spPr>
          <a:xfrm>
            <a:off x="9840487" y="6122214"/>
            <a:ext cx="716280" cy="347788"/>
          </a:xfrm>
          <a:prstGeom prst="rect">
            <a:avLst/>
          </a:prstGeom>
        </p:spPr>
        <p:txBody>
          <a:bodyPr vert="horz" wrap="square" lIns="0" tIns="15240" rIns="0" bIns="0" rtlCol="0">
            <a:spAutoFit/>
          </a:bodyPr>
          <a:lstStyle/>
          <a:p>
            <a:pPr marL="15240">
              <a:spcBef>
                <a:spcPts val="120"/>
              </a:spcBef>
            </a:pPr>
            <a:r>
              <a:rPr sz="2160" dirty="0">
                <a:cs typeface="Calibri"/>
              </a:rPr>
              <a:t>3. </a:t>
            </a:r>
            <a:r>
              <a:rPr sz="2160" spc="-24" dirty="0">
                <a:cs typeface="Calibri"/>
              </a:rPr>
              <a:t>poll</a:t>
            </a:r>
            <a:endParaRPr sz="2160">
              <a:cs typeface="Calibri"/>
            </a:endParaRPr>
          </a:p>
        </p:txBody>
      </p:sp>
      <p:sp>
        <p:nvSpPr>
          <p:cNvPr id="36" name="object 36"/>
          <p:cNvSpPr txBox="1"/>
          <p:nvPr/>
        </p:nvSpPr>
        <p:spPr>
          <a:xfrm>
            <a:off x="12199412" y="3942282"/>
            <a:ext cx="2042160" cy="671979"/>
          </a:xfrm>
          <a:prstGeom prst="rect">
            <a:avLst/>
          </a:prstGeom>
        </p:spPr>
        <p:txBody>
          <a:bodyPr vert="horz" wrap="square" lIns="0" tIns="15240" rIns="0" bIns="0" rtlCol="0">
            <a:spAutoFit/>
          </a:bodyPr>
          <a:lstStyle/>
          <a:p>
            <a:pPr marL="15240">
              <a:lnSpc>
                <a:spcPts val="2562"/>
              </a:lnSpc>
              <a:spcBef>
                <a:spcPts val="120"/>
              </a:spcBef>
            </a:pPr>
            <a:r>
              <a:rPr sz="2160" dirty="0">
                <a:cs typeface="Calibri"/>
              </a:rPr>
              <a:t>4.</a:t>
            </a:r>
            <a:r>
              <a:rPr sz="2160" spc="-24" dirty="0">
                <a:cs typeface="Calibri"/>
              </a:rPr>
              <a:t> </a:t>
            </a:r>
            <a:r>
              <a:rPr sz="2160" dirty="0">
                <a:cs typeface="Calibri"/>
              </a:rPr>
              <a:t>Download</a:t>
            </a:r>
            <a:r>
              <a:rPr sz="2160" spc="6" dirty="0">
                <a:cs typeface="Calibri"/>
              </a:rPr>
              <a:t> </a:t>
            </a:r>
            <a:r>
              <a:rPr sz="2160" spc="-24" dirty="0">
                <a:cs typeface="Calibri"/>
              </a:rPr>
              <a:t>code</a:t>
            </a:r>
            <a:endParaRPr sz="2160">
              <a:cs typeface="Calibri"/>
            </a:endParaRPr>
          </a:p>
          <a:p>
            <a:pPr marL="15240">
              <a:lnSpc>
                <a:spcPts val="2562"/>
              </a:lnSpc>
            </a:pPr>
            <a:r>
              <a:rPr sz="2160" dirty="0">
                <a:cs typeface="Calibri"/>
              </a:rPr>
              <a:t>+</a:t>
            </a:r>
            <a:r>
              <a:rPr sz="2160" spc="-48" dirty="0">
                <a:cs typeface="Calibri"/>
              </a:rPr>
              <a:t> </a:t>
            </a:r>
            <a:r>
              <a:rPr sz="2160" dirty="0">
                <a:cs typeface="Calibri"/>
              </a:rPr>
              <a:t>appspec.yml</a:t>
            </a:r>
            <a:r>
              <a:rPr sz="2160" spc="-48" dirty="0">
                <a:cs typeface="Calibri"/>
              </a:rPr>
              <a:t> </a:t>
            </a:r>
            <a:r>
              <a:rPr sz="2160" spc="-24" dirty="0">
                <a:cs typeface="Calibri"/>
              </a:rPr>
              <a:t>file</a:t>
            </a:r>
            <a:endParaRPr sz="2160">
              <a:cs typeface="Calibri"/>
            </a:endParaRPr>
          </a:p>
        </p:txBody>
      </p:sp>
      <p:sp>
        <p:nvSpPr>
          <p:cNvPr id="37" name="object 37"/>
          <p:cNvSpPr txBox="1"/>
          <p:nvPr/>
        </p:nvSpPr>
        <p:spPr>
          <a:xfrm>
            <a:off x="11053184" y="6217310"/>
            <a:ext cx="2438400" cy="347788"/>
          </a:xfrm>
          <a:prstGeom prst="rect">
            <a:avLst/>
          </a:prstGeom>
        </p:spPr>
        <p:txBody>
          <a:bodyPr vert="horz" wrap="square" lIns="0" tIns="15240" rIns="0" bIns="0" rtlCol="0">
            <a:spAutoFit/>
          </a:bodyPr>
          <a:lstStyle/>
          <a:p>
            <a:pPr marL="15240">
              <a:spcBef>
                <a:spcPts val="120"/>
              </a:spcBef>
            </a:pPr>
            <a:r>
              <a:rPr sz="2160" dirty="0">
                <a:cs typeface="Calibri"/>
              </a:rPr>
              <a:t>EC2</a:t>
            </a:r>
            <a:r>
              <a:rPr sz="2160" spc="-24" dirty="0">
                <a:cs typeface="Calibri"/>
              </a:rPr>
              <a:t> </a:t>
            </a:r>
            <a:r>
              <a:rPr sz="2160" dirty="0">
                <a:cs typeface="Calibri"/>
              </a:rPr>
              <a:t>instances</a:t>
            </a:r>
            <a:r>
              <a:rPr sz="2160" spc="-30" dirty="0">
                <a:cs typeface="Calibri"/>
              </a:rPr>
              <a:t> </a:t>
            </a:r>
            <a:r>
              <a:rPr sz="2160" dirty="0">
                <a:cs typeface="Calibri"/>
              </a:rPr>
              <a:t>+</a:t>
            </a:r>
            <a:r>
              <a:rPr sz="2160" spc="-18" dirty="0">
                <a:cs typeface="Calibri"/>
              </a:rPr>
              <a:t> </a:t>
            </a:r>
            <a:r>
              <a:rPr sz="2160" spc="-24" dirty="0">
                <a:cs typeface="Calibri"/>
              </a:rPr>
              <a:t>agent</a:t>
            </a:r>
            <a:endParaRPr sz="2160">
              <a:cs typeface="Calibri"/>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title"/>
          </p:nvPr>
        </p:nvSpPr>
        <p:spPr>
          <a:xfrm>
            <a:off x="658367" y="220678"/>
            <a:ext cx="16217798" cy="827919"/>
          </a:xfrm>
          <a:prstGeom prst="rect">
            <a:avLst/>
          </a:prstGeom>
        </p:spPr>
        <p:txBody>
          <a:bodyPr vert="horz" wrap="square" lIns="0" tIns="15240" rIns="0" bIns="0" rtlCol="0" anchor="t">
            <a:spAutoFit/>
          </a:bodyPr>
          <a:lstStyle/>
          <a:p>
            <a:pPr marL="15240">
              <a:spcBef>
                <a:spcPts val="120"/>
              </a:spcBef>
            </a:pPr>
            <a:r>
              <a:rPr dirty="0">
                <a:solidFill>
                  <a:schemeClr val="tx1"/>
                </a:solidFill>
                <a:latin typeface="+mn-lt"/>
              </a:rPr>
              <a:t>AWS</a:t>
            </a:r>
            <a:r>
              <a:rPr spc="-330" dirty="0">
                <a:solidFill>
                  <a:schemeClr val="tx1"/>
                </a:solidFill>
                <a:latin typeface="+mn-lt"/>
              </a:rPr>
              <a:t> </a:t>
            </a:r>
            <a:r>
              <a:rPr spc="-60" dirty="0">
                <a:solidFill>
                  <a:schemeClr val="tx1"/>
                </a:solidFill>
                <a:latin typeface="+mn-lt"/>
              </a:rPr>
              <a:t>CodeDeploy</a:t>
            </a:r>
          </a:p>
        </p:txBody>
      </p:sp>
      <p:sp>
        <p:nvSpPr>
          <p:cNvPr id="5" name="object 5"/>
          <p:cNvSpPr txBox="1"/>
          <p:nvPr/>
        </p:nvSpPr>
        <p:spPr>
          <a:xfrm>
            <a:off x="1100327" y="1598980"/>
            <a:ext cx="12323826" cy="5290423"/>
          </a:xfrm>
          <a:prstGeom prst="rect">
            <a:avLst/>
          </a:prstGeom>
        </p:spPr>
        <p:txBody>
          <a:bodyPr vert="horz" wrap="square" lIns="0" tIns="113538" rIns="0" bIns="0" rtlCol="0">
            <a:spAutoFit/>
          </a:bodyPr>
          <a:lstStyle/>
          <a:p>
            <a:pPr marL="289560" indent="-274320">
              <a:spcBef>
                <a:spcPts val="894"/>
              </a:spcBef>
              <a:buFont typeface="Arial"/>
              <a:buChar char="•"/>
              <a:tabLst>
                <a:tab pos="289560" algn="l"/>
              </a:tabLst>
            </a:pPr>
            <a:r>
              <a:rPr sz="3360" dirty="0">
                <a:cs typeface="Gill Sans MT"/>
              </a:rPr>
              <a:t>EC2</a:t>
            </a:r>
            <a:r>
              <a:rPr sz="3360" spc="-132" dirty="0">
                <a:cs typeface="Gill Sans MT"/>
              </a:rPr>
              <a:t> </a:t>
            </a:r>
            <a:r>
              <a:rPr sz="3360" spc="-48" dirty="0">
                <a:cs typeface="Gill Sans MT"/>
              </a:rPr>
              <a:t>instances</a:t>
            </a:r>
            <a:r>
              <a:rPr sz="3360" spc="-137" dirty="0">
                <a:cs typeface="Gill Sans MT"/>
              </a:rPr>
              <a:t> </a:t>
            </a:r>
            <a:r>
              <a:rPr sz="3360" dirty="0">
                <a:cs typeface="Gill Sans MT"/>
              </a:rPr>
              <a:t>are</a:t>
            </a:r>
            <a:r>
              <a:rPr sz="3360" spc="-132" dirty="0">
                <a:cs typeface="Gill Sans MT"/>
              </a:rPr>
              <a:t> </a:t>
            </a:r>
            <a:r>
              <a:rPr sz="3360" spc="-12" dirty="0">
                <a:cs typeface="Gill Sans MT"/>
              </a:rPr>
              <a:t>grouped</a:t>
            </a:r>
            <a:r>
              <a:rPr sz="3360" spc="-137" dirty="0">
                <a:cs typeface="Gill Sans MT"/>
              </a:rPr>
              <a:t> </a:t>
            </a:r>
            <a:r>
              <a:rPr sz="3360" dirty="0">
                <a:cs typeface="Gill Sans MT"/>
              </a:rPr>
              <a:t>by</a:t>
            </a:r>
            <a:r>
              <a:rPr sz="3360" spc="-137" dirty="0">
                <a:cs typeface="Gill Sans MT"/>
              </a:rPr>
              <a:t> </a:t>
            </a:r>
            <a:r>
              <a:rPr sz="3360" spc="-30" dirty="0">
                <a:cs typeface="Gill Sans MT"/>
              </a:rPr>
              <a:t>deployment</a:t>
            </a:r>
            <a:r>
              <a:rPr sz="3360" spc="-126" dirty="0">
                <a:cs typeface="Gill Sans MT"/>
              </a:rPr>
              <a:t> </a:t>
            </a:r>
            <a:r>
              <a:rPr sz="3360" spc="-12" dirty="0">
                <a:cs typeface="Gill Sans MT"/>
              </a:rPr>
              <a:t>group</a:t>
            </a:r>
            <a:r>
              <a:rPr sz="3360" spc="-132" dirty="0">
                <a:cs typeface="Gill Sans MT"/>
              </a:rPr>
              <a:t> </a:t>
            </a:r>
            <a:r>
              <a:rPr sz="3360" dirty="0">
                <a:cs typeface="Gill Sans MT"/>
              </a:rPr>
              <a:t>(dev</a:t>
            </a:r>
            <a:r>
              <a:rPr sz="3360" spc="-126" dirty="0">
                <a:cs typeface="Gill Sans MT"/>
              </a:rPr>
              <a:t> </a:t>
            </a:r>
            <a:r>
              <a:rPr sz="3360" dirty="0">
                <a:cs typeface="Gill Sans MT"/>
              </a:rPr>
              <a:t>/</a:t>
            </a:r>
            <a:r>
              <a:rPr sz="3360" spc="-132" dirty="0">
                <a:cs typeface="Gill Sans MT"/>
              </a:rPr>
              <a:t> </a:t>
            </a:r>
            <a:r>
              <a:rPr sz="3360" spc="-36" dirty="0">
                <a:cs typeface="Gill Sans MT"/>
              </a:rPr>
              <a:t>test</a:t>
            </a:r>
            <a:r>
              <a:rPr sz="3360" spc="-126" dirty="0">
                <a:cs typeface="Gill Sans MT"/>
              </a:rPr>
              <a:t> </a:t>
            </a:r>
            <a:r>
              <a:rPr sz="3360" dirty="0">
                <a:cs typeface="Gill Sans MT"/>
              </a:rPr>
              <a:t>/</a:t>
            </a:r>
            <a:r>
              <a:rPr sz="3360" spc="-132" dirty="0">
                <a:cs typeface="Gill Sans MT"/>
              </a:rPr>
              <a:t> </a:t>
            </a:r>
            <a:r>
              <a:rPr sz="3360" spc="-12" dirty="0">
                <a:cs typeface="Gill Sans MT"/>
              </a:rPr>
              <a:t>prod)</a:t>
            </a:r>
            <a:endParaRPr sz="3360" dirty="0">
              <a:cs typeface="Gill Sans MT"/>
            </a:endParaRPr>
          </a:p>
          <a:p>
            <a:pPr marL="289560" indent="-274320">
              <a:spcBef>
                <a:spcPts val="780"/>
              </a:spcBef>
              <a:buFont typeface="Arial"/>
              <a:buChar char="•"/>
              <a:tabLst>
                <a:tab pos="289560" algn="l"/>
              </a:tabLst>
            </a:pPr>
            <a:r>
              <a:rPr sz="3360" spc="-48" dirty="0">
                <a:cs typeface="Gill Sans MT"/>
              </a:rPr>
              <a:t>Lots</a:t>
            </a:r>
            <a:r>
              <a:rPr sz="3360" spc="-156" dirty="0">
                <a:cs typeface="Gill Sans MT"/>
              </a:rPr>
              <a:t> </a:t>
            </a:r>
            <a:r>
              <a:rPr sz="3360" dirty="0">
                <a:cs typeface="Gill Sans MT"/>
              </a:rPr>
              <a:t>of</a:t>
            </a:r>
            <a:r>
              <a:rPr sz="3360" spc="-144" dirty="0">
                <a:cs typeface="Gill Sans MT"/>
              </a:rPr>
              <a:t> </a:t>
            </a:r>
            <a:r>
              <a:rPr sz="3360" spc="-66" dirty="0">
                <a:cs typeface="Gill Sans MT"/>
              </a:rPr>
              <a:t>flexibility</a:t>
            </a:r>
            <a:r>
              <a:rPr sz="3360" spc="-150" dirty="0">
                <a:cs typeface="Gill Sans MT"/>
              </a:rPr>
              <a:t> </a:t>
            </a:r>
            <a:r>
              <a:rPr sz="3360" dirty="0">
                <a:cs typeface="Gill Sans MT"/>
              </a:rPr>
              <a:t>to</a:t>
            </a:r>
            <a:r>
              <a:rPr sz="3360" spc="-150" dirty="0">
                <a:cs typeface="Gill Sans MT"/>
              </a:rPr>
              <a:t> </a:t>
            </a:r>
            <a:r>
              <a:rPr sz="3360" spc="-12" dirty="0">
                <a:cs typeface="Gill Sans MT"/>
              </a:rPr>
              <a:t>define</a:t>
            </a:r>
            <a:r>
              <a:rPr sz="3360" spc="-150" dirty="0">
                <a:cs typeface="Gill Sans MT"/>
              </a:rPr>
              <a:t> </a:t>
            </a:r>
            <a:r>
              <a:rPr sz="3360" dirty="0">
                <a:cs typeface="Gill Sans MT"/>
              </a:rPr>
              <a:t>any</a:t>
            </a:r>
            <a:r>
              <a:rPr sz="3360" spc="-150" dirty="0">
                <a:cs typeface="Gill Sans MT"/>
              </a:rPr>
              <a:t> </a:t>
            </a:r>
            <a:r>
              <a:rPr sz="3360" spc="-36" dirty="0">
                <a:cs typeface="Gill Sans MT"/>
              </a:rPr>
              <a:t>kind</a:t>
            </a:r>
            <a:r>
              <a:rPr sz="3360" spc="-150" dirty="0">
                <a:cs typeface="Gill Sans MT"/>
              </a:rPr>
              <a:t> </a:t>
            </a:r>
            <a:r>
              <a:rPr sz="3360" dirty="0">
                <a:cs typeface="Gill Sans MT"/>
              </a:rPr>
              <a:t>of</a:t>
            </a:r>
            <a:r>
              <a:rPr sz="3360" spc="-144" dirty="0">
                <a:cs typeface="Gill Sans MT"/>
              </a:rPr>
              <a:t> </a:t>
            </a:r>
            <a:r>
              <a:rPr sz="3360" spc="-12" dirty="0">
                <a:cs typeface="Gill Sans MT"/>
              </a:rPr>
              <a:t>deployments</a:t>
            </a:r>
            <a:endParaRPr sz="3360" dirty="0">
              <a:cs typeface="Gill Sans MT"/>
            </a:endParaRPr>
          </a:p>
          <a:p>
            <a:pPr marL="289560" marR="361188" indent="-274320">
              <a:lnSpc>
                <a:spcPts val="3600"/>
              </a:lnSpc>
              <a:spcBef>
                <a:spcPts val="1374"/>
              </a:spcBef>
              <a:buFont typeface="Arial"/>
              <a:buChar char="•"/>
              <a:tabLst>
                <a:tab pos="289560" algn="l"/>
              </a:tabLst>
            </a:pPr>
            <a:r>
              <a:rPr sz="3360" spc="-42" dirty="0">
                <a:cs typeface="Gill Sans MT"/>
              </a:rPr>
              <a:t>CodeDeploy</a:t>
            </a:r>
            <a:r>
              <a:rPr sz="3360" spc="-132" dirty="0">
                <a:cs typeface="Gill Sans MT"/>
              </a:rPr>
              <a:t> </a:t>
            </a:r>
            <a:r>
              <a:rPr sz="3360" dirty="0">
                <a:cs typeface="Gill Sans MT"/>
              </a:rPr>
              <a:t>can</a:t>
            </a:r>
            <a:r>
              <a:rPr sz="3360" spc="-126" dirty="0">
                <a:cs typeface="Gill Sans MT"/>
              </a:rPr>
              <a:t> </a:t>
            </a:r>
            <a:r>
              <a:rPr sz="3360" dirty="0">
                <a:cs typeface="Gill Sans MT"/>
              </a:rPr>
              <a:t>be</a:t>
            </a:r>
            <a:r>
              <a:rPr sz="3360" spc="-126" dirty="0">
                <a:cs typeface="Gill Sans MT"/>
              </a:rPr>
              <a:t> </a:t>
            </a:r>
            <a:r>
              <a:rPr sz="3360" spc="-12" dirty="0">
                <a:cs typeface="Gill Sans MT"/>
              </a:rPr>
              <a:t>chained</a:t>
            </a:r>
            <a:r>
              <a:rPr sz="3360" spc="-132" dirty="0">
                <a:cs typeface="Gill Sans MT"/>
              </a:rPr>
              <a:t> </a:t>
            </a:r>
            <a:r>
              <a:rPr sz="3360" spc="-24" dirty="0">
                <a:cs typeface="Gill Sans MT"/>
              </a:rPr>
              <a:t>into</a:t>
            </a:r>
            <a:r>
              <a:rPr sz="3360" spc="-132" dirty="0">
                <a:cs typeface="Gill Sans MT"/>
              </a:rPr>
              <a:t> </a:t>
            </a:r>
            <a:r>
              <a:rPr sz="3360" spc="-36" dirty="0">
                <a:cs typeface="Gill Sans MT"/>
              </a:rPr>
              <a:t>CodePipeline</a:t>
            </a:r>
            <a:r>
              <a:rPr sz="3360" spc="-126" dirty="0">
                <a:cs typeface="Gill Sans MT"/>
              </a:rPr>
              <a:t> </a:t>
            </a:r>
            <a:r>
              <a:rPr sz="3360" dirty="0">
                <a:cs typeface="Gill Sans MT"/>
              </a:rPr>
              <a:t>and</a:t>
            </a:r>
            <a:r>
              <a:rPr sz="3360" spc="-132" dirty="0">
                <a:cs typeface="Gill Sans MT"/>
              </a:rPr>
              <a:t> </a:t>
            </a:r>
            <a:r>
              <a:rPr sz="3360" dirty="0">
                <a:cs typeface="Gill Sans MT"/>
              </a:rPr>
              <a:t>use</a:t>
            </a:r>
            <a:r>
              <a:rPr sz="3360" spc="-132" dirty="0">
                <a:cs typeface="Gill Sans MT"/>
              </a:rPr>
              <a:t> </a:t>
            </a:r>
            <a:r>
              <a:rPr sz="3360" spc="-42" dirty="0">
                <a:cs typeface="Gill Sans MT"/>
              </a:rPr>
              <a:t>artifacts</a:t>
            </a:r>
            <a:r>
              <a:rPr sz="3360" spc="-126" dirty="0">
                <a:cs typeface="Gill Sans MT"/>
              </a:rPr>
              <a:t> </a:t>
            </a:r>
            <a:r>
              <a:rPr sz="3360" spc="-24" dirty="0">
                <a:cs typeface="Gill Sans MT"/>
              </a:rPr>
              <a:t>from </a:t>
            </a:r>
            <a:r>
              <a:rPr sz="3360" spc="-12" dirty="0">
                <a:cs typeface="Gill Sans MT"/>
              </a:rPr>
              <a:t>there</a:t>
            </a:r>
            <a:endParaRPr sz="3360" dirty="0">
              <a:cs typeface="Gill Sans MT"/>
            </a:endParaRPr>
          </a:p>
          <a:p>
            <a:pPr marL="289560" marR="6096" indent="-274320">
              <a:lnSpc>
                <a:spcPts val="3600"/>
              </a:lnSpc>
              <a:spcBef>
                <a:spcPts val="1206"/>
              </a:spcBef>
              <a:buFont typeface="Arial"/>
              <a:buChar char="•"/>
              <a:tabLst>
                <a:tab pos="289560" algn="l"/>
              </a:tabLst>
            </a:pPr>
            <a:r>
              <a:rPr sz="3360" spc="-42" dirty="0">
                <a:cs typeface="Gill Sans MT"/>
              </a:rPr>
              <a:t>CodeDeploy</a:t>
            </a:r>
            <a:r>
              <a:rPr sz="3360" spc="-192" dirty="0">
                <a:cs typeface="Gill Sans MT"/>
              </a:rPr>
              <a:t> </a:t>
            </a:r>
            <a:r>
              <a:rPr sz="3360" dirty="0">
                <a:cs typeface="Gill Sans MT"/>
              </a:rPr>
              <a:t>can</a:t>
            </a:r>
            <a:r>
              <a:rPr sz="3360" spc="-192" dirty="0">
                <a:cs typeface="Gill Sans MT"/>
              </a:rPr>
              <a:t> </a:t>
            </a:r>
            <a:r>
              <a:rPr sz="3360" spc="-108" dirty="0">
                <a:cs typeface="Gill Sans MT"/>
              </a:rPr>
              <a:t>re-</a:t>
            </a:r>
            <a:r>
              <a:rPr sz="3360" dirty="0">
                <a:cs typeface="Gill Sans MT"/>
              </a:rPr>
              <a:t>use</a:t>
            </a:r>
            <a:r>
              <a:rPr sz="3360" spc="-144" dirty="0">
                <a:cs typeface="Gill Sans MT"/>
              </a:rPr>
              <a:t> </a:t>
            </a:r>
            <a:r>
              <a:rPr sz="3360" spc="-54" dirty="0">
                <a:cs typeface="Gill Sans MT"/>
              </a:rPr>
              <a:t>existing</a:t>
            </a:r>
            <a:r>
              <a:rPr sz="3360" spc="-137" dirty="0">
                <a:cs typeface="Gill Sans MT"/>
              </a:rPr>
              <a:t> </a:t>
            </a:r>
            <a:r>
              <a:rPr sz="3360" dirty="0">
                <a:cs typeface="Gill Sans MT"/>
              </a:rPr>
              <a:t>setup</a:t>
            </a:r>
            <a:r>
              <a:rPr sz="3360" spc="-144" dirty="0">
                <a:cs typeface="Gill Sans MT"/>
              </a:rPr>
              <a:t> </a:t>
            </a:r>
            <a:r>
              <a:rPr sz="3360" spc="-108" dirty="0">
                <a:cs typeface="Gill Sans MT"/>
              </a:rPr>
              <a:t>tools,</a:t>
            </a:r>
            <a:r>
              <a:rPr sz="3360" spc="-270" dirty="0">
                <a:cs typeface="Gill Sans MT"/>
              </a:rPr>
              <a:t> </a:t>
            </a:r>
            <a:r>
              <a:rPr sz="3360" spc="-72" dirty="0">
                <a:cs typeface="Gill Sans MT"/>
              </a:rPr>
              <a:t>works</a:t>
            </a:r>
            <a:r>
              <a:rPr sz="3360" spc="-137" dirty="0">
                <a:cs typeface="Gill Sans MT"/>
              </a:rPr>
              <a:t> </a:t>
            </a:r>
            <a:r>
              <a:rPr sz="3360" spc="-24" dirty="0">
                <a:cs typeface="Gill Sans MT"/>
              </a:rPr>
              <a:t>with</a:t>
            </a:r>
            <a:r>
              <a:rPr sz="3360" spc="-144" dirty="0">
                <a:cs typeface="Gill Sans MT"/>
              </a:rPr>
              <a:t> </a:t>
            </a:r>
            <a:r>
              <a:rPr sz="3360" dirty="0">
                <a:cs typeface="Gill Sans MT"/>
              </a:rPr>
              <a:t>any</a:t>
            </a:r>
            <a:r>
              <a:rPr sz="3360" spc="-144" dirty="0">
                <a:cs typeface="Gill Sans MT"/>
              </a:rPr>
              <a:t> </a:t>
            </a:r>
            <a:r>
              <a:rPr sz="3360" spc="-30" dirty="0">
                <a:cs typeface="Gill Sans MT"/>
              </a:rPr>
              <a:t>application, </a:t>
            </a:r>
            <a:r>
              <a:rPr sz="3360" dirty="0">
                <a:cs typeface="Gill Sans MT"/>
              </a:rPr>
              <a:t>auto</a:t>
            </a:r>
            <a:r>
              <a:rPr sz="3360" spc="-192" dirty="0">
                <a:cs typeface="Gill Sans MT"/>
              </a:rPr>
              <a:t> </a:t>
            </a:r>
            <a:r>
              <a:rPr sz="3360" spc="-42" dirty="0">
                <a:cs typeface="Gill Sans MT"/>
              </a:rPr>
              <a:t>scaling</a:t>
            </a:r>
            <a:r>
              <a:rPr sz="3360" spc="-174" dirty="0">
                <a:cs typeface="Gill Sans MT"/>
              </a:rPr>
              <a:t> </a:t>
            </a:r>
            <a:r>
              <a:rPr sz="3360" spc="-12" dirty="0">
                <a:cs typeface="Gill Sans MT"/>
              </a:rPr>
              <a:t>integration</a:t>
            </a:r>
            <a:endParaRPr sz="3360" dirty="0">
              <a:cs typeface="Gill Sans MT"/>
            </a:endParaRPr>
          </a:p>
          <a:p>
            <a:pPr marL="289560" indent="-274320">
              <a:spcBef>
                <a:spcPts val="816"/>
              </a:spcBef>
              <a:buFont typeface="Arial"/>
              <a:buChar char="•"/>
              <a:tabLst>
                <a:tab pos="289560" algn="l"/>
              </a:tabLst>
            </a:pPr>
            <a:r>
              <a:rPr sz="3360" spc="-78" dirty="0">
                <a:cs typeface="Gill Sans MT"/>
              </a:rPr>
              <a:t>Note:</a:t>
            </a:r>
            <a:r>
              <a:rPr sz="3360" spc="-270" dirty="0">
                <a:cs typeface="Gill Sans MT"/>
              </a:rPr>
              <a:t> </a:t>
            </a:r>
            <a:r>
              <a:rPr sz="3360" spc="-24" dirty="0">
                <a:cs typeface="Gill Sans MT"/>
              </a:rPr>
              <a:t>Blue</a:t>
            </a:r>
            <a:r>
              <a:rPr sz="3360" spc="-210" dirty="0">
                <a:cs typeface="Gill Sans MT"/>
              </a:rPr>
              <a:t> </a:t>
            </a:r>
            <a:r>
              <a:rPr sz="3360" dirty="0">
                <a:cs typeface="Gill Sans MT"/>
              </a:rPr>
              <a:t>/</a:t>
            </a:r>
            <a:r>
              <a:rPr sz="3360" spc="-150" dirty="0">
                <a:cs typeface="Gill Sans MT"/>
              </a:rPr>
              <a:t> </a:t>
            </a:r>
            <a:r>
              <a:rPr sz="3360" spc="-30" dirty="0">
                <a:cs typeface="Gill Sans MT"/>
              </a:rPr>
              <a:t>Green</a:t>
            </a:r>
            <a:r>
              <a:rPr sz="3360" spc="-132" dirty="0">
                <a:cs typeface="Gill Sans MT"/>
              </a:rPr>
              <a:t> </a:t>
            </a:r>
            <a:r>
              <a:rPr sz="3360" spc="-30" dirty="0">
                <a:cs typeface="Gill Sans MT"/>
              </a:rPr>
              <a:t>only</a:t>
            </a:r>
            <a:r>
              <a:rPr sz="3360" spc="-137" dirty="0">
                <a:cs typeface="Gill Sans MT"/>
              </a:rPr>
              <a:t> </a:t>
            </a:r>
            <a:r>
              <a:rPr sz="3360" spc="-72" dirty="0">
                <a:cs typeface="Gill Sans MT"/>
              </a:rPr>
              <a:t>works</a:t>
            </a:r>
            <a:r>
              <a:rPr sz="3360" spc="-137" dirty="0">
                <a:cs typeface="Gill Sans MT"/>
              </a:rPr>
              <a:t> </a:t>
            </a:r>
            <a:r>
              <a:rPr sz="3360" spc="-24" dirty="0">
                <a:cs typeface="Gill Sans MT"/>
              </a:rPr>
              <a:t>with</a:t>
            </a:r>
            <a:r>
              <a:rPr sz="3360" spc="-132" dirty="0">
                <a:cs typeface="Gill Sans MT"/>
              </a:rPr>
              <a:t> </a:t>
            </a:r>
            <a:r>
              <a:rPr sz="3360" dirty="0">
                <a:cs typeface="Gill Sans MT"/>
              </a:rPr>
              <a:t>EC2</a:t>
            </a:r>
            <a:r>
              <a:rPr sz="3360" spc="-132" dirty="0">
                <a:cs typeface="Gill Sans MT"/>
              </a:rPr>
              <a:t> </a:t>
            </a:r>
            <a:r>
              <a:rPr sz="3360" spc="-48" dirty="0">
                <a:cs typeface="Gill Sans MT"/>
              </a:rPr>
              <a:t>instances</a:t>
            </a:r>
            <a:r>
              <a:rPr sz="3360" spc="-137" dirty="0">
                <a:cs typeface="Gill Sans MT"/>
              </a:rPr>
              <a:t> </a:t>
            </a:r>
            <a:r>
              <a:rPr sz="3360" dirty="0">
                <a:cs typeface="Gill Sans MT"/>
              </a:rPr>
              <a:t>(not</a:t>
            </a:r>
            <a:r>
              <a:rPr sz="3360" spc="-126" dirty="0">
                <a:cs typeface="Gill Sans MT"/>
              </a:rPr>
              <a:t> </a:t>
            </a:r>
            <a:r>
              <a:rPr sz="3360" dirty="0">
                <a:cs typeface="Gill Sans MT"/>
              </a:rPr>
              <a:t>on</a:t>
            </a:r>
            <a:r>
              <a:rPr sz="3360" spc="-132" dirty="0">
                <a:cs typeface="Gill Sans MT"/>
              </a:rPr>
              <a:t> </a:t>
            </a:r>
            <a:r>
              <a:rPr sz="3360" spc="-12" dirty="0">
                <a:cs typeface="Gill Sans MT"/>
              </a:rPr>
              <a:t>premise)</a:t>
            </a:r>
            <a:endParaRPr sz="3360" dirty="0">
              <a:cs typeface="Gill Sans MT"/>
            </a:endParaRPr>
          </a:p>
          <a:p>
            <a:pPr marL="289560" indent="-274320">
              <a:spcBef>
                <a:spcPts val="780"/>
              </a:spcBef>
              <a:buFont typeface="Arial"/>
              <a:buChar char="•"/>
              <a:tabLst>
                <a:tab pos="289560" algn="l"/>
              </a:tabLst>
            </a:pPr>
            <a:r>
              <a:rPr sz="3360" dirty="0">
                <a:cs typeface="Gill Sans MT"/>
              </a:rPr>
              <a:t>Support</a:t>
            </a:r>
            <a:r>
              <a:rPr sz="3360" spc="-132" dirty="0">
                <a:cs typeface="Gill Sans MT"/>
              </a:rPr>
              <a:t> </a:t>
            </a:r>
            <a:r>
              <a:rPr sz="3360" spc="-120" dirty="0">
                <a:cs typeface="Gill Sans MT"/>
              </a:rPr>
              <a:t>for</a:t>
            </a:r>
            <a:r>
              <a:rPr sz="3360" spc="-204" dirty="0">
                <a:cs typeface="Gill Sans MT"/>
              </a:rPr>
              <a:t> </a:t>
            </a:r>
            <a:r>
              <a:rPr sz="3360" dirty="0">
                <a:cs typeface="Gill Sans MT"/>
              </a:rPr>
              <a:t>AWS</a:t>
            </a:r>
            <a:r>
              <a:rPr sz="3360" spc="-60" dirty="0">
                <a:cs typeface="Gill Sans MT"/>
              </a:rPr>
              <a:t> </a:t>
            </a:r>
            <a:r>
              <a:rPr sz="3360" dirty="0">
                <a:cs typeface="Gill Sans MT"/>
              </a:rPr>
              <a:t>Lambda</a:t>
            </a:r>
            <a:r>
              <a:rPr sz="3360" spc="-54" dirty="0">
                <a:cs typeface="Gill Sans MT"/>
              </a:rPr>
              <a:t> </a:t>
            </a:r>
            <a:r>
              <a:rPr sz="3360" spc="-72" dirty="0">
                <a:cs typeface="Gill Sans MT"/>
              </a:rPr>
              <a:t>deployments,</a:t>
            </a:r>
            <a:r>
              <a:rPr sz="3360" spc="-270" dirty="0">
                <a:cs typeface="Gill Sans MT"/>
              </a:rPr>
              <a:t> </a:t>
            </a:r>
            <a:r>
              <a:rPr sz="3360" spc="-30" dirty="0">
                <a:cs typeface="Gill Sans MT"/>
              </a:rPr>
              <a:t>EC2</a:t>
            </a:r>
            <a:endParaRPr sz="3360" dirty="0">
              <a:cs typeface="Gill Sans MT"/>
            </a:endParaRPr>
          </a:p>
          <a:p>
            <a:pPr marL="289560" indent="-274320">
              <a:spcBef>
                <a:spcPts val="780"/>
              </a:spcBef>
              <a:buFont typeface="Arial"/>
              <a:buChar char="•"/>
              <a:tabLst>
                <a:tab pos="289560" algn="l"/>
              </a:tabLst>
            </a:pPr>
            <a:r>
              <a:rPr sz="3360" spc="-42" dirty="0">
                <a:cs typeface="Gill Sans MT"/>
              </a:rPr>
              <a:t>CodeDeploy</a:t>
            </a:r>
            <a:r>
              <a:rPr sz="3360" spc="-156" dirty="0">
                <a:cs typeface="Gill Sans MT"/>
              </a:rPr>
              <a:t> </a:t>
            </a:r>
            <a:r>
              <a:rPr sz="3360" dirty="0">
                <a:cs typeface="Gill Sans MT"/>
              </a:rPr>
              <a:t>does</a:t>
            </a:r>
            <a:r>
              <a:rPr sz="3360" spc="-156" dirty="0">
                <a:cs typeface="Gill Sans MT"/>
              </a:rPr>
              <a:t> </a:t>
            </a:r>
            <a:r>
              <a:rPr sz="3360" dirty="0">
                <a:cs typeface="Gill Sans MT"/>
              </a:rPr>
              <a:t>not</a:t>
            </a:r>
            <a:r>
              <a:rPr sz="3360" spc="-150" dirty="0">
                <a:cs typeface="Gill Sans MT"/>
              </a:rPr>
              <a:t> </a:t>
            </a:r>
            <a:r>
              <a:rPr sz="3360" spc="-72" dirty="0">
                <a:cs typeface="Gill Sans MT"/>
              </a:rPr>
              <a:t>provision</a:t>
            </a:r>
            <a:r>
              <a:rPr sz="3360" spc="-150" dirty="0">
                <a:cs typeface="Gill Sans MT"/>
              </a:rPr>
              <a:t> </a:t>
            </a:r>
            <a:r>
              <a:rPr sz="3360" spc="-12" dirty="0">
                <a:cs typeface="Gill Sans MT"/>
              </a:rPr>
              <a:t>resources</a:t>
            </a:r>
            <a:endParaRPr sz="3360" dirty="0">
              <a:cs typeface="Gill Sans MT"/>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title"/>
          </p:nvPr>
        </p:nvSpPr>
        <p:spPr>
          <a:xfrm>
            <a:off x="658367" y="220678"/>
            <a:ext cx="16217798" cy="827919"/>
          </a:xfrm>
          <a:prstGeom prst="rect">
            <a:avLst/>
          </a:prstGeom>
        </p:spPr>
        <p:txBody>
          <a:bodyPr vert="horz" wrap="square" lIns="0" tIns="15240" rIns="0" bIns="0" rtlCol="0" anchor="t">
            <a:spAutoFit/>
          </a:bodyPr>
          <a:lstStyle/>
          <a:p>
            <a:pPr marL="15240">
              <a:spcBef>
                <a:spcPts val="120"/>
              </a:spcBef>
            </a:pPr>
            <a:r>
              <a:rPr spc="-66" dirty="0">
                <a:solidFill>
                  <a:schemeClr val="tx1"/>
                </a:solidFill>
                <a:latin typeface="+mn-lt"/>
              </a:rPr>
              <a:t>CodePipeline</a:t>
            </a:r>
          </a:p>
        </p:txBody>
      </p:sp>
      <p:sp>
        <p:nvSpPr>
          <p:cNvPr id="5" name="object 5"/>
          <p:cNvSpPr txBox="1"/>
          <p:nvPr/>
        </p:nvSpPr>
        <p:spPr>
          <a:xfrm>
            <a:off x="1085087" y="1602637"/>
            <a:ext cx="11369802" cy="5292473"/>
          </a:xfrm>
          <a:prstGeom prst="rect">
            <a:avLst/>
          </a:prstGeom>
        </p:spPr>
        <p:txBody>
          <a:bodyPr vert="horz" wrap="square" lIns="0" tIns="66293" rIns="0" bIns="0" rtlCol="0">
            <a:spAutoFit/>
          </a:bodyPr>
          <a:lstStyle/>
          <a:p>
            <a:pPr marL="304800" indent="-274320">
              <a:spcBef>
                <a:spcPts val="521"/>
              </a:spcBef>
              <a:buFont typeface="Arial"/>
              <a:buChar char="•"/>
              <a:tabLst>
                <a:tab pos="304800" algn="l"/>
              </a:tabLst>
            </a:pPr>
            <a:r>
              <a:rPr sz="3360" spc="-60" dirty="0">
                <a:cs typeface="Gill Sans MT"/>
              </a:rPr>
              <a:t>Continuous</a:t>
            </a:r>
            <a:r>
              <a:rPr sz="3360" spc="-120" dirty="0">
                <a:cs typeface="Gill Sans MT"/>
              </a:rPr>
              <a:t> </a:t>
            </a:r>
            <a:r>
              <a:rPr sz="3360" spc="-12" dirty="0">
                <a:cs typeface="Gill Sans MT"/>
              </a:rPr>
              <a:t>delivery</a:t>
            </a:r>
            <a:endParaRPr sz="3360" dirty="0">
              <a:cs typeface="Gill Sans MT"/>
            </a:endParaRPr>
          </a:p>
          <a:p>
            <a:pPr marL="304800" indent="-274320">
              <a:spcBef>
                <a:spcPts val="402"/>
              </a:spcBef>
              <a:buFont typeface="Arial"/>
              <a:buChar char="•"/>
              <a:tabLst>
                <a:tab pos="304800" algn="l"/>
              </a:tabLst>
            </a:pPr>
            <a:r>
              <a:rPr sz="3360" spc="-36" dirty="0">
                <a:cs typeface="Gill Sans MT"/>
              </a:rPr>
              <a:t>Visual</a:t>
            </a:r>
            <a:r>
              <a:rPr sz="3360" spc="-192" dirty="0">
                <a:cs typeface="Gill Sans MT"/>
              </a:rPr>
              <a:t> </a:t>
            </a:r>
            <a:r>
              <a:rPr sz="3360" spc="-12" dirty="0">
                <a:cs typeface="Gill Sans MT"/>
              </a:rPr>
              <a:t>workflow</a:t>
            </a:r>
            <a:endParaRPr sz="3360" dirty="0">
              <a:cs typeface="Gill Sans MT"/>
            </a:endParaRPr>
          </a:p>
          <a:p>
            <a:pPr marL="304800" indent="-274320">
              <a:spcBef>
                <a:spcPts val="402"/>
              </a:spcBef>
              <a:buFont typeface="Arial"/>
              <a:buChar char="•"/>
              <a:tabLst>
                <a:tab pos="304800" algn="l"/>
              </a:tabLst>
            </a:pPr>
            <a:r>
              <a:rPr sz="3360" spc="-78" dirty="0">
                <a:cs typeface="Gill Sans MT"/>
              </a:rPr>
              <a:t>Source:</a:t>
            </a:r>
            <a:r>
              <a:rPr sz="3360" spc="-270" dirty="0">
                <a:cs typeface="Gill Sans MT"/>
              </a:rPr>
              <a:t> </a:t>
            </a:r>
            <a:r>
              <a:rPr sz="3360" spc="-36" dirty="0">
                <a:cs typeface="Gill Sans MT"/>
              </a:rPr>
              <a:t>GitHub</a:t>
            </a:r>
            <a:r>
              <a:rPr sz="3360" spc="-198" dirty="0">
                <a:cs typeface="Gill Sans MT"/>
              </a:rPr>
              <a:t> </a:t>
            </a:r>
            <a:r>
              <a:rPr sz="3360" dirty="0">
                <a:cs typeface="Gill Sans MT"/>
              </a:rPr>
              <a:t>/</a:t>
            </a:r>
            <a:r>
              <a:rPr sz="3360" spc="-108" dirty="0">
                <a:cs typeface="Gill Sans MT"/>
              </a:rPr>
              <a:t> </a:t>
            </a:r>
            <a:r>
              <a:rPr sz="3360" spc="-42" dirty="0">
                <a:cs typeface="Gill Sans MT"/>
              </a:rPr>
              <a:t>CodeCommit</a:t>
            </a:r>
            <a:r>
              <a:rPr sz="3360" spc="-90" dirty="0">
                <a:cs typeface="Gill Sans MT"/>
              </a:rPr>
              <a:t> </a:t>
            </a:r>
            <a:r>
              <a:rPr sz="3360" dirty="0">
                <a:cs typeface="Gill Sans MT"/>
              </a:rPr>
              <a:t>/</a:t>
            </a:r>
            <a:r>
              <a:rPr sz="3360" spc="-234" dirty="0">
                <a:cs typeface="Gill Sans MT"/>
              </a:rPr>
              <a:t> </a:t>
            </a:r>
            <a:r>
              <a:rPr sz="3360" dirty="0">
                <a:cs typeface="Gill Sans MT"/>
              </a:rPr>
              <a:t>Amazon</a:t>
            </a:r>
            <a:r>
              <a:rPr sz="3360" spc="-96" dirty="0">
                <a:cs typeface="Gill Sans MT"/>
              </a:rPr>
              <a:t> </a:t>
            </a:r>
            <a:r>
              <a:rPr sz="3360" spc="-30" dirty="0">
                <a:cs typeface="Gill Sans MT"/>
              </a:rPr>
              <a:t>S3</a:t>
            </a:r>
            <a:endParaRPr sz="3360" dirty="0">
              <a:cs typeface="Gill Sans MT"/>
            </a:endParaRPr>
          </a:p>
          <a:p>
            <a:pPr marL="304800" indent="-274320">
              <a:spcBef>
                <a:spcPts val="408"/>
              </a:spcBef>
              <a:buFont typeface="Arial"/>
              <a:buChar char="•"/>
              <a:tabLst>
                <a:tab pos="304800" algn="l"/>
              </a:tabLst>
            </a:pPr>
            <a:r>
              <a:rPr sz="3360" spc="-96" dirty="0">
                <a:cs typeface="Gill Sans MT"/>
              </a:rPr>
              <a:t>Build:</a:t>
            </a:r>
            <a:r>
              <a:rPr sz="3360" spc="-282" dirty="0">
                <a:cs typeface="Gill Sans MT"/>
              </a:rPr>
              <a:t> </a:t>
            </a:r>
            <a:r>
              <a:rPr sz="3360" spc="-48" dirty="0">
                <a:cs typeface="Gill Sans MT"/>
              </a:rPr>
              <a:t>CodeBuild</a:t>
            </a:r>
            <a:r>
              <a:rPr sz="3360" spc="-90" dirty="0">
                <a:cs typeface="Gill Sans MT"/>
              </a:rPr>
              <a:t> </a:t>
            </a:r>
            <a:r>
              <a:rPr sz="3360" dirty="0">
                <a:cs typeface="Gill Sans MT"/>
              </a:rPr>
              <a:t>/</a:t>
            </a:r>
            <a:r>
              <a:rPr sz="3360" spc="-48" dirty="0">
                <a:cs typeface="Gill Sans MT"/>
              </a:rPr>
              <a:t> </a:t>
            </a:r>
            <a:r>
              <a:rPr sz="3360" spc="-66" dirty="0">
                <a:cs typeface="Gill Sans MT"/>
              </a:rPr>
              <a:t>Jenkins</a:t>
            </a:r>
            <a:r>
              <a:rPr sz="3360" spc="-60" dirty="0">
                <a:cs typeface="Gill Sans MT"/>
              </a:rPr>
              <a:t> </a:t>
            </a:r>
            <a:r>
              <a:rPr sz="3360" dirty="0">
                <a:cs typeface="Gill Sans MT"/>
              </a:rPr>
              <a:t>/</a:t>
            </a:r>
            <a:r>
              <a:rPr sz="3360" spc="-54" dirty="0">
                <a:cs typeface="Gill Sans MT"/>
              </a:rPr>
              <a:t> </a:t>
            </a:r>
            <a:r>
              <a:rPr sz="3360" spc="-24" dirty="0">
                <a:cs typeface="Gill Sans MT"/>
              </a:rPr>
              <a:t>etc…</a:t>
            </a:r>
            <a:endParaRPr sz="3360" dirty="0">
              <a:cs typeface="Gill Sans MT"/>
            </a:endParaRPr>
          </a:p>
          <a:p>
            <a:pPr marL="304800" indent="-274320">
              <a:spcBef>
                <a:spcPts val="431"/>
              </a:spcBef>
              <a:buFont typeface="Arial"/>
              <a:buChar char="•"/>
              <a:tabLst>
                <a:tab pos="304800" algn="l"/>
              </a:tabLst>
            </a:pPr>
            <a:r>
              <a:rPr sz="3360" spc="-36" dirty="0">
                <a:cs typeface="Gill Sans MT"/>
              </a:rPr>
              <a:t>Load</a:t>
            </a:r>
            <a:r>
              <a:rPr sz="3360" spc="-480" dirty="0">
                <a:cs typeface="Gill Sans MT"/>
              </a:rPr>
              <a:t> </a:t>
            </a:r>
            <a:r>
              <a:rPr sz="3360" spc="-144" dirty="0">
                <a:cs typeface="Gill Sans MT"/>
              </a:rPr>
              <a:t>Testing:</a:t>
            </a:r>
            <a:r>
              <a:rPr sz="3360" spc="-270" dirty="0">
                <a:cs typeface="Gill Sans MT"/>
              </a:rPr>
              <a:t> </a:t>
            </a:r>
            <a:r>
              <a:rPr sz="3360" dirty="0">
                <a:cs typeface="Gill Sans MT"/>
              </a:rPr>
              <a:t>3</a:t>
            </a:r>
            <a:r>
              <a:rPr sz="3420" baseline="23391" dirty="0">
                <a:cs typeface="Gill Sans MT"/>
              </a:rPr>
              <a:t>rd</a:t>
            </a:r>
            <a:r>
              <a:rPr sz="3420" spc="251" baseline="23391" dirty="0">
                <a:cs typeface="Gill Sans MT"/>
              </a:rPr>
              <a:t> </a:t>
            </a:r>
            <a:r>
              <a:rPr sz="3360" dirty="0">
                <a:cs typeface="Gill Sans MT"/>
              </a:rPr>
              <a:t>party</a:t>
            </a:r>
            <a:r>
              <a:rPr sz="3360" spc="-60" dirty="0">
                <a:cs typeface="Gill Sans MT"/>
              </a:rPr>
              <a:t> </a:t>
            </a:r>
            <a:r>
              <a:rPr sz="3360" spc="-12" dirty="0">
                <a:cs typeface="Gill Sans MT"/>
              </a:rPr>
              <a:t>tools</a:t>
            </a:r>
            <a:endParaRPr sz="3360" dirty="0">
              <a:cs typeface="Gill Sans MT"/>
            </a:endParaRPr>
          </a:p>
          <a:p>
            <a:pPr marL="304800" indent="-274320">
              <a:spcBef>
                <a:spcPts val="402"/>
              </a:spcBef>
              <a:buFont typeface="Arial"/>
              <a:buChar char="•"/>
              <a:tabLst>
                <a:tab pos="304800" algn="l"/>
              </a:tabLst>
            </a:pPr>
            <a:r>
              <a:rPr sz="3360" spc="-78" dirty="0">
                <a:cs typeface="Gill Sans MT"/>
              </a:rPr>
              <a:t>Deploy:</a:t>
            </a:r>
            <a:r>
              <a:rPr sz="3360" spc="-474" dirty="0">
                <a:cs typeface="Gill Sans MT"/>
              </a:rPr>
              <a:t> </a:t>
            </a:r>
            <a:r>
              <a:rPr sz="3360" dirty="0">
                <a:cs typeface="Gill Sans MT"/>
              </a:rPr>
              <a:t>AWS</a:t>
            </a:r>
            <a:r>
              <a:rPr sz="3360" spc="-120" dirty="0">
                <a:cs typeface="Gill Sans MT"/>
              </a:rPr>
              <a:t> </a:t>
            </a:r>
            <a:r>
              <a:rPr sz="3360" spc="-36" dirty="0">
                <a:cs typeface="Gill Sans MT"/>
              </a:rPr>
              <a:t>CodeDeploy</a:t>
            </a:r>
            <a:r>
              <a:rPr sz="3360" spc="-90" dirty="0">
                <a:cs typeface="Gill Sans MT"/>
              </a:rPr>
              <a:t> </a:t>
            </a:r>
            <a:r>
              <a:rPr sz="3360" dirty="0">
                <a:cs typeface="Gill Sans MT"/>
              </a:rPr>
              <a:t>/</a:t>
            </a:r>
            <a:r>
              <a:rPr sz="3360" spc="-84" dirty="0">
                <a:cs typeface="Gill Sans MT"/>
              </a:rPr>
              <a:t> </a:t>
            </a:r>
            <a:r>
              <a:rPr sz="3360" spc="-54" dirty="0">
                <a:cs typeface="Gill Sans MT"/>
              </a:rPr>
              <a:t>Beanstalk</a:t>
            </a:r>
            <a:r>
              <a:rPr sz="3360" spc="-78" dirty="0">
                <a:cs typeface="Gill Sans MT"/>
              </a:rPr>
              <a:t> </a:t>
            </a:r>
            <a:r>
              <a:rPr sz="3360" dirty="0">
                <a:cs typeface="Gill Sans MT"/>
              </a:rPr>
              <a:t>/</a:t>
            </a:r>
            <a:r>
              <a:rPr sz="3360" spc="-78" dirty="0">
                <a:cs typeface="Gill Sans MT"/>
              </a:rPr>
              <a:t> </a:t>
            </a:r>
            <a:r>
              <a:rPr sz="3360" spc="-60" dirty="0">
                <a:cs typeface="Gill Sans MT"/>
              </a:rPr>
              <a:t>CloudFormation</a:t>
            </a:r>
            <a:r>
              <a:rPr sz="3360" spc="-84" dirty="0">
                <a:cs typeface="Gill Sans MT"/>
              </a:rPr>
              <a:t> </a:t>
            </a:r>
            <a:r>
              <a:rPr sz="3360" dirty="0">
                <a:cs typeface="Gill Sans MT"/>
              </a:rPr>
              <a:t>/</a:t>
            </a:r>
            <a:r>
              <a:rPr sz="3360" spc="-84" dirty="0">
                <a:cs typeface="Gill Sans MT"/>
              </a:rPr>
              <a:t> </a:t>
            </a:r>
            <a:r>
              <a:rPr sz="3360" spc="-24" dirty="0">
                <a:cs typeface="Gill Sans MT"/>
              </a:rPr>
              <a:t>ECS…</a:t>
            </a:r>
            <a:endParaRPr sz="3360" dirty="0">
              <a:cs typeface="Gill Sans MT"/>
            </a:endParaRPr>
          </a:p>
          <a:p>
            <a:pPr marL="304800" indent="-274320">
              <a:lnSpc>
                <a:spcPts val="3995"/>
              </a:lnSpc>
              <a:spcBef>
                <a:spcPts val="288"/>
              </a:spcBef>
              <a:buFont typeface="Arial"/>
              <a:buChar char="•"/>
              <a:tabLst>
                <a:tab pos="304800" algn="l"/>
              </a:tabLst>
            </a:pPr>
            <a:r>
              <a:rPr sz="3360" dirty="0">
                <a:cs typeface="Gill Sans MT"/>
              </a:rPr>
              <a:t>Made</a:t>
            </a:r>
            <a:r>
              <a:rPr sz="3360" spc="-54" dirty="0">
                <a:cs typeface="Gill Sans MT"/>
              </a:rPr>
              <a:t> </a:t>
            </a:r>
            <a:r>
              <a:rPr sz="3360" dirty="0">
                <a:cs typeface="Gill Sans MT"/>
              </a:rPr>
              <a:t>of</a:t>
            </a:r>
            <a:r>
              <a:rPr sz="3360" spc="-42" dirty="0">
                <a:cs typeface="Gill Sans MT"/>
              </a:rPr>
              <a:t> </a:t>
            </a:r>
            <a:r>
              <a:rPr sz="3360" spc="-12" dirty="0">
                <a:cs typeface="Gill Sans MT"/>
              </a:rPr>
              <a:t>stages:</a:t>
            </a:r>
            <a:endParaRPr sz="3360" dirty="0">
              <a:cs typeface="Gill Sans MT"/>
            </a:endParaRPr>
          </a:p>
          <a:p>
            <a:pPr marL="853440" lvl="1" indent="-274320">
              <a:lnSpc>
                <a:spcPts val="3366"/>
              </a:lnSpc>
              <a:buFont typeface="Arial"/>
              <a:buChar char="•"/>
              <a:tabLst>
                <a:tab pos="853440" algn="l"/>
              </a:tabLst>
            </a:pPr>
            <a:r>
              <a:rPr dirty="0">
                <a:cs typeface="Gill Sans MT"/>
              </a:rPr>
              <a:t>Each</a:t>
            </a:r>
            <a:r>
              <a:rPr spc="-126" dirty="0">
                <a:cs typeface="Gill Sans MT"/>
              </a:rPr>
              <a:t> </a:t>
            </a:r>
            <a:r>
              <a:rPr dirty="0">
                <a:cs typeface="Gill Sans MT"/>
              </a:rPr>
              <a:t>stage</a:t>
            </a:r>
            <a:r>
              <a:rPr spc="-120" dirty="0">
                <a:cs typeface="Gill Sans MT"/>
              </a:rPr>
              <a:t> </a:t>
            </a:r>
            <a:r>
              <a:rPr dirty="0">
                <a:cs typeface="Gill Sans MT"/>
              </a:rPr>
              <a:t>can</a:t>
            </a:r>
            <a:r>
              <a:rPr spc="-120" dirty="0">
                <a:cs typeface="Gill Sans MT"/>
              </a:rPr>
              <a:t> </a:t>
            </a:r>
            <a:r>
              <a:rPr spc="-12" dirty="0">
                <a:cs typeface="Gill Sans MT"/>
              </a:rPr>
              <a:t>have</a:t>
            </a:r>
            <a:r>
              <a:rPr spc="-120" dirty="0">
                <a:cs typeface="Gill Sans MT"/>
              </a:rPr>
              <a:t> </a:t>
            </a:r>
            <a:r>
              <a:rPr spc="-36" dirty="0">
                <a:cs typeface="Gill Sans MT"/>
              </a:rPr>
              <a:t>sequential</a:t>
            </a:r>
            <a:r>
              <a:rPr spc="-126" dirty="0">
                <a:cs typeface="Gill Sans MT"/>
              </a:rPr>
              <a:t> </a:t>
            </a:r>
            <a:r>
              <a:rPr spc="-42" dirty="0">
                <a:cs typeface="Gill Sans MT"/>
              </a:rPr>
              <a:t>actions</a:t>
            </a:r>
            <a:r>
              <a:rPr spc="-120" dirty="0">
                <a:cs typeface="Gill Sans MT"/>
              </a:rPr>
              <a:t> </a:t>
            </a:r>
            <a:r>
              <a:rPr dirty="0">
                <a:cs typeface="Gill Sans MT"/>
              </a:rPr>
              <a:t>and</a:t>
            </a:r>
            <a:r>
              <a:rPr spc="-114" dirty="0">
                <a:cs typeface="Gill Sans MT"/>
              </a:rPr>
              <a:t> </a:t>
            </a:r>
            <a:r>
              <a:rPr dirty="0">
                <a:cs typeface="Gill Sans MT"/>
              </a:rPr>
              <a:t>/</a:t>
            </a:r>
            <a:r>
              <a:rPr spc="-120" dirty="0">
                <a:cs typeface="Gill Sans MT"/>
              </a:rPr>
              <a:t> </a:t>
            </a:r>
            <a:r>
              <a:rPr spc="-36" dirty="0">
                <a:cs typeface="Gill Sans MT"/>
              </a:rPr>
              <a:t>or</a:t>
            </a:r>
            <a:r>
              <a:rPr spc="-120" dirty="0">
                <a:cs typeface="Gill Sans MT"/>
              </a:rPr>
              <a:t> </a:t>
            </a:r>
            <a:r>
              <a:rPr spc="-36" dirty="0">
                <a:cs typeface="Gill Sans MT"/>
              </a:rPr>
              <a:t>parallel</a:t>
            </a:r>
            <a:r>
              <a:rPr spc="-120" dirty="0">
                <a:cs typeface="Gill Sans MT"/>
              </a:rPr>
              <a:t> </a:t>
            </a:r>
            <a:r>
              <a:rPr spc="-12" dirty="0">
                <a:cs typeface="Gill Sans MT"/>
              </a:rPr>
              <a:t>actions</a:t>
            </a:r>
            <a:endParaRPr dirty="0">
              <a:cs typeface="Gill Sans MT"/>
            </a:endParaRPr>
          </a:p>
          <a:p>
            <a:pPr marL="853440" lvl="1" indent="-274320">
              <a:lnSpc>
                <a:spcPts val="3396"/>
              </a:lnSpc>
              <a:buFont typeface="Arial"/>
              <a:buChar char="•"/>
              <a:tabLst>
                <a:tab pos="853440" algn="l"/>
              </a:tabLst>
            </a:pPr>
            <a:r>
              <a:rPr dirty="0">
                <a:cs typeface="Gill Sans MT"/>
              </a:rPr>
              <a:t>Stages</a:t>
            </a:r>
            <a:r>
              <a:rPr spc="-120" dirty="0">
                <a:cs typeface="Gill Sans MT"/>
              </a:rPr>
              <a:t> </a:t>
            </a:r>
            <a:r>
              <a:rPr spc="-54" dirty="0">
                <a:cs typeface="Gill Sans MT"/>
              </a:rPr>
              <a:t>examples:</a:t>
            </a:r>
            <a:r>
              <a:rPr spc="-240" dirty="0">
                <a:cs typeface="Gill Sans MT"/>
              </a:rPr>
              <a:t> </a:t>
            </a:r>
            <a:r>
              <a:rPr spc="-36" dirty="0">
                <a:cs typeface="Gill Sans MT"/>
              </a:rPr>
              <a:t>Build</a:t>
            </a:r>
            <a:r>
              <a:rPr spc="-42" dirty="0">
                <a:cs typeface="Gill Sans MT"/>
              </a:rPr>
              <a:t> </a:t>
            </a:r>
            <a:r>
              <a:rPr dirty="0">
                <a:cs typeface="Gill Sans MT"/>
              </a:rPr>
              <a:t>/</a:t>
            </a:r>
            <a:r>
              <a:rPr spc="-408" dirty="0">
                <a:cs typeface="Gill Sans MT"/>
              </a:rPr>
              <a:t> </a:t>
            </a:r>
            <a:r>
              <a:rPr spc="-168" dirty="0">
                <a:cs typeface="Gill Sans MT"/>
              </a:rPr>
              <a:t>Test</a:t>
            </a:r>
            <a:r>
              <a:rPr spc="-30" dirty="0">
                <a:cs typeface="Gill Sans MT"/>
              </a:rPr>
              <a:t> </a:t>
            </a:r>
            <a:r>
              <a:rPr dirty="0">
                <a:cs typeface="Gill Sans MT"/>
              </a:rPr>
              <a:t>/</a:t>
            </a:r>
            <a:r>
              <a:rPr spc="-42" dirty="0">
                <a:cs typeface="Gill Sans MT"/>
              </a:rPr>
              <a:t> </a:t>
            </a:r>
            <a:r>
              <a:rPr spc="-24" dirty="0">
                <a:cs typeface="Gill Sans MT"/>
              </a:rPr>
              <a:t>Deploy</a:t>
            </a:r>
            <a:r>
              <a:rPr spc="-48" dirty="0">
                <a:cs typeface="Gill Sans MT"/>
              </a:rPr>
              <a:t> </a:t>
            </a:r>
            <a:r>
              <a:rPr dirty="0">
                <a:cs typeface="Gill Sans MT"/>
              </a:rPr>
              <a:t>/</a:t>
            </a:r>
            <a:r>
              <a:rPr spc="-36" dirty="0">
                <a:cs typeface="Gill Sans MT"/>
              </a:rPr>
              <a:t> </a:t>
            </a:r>
            <a:r>
              <a:rPr spc="-42" dirty="0">
                <a:cs typeface="Gill Sans MT"/>
              </a:rPr>
              <a:t>Load</a:t>
            </a:r>
            <a:r>
              <a:rPr spc="-408" dirty="0">
                <a:cs typeface="Gill Sans MT"/>
              </a:rPr>
              <a:t> </a:t>
            </a:r>
            <a:r>
              <a:rPr spc="-168" dirty="0">
                <a:cs typeface="Gill Sans MT"/>
              </a:rPr>
              <a:t>Test</a:t>
            </a:r>
            <a:r>
              <a:rPr spc="-36" dirty="0">
                <a:cs typeface="Gill Sans MT"/>
              </a:rPr>
              <a:t> </a:t>
            </a:r>
            <a:r>
              <a:rPr dirty="0">
                <a:cs typeface="Gill Sans MT"/>
              </a:rPr>
              <a:t>/</a:t>
            </a:r>
            <a:r>
              <a:rPr spc="-42" dirty="0">
                <a:cs typeface="Gill Sans MT"/>
              </a:rPr>
              <a:t> </a:t>
            </a:r>
            <a:r>
              <a:rPr spc="-24" dirty="0">
                <a:cs typeface="Gill Sans MT"/>
              </a:rPr>
              <a:t>etc…</a:t>
            </a:r>
            <a:endParaRPr dirty="0">
              <a:cs typeface="Gill Sans MT"/>
            </a:endParaRPr>
          </a:p>
          <a:p>
            <a:pPr marL="853440" lvl="1" indent="-274320">
              <a:spcBef>
                <a:spcPts val="30"/>
              </a:spcBef>
              <a:buFont typeface="Arial"/>
              <a:buChar char="•"/>
              <a:tabLst>
                <a:tab pos="853440" algn="l"/>
              </a:tabLst>
            </a:pPr>
            <a:r>
              <a:rPr spc="-12" dirty="0">
                <a:cs typeface="Gill Sans MT"/>
              </a:rPr>
              <a:t>Manual</a:t>
            </a:r>
            <a:r>
              <a:rPr spc="-120" dirty="0">
                <a:cs typeface="Gill Sans MT"/>
              </a:rPr>
              <a:t> </a:t>
            </a:r>
            <a:r>
              <a:rPr spc="-36" dirty="0">
                <a:cs typeface="Gill Sans MT"/>
              </a:rPr>
              <a:t>approval</a:t>
            </a:r>
            <a:r>
              <a:rPr spc="-120" dirty="0">
                <a:cs typeface="Gill Sans MT"/>
              </a:rPr>
              <a:t> </a:t>
            </a:r>
            <a:r>
              <a:rPr dirty="0">
                <a:cs typeface="Gill Sans MT"/>
              </a:rPr>
              <a:t>can</a:t>
            </a:r>
            <a:r>
              <a:rPr spc="-120" dirty="0">
                <a:cs typeface="Gill Sans MT"/>
              </a:rPr>
              <a:t> </a:t>
            </a:r>
            <a:r>
              <a:rPr dirty="0">
                <a:cs typeface="Gill Sans MT"/>
              </a:rPr>
              <a:t>be</a:t>
            </a:r>
            <a:r>
              <a:rPr spc="-114" dirty="0">
                <a:cs typeface="Gill Sans MT"/>
              </a:rPr>
              <a:t> </a:t>
            </a:r>
            <a:r>
              <a:rPr spc="-12" dirty="0">
                <a:cs typeface="Gill Sans MT"/>
              </a:rPr>
              <a:t>defined</a:t>
            </a:r>
            <a:r>
              <a:rPr spc="-120" dirty="0">
                <a:cs typeface="Gill Sans MT"/>
              </a:rPr>
              <a:t> </a:t>
            </a:r>
            <a:r>
              <a:rPr dirty="0">
                <a:cs typeface="Gill Sans MT"/>
              </a:rPr>
              <a:t>at</a:t>
            </a:r>
            <a:r>
              <a:rPr spc="-120" dirty="0">
                <a:cs typeface="Gill Sans MT"/>
              </a:rPr>
              <a:t> </a:t>
            </a:r>
            <a:r>
              <a:rPr dirty="0">
                <a:cs typeface="Gill Sans MT"/>
              </a:rPr>
              <a:t>any</a:t>
            </a:r>
            <a:r>
              <a:rPr spc="-126" dirty="0">
                <a:cs typeface="Gill Sans MT"/>
              </a:rPr>
              <a:t> </a:t>
            </a:r>
            <a:r>
              <a:rPr spc="-12" dirty="0">
                <a:cs typeface="Gill Sans MT"/>
              </a:rPr>
              <a:t>stage</a:t>
            </a:r>
            <a:endParaRPr dirty="0">
              <a:cs typeface="Gill Sans MT"/>
            </a:endParaRPr>
          </a:p>
        </p:txBody>
      </p:sp>
      <p:pic>
        <p:nvPicPr>
          <p:cNvPr id="6" name="object 6"/>
          <p:cNvPicPr/>
          <p:nvPr/>
        </p:nvPicPr>
        <p:blipFill>
          <a:blip r:embed="rId3" cstate="print"/>
          <a:stretch>
            <a:fillRect/>
          </a:stretch>
        </p:blipFill>
        <p:spPr>
          <a:xfrm>
            <a:off x="11965741" y="449394"/>
            <a:ext cx="1658815" cy="1985138"/>
          </a:xfrm>
          <a:prstGeom prst="rect">
            <a:avLst/>
          </a:prstGeom>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title"/>
          </p:nvPr>
        </p:nvSpPr>
        <p:spPr>
          <a:xfrm>
            <a:off x="1100327" y="440740"/>
            <a:ext cx="7222236" cy="827919"/>
          </a:xfrm>
          <a:prstGeom prst="rect">
            <a:avLst/>
          </a:prstGeom>
        </p:spPr>
        <p:txBody>
          <a:bodyPr vert="horz" wrap="square" lIns="0" tIns="15240" rIns="0" bIns="0" rtlCol="0" anchor="t">
            <a:spAutoFit/>
          </a:bodyPr>
          <a:lstStyle/>
          <a:p>
            <a:pPr marL="15240">
              <a:spcBef>
                <a:spcPts val="120"/>
              </a:spcBef>
            </a:pPr>
            <a:r>
              <a:rPr spc="-792" dirty="0">
                <a:solidFill>
                  <a:schemeClr val="tx1"/>
                </a:solidFill>
                <a:latin typeface="+mn-lt"/>
              </a:rPr>
              <a:t>T</a:t>
            </a:r>
            <a:r>
              <a:rPr spc="-60" dirty="0">
                <a:solidFill>
                  <a:schemeClr val="tx1"/>
                </a:solidFill>
                <a:latin typeface="+mn-lt"/>
              </a:rPr>
              <a:t>ec</a:t>
            </a:r>
            <a:r>
              <a:rPr spc="-54" dirty="0">
                <a:solidFill>
                  <a:schemeClr val="tx1"/>
                </a:solidFill>
                <a:latin typeface="+mn-lt"/>
              </a:rPr>
              <a:t>hn</a:t>
            </a:r>
            <a:r>
              <a:rPr spc="-60" dirty="0">
                <a:solidFill>
                  <a:schemeClr val="tx1"/>
                </a:solidFill>
                <a:latin typeface="+mn-lt"/>
              </a:rPr>
              <a:t>olo</a:t>
            </a:r>
            <a:r>
              <a:rPr spc="-66" dirty="0">
                <a:solidFill>
                  <a:schemeClr val="tx1"/>
                </a:solidFill>
                <a:latin typeface="+mn-lt"/>
              </a:rPr>
              <a:t>g</a:t>
            </a:r>
            <a:r>
              <a:rPr spc="-60" dirty="0">
                <a:solidFill>
                  <a:schemeClr val="tx1"/>
                </a:solidFill>
                <a:latin typeface="+mn-lt"/>
              </a:rPr>
              <a:t>y</a:t>
            </a:r>
            <a:r>
              <a:rPr spc="-228" dirty="0">
                <a:solidFill>
                  <a:schemeClr val="tx1"/>
                </a:solidFill>
                <a:latin typeface="+mn-lt"/>
              </a:rPr>
              <a:t> </a:t>
            </a:r>
            <a:r>
              <a:rPr spc="-54" dirty="0">
                <a:solidFill>
                  <a:schemeClr val="tx1"/>
                </a:solidFill>
                <a:latin typeface="+mn-lt"/>
              </a:rPr>
              <a:t>Stack</a:t>
            </a:r>
            <a:r>
              <a:rPr spc="-240" dirty="0">
                <a:solidFill>
                  <a:schemeClr val="tx1"/>
                </a:solidFill>
                <a:latin typeface="+mn-lt"/>
              </a:rPr>
              <a:t> </a:t>
            </a:r>
            <a:r>
              <a:rPr spc="-78" dirty="0">
                <a:solidFill>
                  <a:schemeClr val="tx1"/>
                </a:solidFill>
                <a:latin typeface="+mn-lt"/>
              </a:rPr>
              <a:t>for</a:t>
            </a:r>
            <a:r>
              <a:rPr spc="-240" dirty="0">
                <a:solidFill>
                  <a:schemeClr val="tx1"/>
                </a:solidFill>
                <a:latin typeface="+mn-lt"/>
              </a:rPr>
              <a:t> </a:t>
            </a:r>
            <a:r>
              <a:rPr spc="-108" dirty="0">
                <a:solidFill>
                  <a:schemeClr val="tx1"/>
                </a:solidFill>
                <a:latin typeface="+mn-lt"/>
              </a:rPr>
              <a:t>CICD</a:t>
            </a:r>
          </a:p>
        </p:txBody>
      </p:sp>
      <p:grpSp>
        <p:nvGrpSpPr>
          <p:cNvPr id="5" name="object 5"/>
          <p:cNvGrpSpPr/>
          <p:nvPr/>
        </p:nvGrpSpPr>
        <p:grpSpPr>
          <a:xfrm>
            <a:off x="2034541" y="1728242"/>
            <a:ext cx="2007107" cy="819912"/>
            <a:chOff x="1695450" y="1440202"/>
            <a:chExt cx="1672589" cy="683260"/>
          </a:xfrm>
        </p:grpSpPr>
        <p:sp>
          <p:nvSpPr>
            <p:cNvPr id="6" name="object 6"/>
            <p:cNvSpPr/>
            <p:nvPr/>
          </p:nvSpPr>
          <p:spPr>
            <a:xfrm>
              <a:off x="1701800" y="1446552"/>
              <a:ext cx="1659889" cy="670560"/>
            </a:xfrm>
            <a:custGeom>
              <a:avLst/>
              <a:gdLst/>
              <a:ahLst/>
              <a:cxnLst/>
              <a:rect l="l" t="t" r="r" b="b"/>
              <a:pathLst>
                <a:path w="1659889" h="670560">
                  <a:moveTo>
                    <a:pt x="1324409" y="0"/>
                  </a:moveTo>
                  <a:lnTo>
                    <a:pt x="0" y="0"/>
                  </a:lnTo>
                  <a:lnTo>
                    <a:pt x="0" y="670115"/>
                  </a:lnTo>
                  <a:lnTo>
                    <a:pt x="1324409" y="670115"/>
                  </a:lnTo>
                  <a:lnTo>
                    <a:pt x="1659465" y="335059"/>
                  </a:lnTo>
                  <a:lnTo>
                    <a:pt x="1324409" y="0"/>
                  </a:lnTo>
                  <a:close/>
                </a:path>
              </a:pathLst>
            </a:custGeom>
            <a:solidFill>
              <a:srgbClr val="5091D0"/>
            </a:solidFill>
          </p:spPr>
          <p:txBody>
            <a:bodyPr wrap="square" lIns="0" tIns="0" rIns="0" bIns="0" rtlCol="0"/>
            <a:lstStyle/>
            <a:p>
              <a:endParaRPr sz="3456"/>
            </a:p>
          </p:txBody>
        </p:sp>
        <p:sp>
          <p:nvSpPr>
            <p:cNvPr id="7" name="object 7"/>
            <p:cNvSpPr/>
            <p:nvPr/>
          </p:nvSpPr>
          <p:spPr>
            <a:xfrm>
              <a:off x="1701800" y="1446552"/>
              <a:ext cx="1659889" cy="670560"/>
            </a:xfrm>
            <a:custGeom>
              <a:avLst/>
              <a:gdLst/>
              <a:ahLst/>
              <a:cxnLst/>
              <a:rect l="l" t="t" r="r" b="b"/>
              <a:pathLst>
                <a:path w="1659889" h="670560">
                  <a:moveTo>
                    <a:pt x="0" y="0"/>
                  </a:moveTo>
                  <a:lnTo>
                    <a:pt x="1324410" y="0"/>
                  </a:lnTo>
                  <a:lnTo>
                    <a:pt x="1659466" y="335058"/>
                  </a:lnTo>
                  <a:lnTo>
                    <a:pt x="1324410" y="670115"/>
                  </a:lnTo>
                  <a:lnTo>
                    <a:pt x="0" y="670115"/>
                  </a:lnTo>
                  <a:lnTo>
                    <a:pt x="0" y="0"/>
                  </a:lnTo>
                  <a:close/>
                </a:path>
              </a:pathLst>
            </a:custGeom>
            <a:ln w="12700">
              <a:solidFill>
                <a:srgbClr val="386998"/>
              </a:solidFill>
            </a:ln>
          </p:spPr>
          <p:txBody>
            <a:bodyPr wrap="square" lIns="0" tIns="0" rIns="0" bIns="0" rtlCol="0"/>
            <a:lstStyle/>
            <a:p>
              <a:endParaRPr sz="3456"/>
            </a:p>
          </p:txBody>
        </p:sp>
      </p:grpSp>
      <p:sp>
        <p:nvSpPr>
          <p:cNvPr id="8" name="object 8"/>
          <p:cNvSpPr txBox="1"/>
          <p:nvPr/>
        </p:nvSpPr>
        <p:spPr>
          <a:xfrm>
            <a:off x="2635380" y="1941576"/>
            <a:ext cx="603504" cy="347788"/>
          </a:xfrm>
          <a:prstGeom prst="rect">
            <a:avLst/>
          </a:prstGeom>
        </p:spPr>
        <p:txBody>
          <a:bodyPr vert="horz" wrap="square" lIns="0" tIns="15240" rIns="0" bIns="0" rtlCol="0">
            <a:spAutoFit/>
          </a:bodyPr>
          <a:lstStyle/>
          <a:p>
            <a:pPr marL="15240">
              <a:spcBef>
                <a:spcPts val="120"/>
              </a:spcBef>
            </a:pPr>
            <a:r>
              <a:rPr sz="2160" spc="-24" dirty="0">
                <a:cs typeface="Calibri"/>
              </a:rPr>
              <a:t>Code</a:t>
            </a:r>
            <a:endParaRPr sz="2160">
              <a:cs typeface="Calibri"/>
            </a:endParaRPr>
          </a:p>
        </p:txBody>
      </p:sp>
      <p:grpSp>
        <p:nvGrpSpPr>
          <p:cNvPr id="9" name="object 9"/>
          <p:cNvGrpSpPr/>
          <p:nvPr/>
        </p:nvGrpSpPr>
        <p:grpSpPr>
          <a:xfrm>
            <a:off x="4229101" y="1728241"/>
            <a:ext cx="2007107" cy="819912"/>
            <a:chOff x="3524250" y="1440201"/>
            <a:chExt cx="1672589" cy="683260"/>
          </a:xfrm>
        </p:grpSpPr>
        <p:sp>
          <p:nvSpPr>
            <p:cNvPr id="10" name="object 10"/>
            <p:cNvSpPr/>
            <p:nvPr/>
          </p:nvSpPr>
          <p:spPr>
            <a:xfrm>
              <a:off x="3530600" y="1446551"/>
              <a:ext cx="1659889" cy="670560"/>
            </a:xfrm>
            <a:custGeom>
              <a:avLst/>
              <a:gdLst/>
              <a:ahLst/>
              <a:cxnLst/>
              <a:rect l="l" t="t" r="r" b="b"/>
              <a:pathLst>
                <a:path w="1659889" h="670560">
                  <a:moveTo>
                    <a:pt x="1324409" y="0"/>
                  </a:moveTo>
                  <a:lnTo>
                    <a:pt x="0" y="0"/>
                  </a:lnTo>
                  <a:lnTo>
                    <a:pt x="0" y="670115"/>
                  </a:lnTo>
                  <a:lnTo>
                    <a:pt x="1324409" y="670115"/>
                  </a:lnTo>
                  <a:lnTo>
                    <a:pt x="1659465" y="335059"/>
                  </a:lnTo>
                  <a:lnTo>
                    <a:pt x="1324409" y="0"/>
                  </a:lnTo>
                  <a:close/>
                </a:path>
              </a:pathLst>
            </a:custGeom>
            <a:solidFill>
              <a:srgbClr val="5091D0"/>
            </a:solidFill>
          </p:spPr>
          <p:txBody>
            <a:bodyPr wrap="square" lIns="0" tIns="0" rIns="0" bIns="0" rtlCol="0"/>
            <a:lstStyle/>
            <a:p>
              <a:endParaRPr sz="3456"/>
            </a:p>
          </p:txBody>
        </p:sp>
        <p:sp>
          <p:nvSpPr>
            <p:cNvPr id="11" name="object 11"/>
            <p:cNvSpPr/>
            <p:nvPr/>
          </p:nvSpPr>
          <p:spPr>
            <a:xfrm>
              <a:off x="3530600" y="1446551"/>
              <a:ext cx="1659889" cy="670560"/>
            </a:xfrm>
            <a:custGeom>
              <a:avLst/>
              <a:gdLst/>
              <a:ahLst/>
              <a:cxnLst/>
              <a:rect l="l" t="t" r="r" b="b"/>
              <a:pathLst>
                <a:path w="1659889" h="670560">
                  <a:moveTo>
                    <a:pt x="0" y="0"/>
                  </a:moveTo>
                  <a:lnTo>
                    <a:pt x="1324410" y="0"/>
                  </a:lnTo>
                  <a:lnTo>
                    <a:pt x="1659466" y="335058"/>
                  </a:lnTo>
                  <a:lnTo>
                    <a:pt x="1324410" y="670115"/>
                  </a:lnTo>
                  <a:lnTo>
                    <a:pt x="0" y="670115"/>
                  </a:lnTo>
                  <a:lnTo>
                    <a:pt x="0" y="0"/>
                  </a:lnTo>
                  <a:close/>
                </a:path>
              </a:pathLst>
            </a:custGeom>
            <a:ln w="12700">
              <a:solidFill>
                <a:srgbClr val="386998"/>
              </a:solidFill>
            </a:ln>
          </p:spPr>
          <p:txBody>
            <a:bodyPr wrap="square" lIns="0" tIns="0" rIns="0" bIns="0" rtlCol="0"/>
            <a:lstStyle/>
            <a:p>
              <a:endParaRPr sz="3456"/>
            </a:p>
          </p:txBody>
        </p:sp>
      </p:grpSp>
      <p:sp>
        <p:nvSpPr>
          <p:cNvPr id="12" name="object 12"/>
          <p:cNvSpPr txBox="1"/>
          <p:nvPr/>
        </p:nvSpPr>
        <p:spPr>
          <a:xfrm>
            <a:off x="4834702" y="1941576"/>
            <a:ext cx="594360" cy="347788"/>
          </a:xfrm>
          <a:prstGeom prst="rect">
            <a:avLst/>
          </a:prstGeom>
        </p:spPr>
        <p:txBody>
          <a:bodyPr vert="horz" wrap="square" lIns="0" tIns="15240" rIns="0" bIns="0" rtlCol="0">
            <a:spAutoFit/>
          </a:bodyPr>
          <a:lstStyle/>
          <a:p>
            <a:pPr marL="15240">
              <a:spcBef>
                <a:spcPts val="120"/>
              </a:spcBef>
            </a:pPr>
            <a:r>
              <a:rPr sz="2160" spc="-12" dirty="0">
                <a:cs typeface="Calibri"/>
              </a:rPr>
              <a:t>Build</a:t>
            </a:r>
            <a:endParaRPr sz="2160">
              <a:cs typeface="Calibri"/>
            </a:endParaRPr>
          </a:p>
        </p:txBody>
      </p:sp>
      <p:grpSp>
        <p:nvGrpSpPr>
          <p:cNvPr id="13" name="object 13"/>
          <p:cNvGrpSpPr/>
          <p:nvPr/>
        </p:nvGrpSpPr>
        <p:grpSpPr>
          <a:xfrm>
            <a:off x="6423661" y="1728241"/>
            <a:ext cx="2007107" cy="819912"/>
            <a:chOff x="5353050" y="1440201"/>
            <a:chExt cx="1672589" cy="683260"/>
          </a:xfrm>
        </p:grpSpPr>
        <p:sp>
          <p:nvSpPr>
            <p:cNvPr id="14" name="object 14"/>
            <p:cNvSpPr/>
            <p:nvPr/>
          </p:nvSpPr>
          <p:spPr>
            <a:xfrm>
              <a:off x="5359400" y="1446551"/>
              <a:ext cx="1659889" cy="670560"/>
            </a:xfrm>
            <a:custGeom>
              <a:avLst/>
              <a:gdLst/>
              <a:ahLst/>
              <a:cxnLst/>
              <a:rect l="l" t="t" r="r" b="b"/>
              <a:pathLst>
                <a:path w="1659890" h="670560">
                  <a:moveTo>
                    <a:pt x="1324409" y="0"/>
                  </a:moveTo>
                  <a:lnTo>
                    <a:pt x="0" y="0"/>
                  </a:lnTo>
                  <a:lnTo>
                    <a:pt x="0" y="670115"/>
                  </a:lnTo>
                  <a:lnTo>
                    <a:pt x="1324409" y="670115"/>
                  </a:lnTo>
                  <a:lnTo>
                    <a:pt x="1659465" y="335059"/>
                  </a:lnTo>
                  <a:lnTo>
                    <a:pt x="1324409" y="0"/>
                  </a:lnTo>
                  <a:close/>
                </a:path>
              </a:pathLst>
            </a:custGeom>
            <a:solidFill>
              <a:srgbClr val="5091D0"/>
            </a:solidFill>
          </p:spPr>
          <p:txBody>
            <a:bodyPr wrap="square" lIns="0" tIns="0" rIns="0" bIns="0" rtlCol="0"/>
            <a:lstStyle/>
            <a:p>
              <a:endParaRPr sz="3456"/>
            </a:p>
          </p:txBody>
        </p:sp>
        <p:sp>
          <p:nvSpPr>
            <p:cNvPr id="15" name="object 15"/>
            <p:cNvSpPr/>
            <p:nvPr/>
          </p:nvSpPr>
          <p:spPr>
            <a:xfrm>
              <a:off x="5359400" y="1446551"/>
              <a:ext cx="1659889" cy="670560"/>
            </a:xfrm>
            <a:custGeom>
              <a:avLst/>
              <a:gdLst/>
              <a:ahLst/>
              <a:cxnLst/>
              <a:rect l="l" t="t" r="r" b="b"/>
              <a:pathLst>
                <a:path w="1659890" h="670560">
                  <a:moveTo>
                    <a:pt x="0" y="0"/>
                  </a:moveTo>
                  <a:lnTo>
                    <a:pt x="1324410" y="0"/>
                  </a:lnTo>
                  <a:lnTo>
                    <a:pt x="1659466" y="335058"/>
                  </a:lnTo>
                  <a:lnTo>
                    <a:pt x="1324410" y="670115"/>
                  </a:lnTo>
                  <a:lnTo>
                    <a:pt x="0" y="670115"/>
                  </a:lnTo>
                  <a:lnTo>
                    <a:pt x="0" y="0"/>
                  </a:lnTo>
                  <a:close/>
                </a:path>
              </a:pathLst>
            </a:custGeom>
            <a:ln w="12700">
              <a:solidFill>
                <a:srgbClr val="386998"/>
              </a:solidFill>
            </a:ln>
          </p:spPr>
          <p:txBody>
            <a:bodyPr wrap="square" lIns="0" tIns="0" rIns="0" bIns="0" rtlCol="0"/>
            <a:lstStyle/>
            <a:p>
              <a:endParaRPr sz="3456"/>
            </a:p>
          </p:txBody>
        </p:sp>
      </p:grpSp>
      <p:sp>
        <p:nvSpPr>
          <p:cNvPr id="16" name="object 16"/>
          <p:cNvSpPr txBox="1"/>
          <p:nvPr/>
        </p:nvSpPr>
        <p:spPr>
          <a:xfrm>
            <a:off x="7090602" y="1941576"/>
            <a:ext cx="472440" cy="347788"/>
          </a:xfrm>
          <a:prstGeom prst="rect">
            <a:avLst/>
          </a:prstGeom>
        </p:spPr>
        <p:txBody>
          <a:bodyPr vert="horz" wrap="square" lIns="0" tIns="15240" rIns="0" bIns="0" rtlCol="0">
            <a:spAutoFit/>
          </a:bodyPr>
          <a:lstStyle/>
          <a:p>
            <a:pPr marL="15240">
              <a:spcBef>
                <a:spcPts val="120"/>
              </a:spcBef>
            </a:pPr>
            <a:r>
              <a:rPr sz="2160" spc="-48" dirty="0">
                <a:cs typeface="Calibri"/>
              </a:rPr>
              <a:t>Test</a:t>
            </a:r>
            <a:endParaRPr sz="2160">
              <a:cs typeface="Calibri"/>
            </a:endParaRPr>
          </a:p>
        </p:txBody>
      </p:sp>
      <p:grpSp>
        <p:nvGrpSpPr>
          <p:cNvPr id="17" name="object 17"/>
          <p:cNvGrpSpPr/>
          <p:nvPr/>
        </p:nvGrpSpPr>
        <p:grpSpPr>
          <a:xfrm>
            <a:off x="8618221" y="1745045"/>
            <a:ext cx="2007107" cy="819912"/>
            <a:chOff x="7181850" y="1454204"/>
            <a:chExt cx="1672589" cy="683260"/>
          </a:xfrm>
        </p:grpSpPr>
        <p:sp>
          <p:nvSpPr>
            <p:cNvPr id="18" name="object 18"/>
            <p:cNvSpPr/>
            <p:nvPr/>
          </p:nvSpPr>
          <p:spPr>
            <a:xfrm>
              <a:off x="7188200" y="1460554"/>
              <a:ext cx="1659889" cy="670560"/>
            </a:xfrm>
            <a:custGeom>
              <a:avLst/>
              <a:gdLst/>
              <a:ahLst/>
              <a:cxnLst/>
              <a:rect l="l" t="t" r="r" b="b"/>
              <a:pathLst>
                <a:path w="1659890" h="670560">
                  <a:moveTo>
                    <a:pt x="1324409" y="0"/>
                  </a:moveTo>
                  <a:lnTo>
                    <a:pt x="0" y="0"/>
                  </a:lnTo>
                  <a:lnTo>
                    <a:pt x="0" y="670114"/>
                  </a:lnTo>
                  <a:lnTo>
                    <a:pt x="1324409" y="670114"/>
                  </a:lnTo>
                  <a:lnTo>
                    <a:pt x="1659465" y="335057"/>
                  </a:lnTo>
                  <a:lnTo>
                    <a:pt x="1324409" y="0"/>
                  </a:lnTo>
                  <a:close/>
                </a:path>
              </a:pathLst>
            </a:custGeom>
            <a:solidFill>
              <a:srgbClr val="5091D0"/>
            </a:solidFill>
          </p:spPr>
          <p:txBody>
            <a:bodyPr wrap="square" lIns="0" tIns="0" rIns="0" bIns="0" rtlCol="0"/>
            <a:lstStyle/>
            <a:p>
              <a:endParaRPr sz="3456"/>
            </a:p>
          </p:txBody>
        </p:sp>
        <p:sp>
          <p:nvSpPr>
            <p:cNvPr id="19" name="object 19"/>
            <p:cNvSpPr/>
            <p:nvPr/>
          </p:nvSpPr>
          <p:spPr>
            <a:xfrm>
              <a:off x="7188200" y="1460554"/>
              <a:ext cx="1659889" cy="670560"/>
            </a:xfrm>
            <a:custGeom>
              <a:avLst/>
              <a:gdLst/>
              <a:ahLst/>
              <a:cxnLst/>
              <a:rect l="l" t="t" r="r" b="b"/>
              <a:pathLst>
                <a:path w="1659890" h="670560">
                  <a:moveTo>
                    <a:pt x="0" y="0"/>
                  </a:moveTo>
                  <a:lnTo>
                    <a:pt x="1324410" y="0"/>
                  </a:lnTo>
                  <a:lnTo>
                    <a:pt x="1659466" y="335058"/>
                  </a:lnTo>
                  <a:lnTo>
                    <a:pt x="1324410" y="670115"/>
                  </a:lnTo>
                  <a:lnTo>
                    <a:pt x="0" y="670115"/>
                  </a:lnTo>
                  <a:lnTo>
                    <a:pt x="0" y="0"/>
                  </a:lnTo>
                  <a:close/>
                </a:path>
              </a:pathLst>
            </a:custGeom>
            <a:ln w="12700">
              <a:solidFill>
                <a:srgbClr val="386998"/>
              </a:solidFill>
            </a:ln>
          </p:spPr>
          <p:txBody>
            <a:bodyPr wrap="square" lIns="0" tIns="0" rIns="0" bIns="0" rtlCol="0"/>
            <a:lstStyle/>
            <a:p>
              <a:endParaRPr sz="3456"/>
            </a:p>
          </p:txBody>
        </p:sp>
      </p:grpSp>
      <p:sp>
        <p:nvSpPr>
          <p:cNvPr id="20" name="object 20"/>
          <p:cNvSpPr txBox="1"/>
          <p:nvPr/>
        </p:nvSpPr>
        <p:spPr>
          <a:xfrm>
            <a:off x="9115007" y="1959865"/>
            <a:ext cx="812292" cy="347788"/>
          </a:xfrm>
          <a:prstGeom prst="rect">
            <a:avLst/>
          </a:prstGeom>
        </p:spPr>
        <p:txBody>
          <a:bodyPr vert="horz" wrap="square" lIns="0" tIns="15240" rIns="0" bIns="0" rtlCol="0">
            <a:spAutoFit/>
          </a:bodyPr>
          <a:lstStyle/>
          <a:p>
            <a:pPr marL="15240">
              <a:spcBef>
                <a:spcPts val="120"/>
              </a:spcBef>
            </a:pPr>
            <a:r>
              <a:rPr sz="2160" spc="-12" dirty="0">
                <a:cs typeface="Calibri"/>
              </a:rPr>
              <a:t>Deploy</a:t>
            </a:r>
            <a:endParaRPr sz="2160">
              <a:cs typeface="Calibri"/>
            </a:endParaRPr>
          </a:p>
        </p:txBody>
      </p:sp>
      <p:grpSp>
        <p:nvGrpSpPr>
          <p:cNvPr id="21" name="object 21"/>
          <p:cNvGrpSpPr/>
          <p:nvPr/>
        </p:nvGrpSpPr>
        <p:grpSpPr>
          <a:xfrm>
            <a:off x="10812781" y="1745045"/>
            <a:ext cx="2007107" cy="819912"/>
            <a:chOff x="9010650" y="1454204"/>
            <a:chExt cx="1672589" cy="683260"/>
          </a:xfrm>
        </p:grpSpPr>
        <p:sp>
          <p:nvSpPr>
            <p:cNvPr id="22" name="object 22"/>
            <p:cNvSpPr/>
            <p:nvPr/>
          </p:nvSpPr>
          <p:spPr>
            <a:xfrm>
              <a:off x="9017000" y="1460554"/>
              <a:ext cx="1659889" cy="670560"/>
            </a:xfrm>
            <a:custGeom>
              <a:avLst/>
              <a:gdLst/>
              <a:ahLst/>
              <a:cxnLst/>
              <a:rect l="l" t="t" r="r" b="b"/>
              <a:pathLst>
                <a:path w="1659890" h="670560">
                  <a:moveTo>
                    <a:pt x="1324409" y="0"/>
                  </a:moveTo>
                  <a:lnTo>
                    <a:pt x="0" y="0"/>
                  </a:lnTo>
                  <a:lnTo>
                    <a:pt x="0" y="670114"/>
                  </a:lnTo>
                  <a:lnTo>
                    <a:pt x="1324409" y="670114"/>
                  </a:lnTo>
                  <a:lnTo>
                    <a:pt x="1659465" y="335057"/>
                  </a:lnTo>
                  <a:lnTo>
                    <a:pt x="1324409" y="0"/>
                  </a:lnTo>
                  <a:close/>
                </a:path>
              </a:pathLst>
            </a:custGeom>
            <a:solidFill>
              <a:srgbClr val="5091D0"/>
            </a:solidFill>
          </p:spPr>
          <p:txBody>
            <a:bodyPr wrap="square" lIns="0" tIns="0" rIns="0" bIns="0" rtlCol="0"/>
            <a:lstStyle/>
            <a:p>
              <a:endParaRPr sz="3456"/>
            </a:p>
          </p:txBody>
        </p:sp>
        <p:sp>
          <p:nvSpPr>
            <p:cNvPr id="23" name="object 23"/>
            <p:cNvSpPr/>
            <p:nvPr/>
          </p:nvSpPr>
          <p:spPr>
            <a:xfrm>
              <a:off x="9017000" y="1460554"/>
              <a:ext cx="1659889" cy="670560"/>
            </a:xfrm>
            <a:custGeom>
              <a:avLst/>
              <a:gdLst/>
              <a:ahLst/>
              <a:cxnLst/>
              <a:rect l="l" t="t" r="r" b="b"/>
              <a:pathLst>
                <a:path w="1659890" h="670560">
                  <a:moveTo>
                    <a:pt x="0" y="0"/>
                  </a:moveTo>
                  <a:lnTo>
                    <a:pt x="1324410" y="0"/>
                  </a:lnTo>
                  <a:lnTo>
                    <a:pt x="1659466" y="335058"/>
                  </a:lnTo>
                  <a:lnTo>
                    <a:pt x="1324410" y="670115"/>
                  </a:lnTo>
                  <a:lnTo>
                    <a:pt x="0" y="670115"/>
                  </a:lnTo>
                  <a:lnTo>
                    <a:pt x="0" y="0"/>
                  </a:lnTo>
                  <a:close/>
                </a:path>
              </a:pathLst>
            </a:custGeom>
            <a:ln w="12700">
              <a:solidFill>
                <a:srgbClr val="386998"/>
              </a:solidFill>
            </a:ln>
          </p:spPr>
          <p:txBody>
            <a:bodyPr wrap="square" lIns="0" tIns="0" rIns="0" bIns="0" rtlCol="0"/>
            <a:lstStyle/>
            <a:p>
              <a:endParaRPr sz="3456"/>
            </a:p>
          </p:txBody>
        </p:sp>
      </p:grpSp>
      <p:sp>
        <p:nvSpPr>
          <p:cNvPr id="24" name="object 24"/>
          <p:cNvSpPr txBox="1"/>
          <p:nvPr/>
        </p:nvSpPr>
        <p:spPr>
          <a:xfrm>
            <a:off x="11189742" y="1959865"/>
            <a:ext cx="1051560" cy="347788"/>
          </a:xfrm>
          <a:prstGeom prst="rect">
            <a:avLst/>
          </a:prstGeom>
        </p:spPr>
        <p:txBody>
          <a:bodyPr vert="horz" wrap="square" lIns="0" tIns="15240" rIns="0" bIns="0" rtlCol="0">
            <a:spAutoFit/>
          </a:bodyPr>
          <a:lstStyle/>
          <a:p>
            <a:pPr marL="15240">
              <a:spcBef>
                <a:spcPts val="120"/>
              </a:spcBef>
            </a:pPr>
            <a:r>
              <a:rPr sz="2160" spc="-12" dirty="0">
                <a:cs typeface="Calibri"/>
              </a:rPr>
              <a:t>Provision</a:t>
            </a:r>
            <a:endParaRPr sz="2160">
              <a:cs typeface="Calibri"/>
            </a:endParaRPr>
          </a:p>
        </p:txBody>
      </p:sp>
      <p:sp>
        <p:nvSpPr>
          <p:cNvPr id="25" name="object 25"/>
          <p:cNvSpPr/>
          <p:nvPr/>
        </p:nvSpPr>
        <p:spPr>
          <a:xfrm>
            <a:off x="2042161" y="3108962"/>
            <a:ext cx="1991867" cy="1483614"/>
          </a:xfrm>
          <a:custGeom>
            <a:avLst/>
            <a:gdLst/>
            <a:ahLst/>
            <a:cxnLst/>
            <a:rect l="l" t="t" r="r" b="b"/>
            <a:pathLst>
              <a:path w="1659889" h="1236345">
                <a:moveTo>
                  <a:pt x="0" y="0"/>
                </a:moveTo>
                <a:lnTo>
                  <a:pt x="1659466" y="0"/>
                </a:lnTo>
                <a:lnTo>
                  <a:pt x="1659466" y="1236133"/>
                </a:lnTo>
                <a:lnTo>
                  <a:pt x="0" y="1236133"/>
                </a:lnTo>
                <a:lnTo>
                  <a:pt x="0" y="0"/>
                </a:lnTo>
                <a:close/>
              </a:path>
            </a:pathLst>
          </a:custGeom>
          <a:ln w="12700">
            <a:solidFill>
              <a:srgbClr val="B56E01"/>
            </a:solidFill>
          </a:ln>
        </p:spPr>
        <p:txBody>
          <a:bodyPr wrap="square" lIns="0" tIns="0" rIns="0" bIns="0" rtlCol="0"/>
          <a:lstStyle/>
          <a:p>
            <a:endParaRPr sz="3456"/>
          </a:p>
        </p:txBody>
      </p:sp>
      <p:sp>
        <p:nvSpPr>
          <p:cNvPr id="26" name="object 26"/>
          <p:cNvSpPr txBox="1"/>
          <p:nvPr/>
        </p:nvSpPr>
        <p:spPr>
          <a:xfrm>
            <a:off x="2049781" y="3116582"/>
            <a:ext cx="1976627" cy="1068241"/>
          </a:xfrm>
          <a:prstGeom prst="rect">
            <a:avLst/>
          </a:prstGeom>
          <a:solidFill>
            <a:srgbClr val="F69802"/>
          </a:solidFill>
        </p:spPr>
        <p:txBody>
          <a:bodyPr vert="horz" wrap="square" lIns="0" tIns="5334" rIns="0" bIns="0" rtlCol="0">
            <a:spAutoFit/>
          </a:bodyPr>
          <a:lstStyle/>
          <a:p>
            <a:pPr>
              <a:spcBef>
                <a:spcPts val="42"/>
              </a:spcBef>
            </a:pPr>
            <a:endParaRPr sz="2640">
              <a:cs typeface="Times New Roman"/>
            </a:endParaRPr>
          </a:p>
          <a:p>
            <a:pPr algn="ctr">
              <a:lnSpc>
                <a:spcPts val="2550"/>
              </a:lnSpc>
            </a:pPr>
            <a:r>
              <a:rPr sz="2160" spc="-30" dirty="0">
                <a:cs typeface="Calibri"/>
              </a:rPr>
              <a:t>AWS</a:t>
            </a:r>
            <a:endParaRPr sz="2160">
              <a:cs typeface="Calibri"/>
            </a:endParaRPr>
          </a:p>
          <a:p>
            <a:pPr algn="ctr">
              <a:lnSpc>
                <a:spcPts val="2550"/>
              </a:lnSpc>
            </a:pPr>
            <a:r>
              <a:rPr sz="2160" spc="-12" dirty="0">
                <a:cs typeface="Calibri"/>
              </a:rPr>
              <a:t>CodeCommit</a:t>
            </a:r>
            <a:endParaRPr sz="2160">
              <a:cs typeface="Calibri"/>
            </a:endParaRPr>
          </a:p>
        </p:txBody>
      </p:sp>
      <p:sp>
        <p:nvSpPr>
          <p:cNvPr id="27" name="object 27"/>
          <p:cNvSpPr txBox="1"/>
          <p:nvPr/>
        </p:nvSpPr>
        <p:spPr>
          <a:xfrm>
            <a:off x="2042161" y="4592320"/>
            <a:ext cx="1991867" cy="1215974"/>
          </a:xfrm>
          <a:prstGeom prst="rect">
            <a:avLst/>
          </a:prstGeom>
          <a:solidFill>
            <a:srgbClr val="A5A5A5"/>
          </a:solidFill>
          <a:ln w="12700">
            <a:solidFill>
              <a:srgbClr val="787878"/>
            </a:solidFill>
          </a:ln>
        </p:spPr>
        <p:txBody>
          <a:bodyPr vert="horz" wrap="square" lIns="0" tIns="249174" rIns="0" bIns="0" rtlCol="0">
            <a:spAutoFit/>
          </a:bodyPr>
          <a:lstStyle/>
          <a:p>
            <a:pPr marL="353568" marR="344424" indent="246888">
              <a:lnSpc>
                <a:spcPts val="2532"/>
              </a:lnSpc>
              <a:spcBef>
                <a:spcPts val="1962"/>
              </a:spcBef>
            </a:pPr>
            <a:r>
              <a:rPr sz="2160" spc="-12" dirty="0">
                <a:cs typeface="Calibri"/>
              </a:rPr>
              <a:t>GitHub </a:t>
            </a:r>
            <a:r>
              <a:rPr sz="2160" dirty="0">
                <a:cs typeface="Calibri"/>
              </a:rPr>
              <a:t>Or</a:t>
            </a:r>
            <a:r>
              <a:rPr sz="2160" spc="-24" dirty="0">
                <a:cs typeface="Calibri"/>
              </a:rPr>
              <a:t> </a:t>
            </a:r>
            <a:r>
              <a:rPr sz="2160" dirty="0">
                <a:cs typeface="Calibri"/>
              </a:rPr>
              <a:t>3</a:t>
            </a:r>
            <a:r>
              <a:rPr sz="2160" baseline="23148" dirty="0">
                <a:cs typeface="Calibri"/>
              </a:rPr>
              <a:t>rd</a:t>
            </a:r>
            <a:r>
              <a:rPr sz="2160" spc="215" baseline="23148" dirty="0">
                <a:cs typeface="Calibri"/>
              </a:rPr>
              <a:t> </a:t>
            </a:r>
            <a:r>
              <a:rPr sz="2160" spc="-12" dirty="0">
                <a:cs typeface="Calibri"/>
              </a:rPr>
              <a:t>party</a:t>
            </a:r>
            <a:endParaRPr sz="2160">
              <a:cs typeface="Calibri"/>
            </a:endParaRPr>
          </a:p>
          <a:p>
            <a:pPr marL="122682">
              <a:lnSpc>
                <a:spcPts val="2550"/>
              </a:lnSpc>
            </a:pPr>
            <a:r>
              <a:rPr sz="2160" dirty="0">
                <a:cs typeface="Calibri"/>
              </a:rPr>
              <a:t>code </a:t>
            </a:r>
            <a:r>
              <a:rPr sz="2160" spc="-12" dirty="0">
                <a:cs typeface="Calibri"/>
              </a:rPr>
              <a:t>repository</a:t>
            </a:r>
            <a:endParaRPr sz="2160">
              <a:cs typeface="Calibri"/>
            </a:endParaRPr>
          </a:p>
        </p:txBody>
      </p:sp>
      <p:sp>
        <p:nvSpPr>
          <p:cNvPr id="28" name="object 28"/>
          <p:cNvSpPr/>
          <p:nvPr/>
        </p:nvSpPr>
        <p:spPr>
          <a:xfrm>
            <a:off x="4236720" y="3108962"/>
            <a:ext cx="4186428" cy="1483614"/>
          </a:xfrm>
          <a:custGeom>
            <a:avLst/>
            <a:gdLst/>
            <a:ahLst/>
            <a:cxnLst/>
            <a:rect l="l" t="t" r="r" b="b"/>
            <a:pathLst>
              <a:path w="3488690" h="1236345">
                <a:moveTo>
                  <a:pt x="0" y="0"/>
                </a:moveTo>
                <a:lnTo>
                  <a:pt x="3488266" y="0"/>
                </a:lnTo>
                <a:lnTo>
                  <a:pt x="3488266" y="1236133"/>
                </a:lnTo>
                <a:lnTo>
                  <a:pt x="0" y="1236133"/>
                </a:lnTo>
                <a:lnTo>
                  <a:pt x="0" y="0"/>
                </a:lnTo>
                <a:close/>
              </a:path>
            </a:pathLst>
          </a:custGeom>
          <a:ln w="12700">
            <a:solidFill>
              <a:srgbClr val="B56E01"/>
            </a:solidFill>
          </a:ln>
        </p:spPr>
        <p:txBody>
          <a:bodyPr wrap="square" lIns="0" tIns="0" rIns="0" bIns="0" rtlCol="0"/>
          <a:lstStyle/>
          <a:p>
            <a:endParaRPr sz="3456"/>
          </a:p>
        </p:txBody>
      </p:sp>
      <p:sp>
        <p:nvSpPr>
          <p:cNvPr id="29" name="object 29"/>
          <p:cNvSpPr txBox="1"/>
          <p:nvPr/>
        </p:nvSpPr>
        <p:spPr>
          <a:xfrm>
            <a:off x="4244340" y="3116582"/>
            <a:ext cx="4171188" cy="917174"/>
          </a:xfrm>
          <a:prstGeom prst="rect">
            <a:avLst/>
          </a:prstGeom>
          <a:solidFill>
            <a:srgbClr val="F69802"/>
          </a:solidFill>
        </p:spPr>
        <p:txBody>
          <a:bodyPr vert="horz" wrap="square" lIns="0" tIns="3048" rIns="0" bIns="0" rtlCol="0">
            <a:spAutoFit/>
          </a:bodyPr>
          <a:lstStyle/>
          <a:p>
            <a:pPr>
              <a:spcBef>
                <a:spcPts val="24"/>
              </a:spcBef>
            </a:pPr>
            <a:endParaRPr sz="3780">
              <a:cs typeface="Times New Roman"/>
            </a:endParaRPr>
          </a:p>
          <a:p>
            <a:pPr marL="1226820"/>
            <a:r>
              <a:rPr sz="2160" dirty="0">
                <a:cs typeface="Calibri"/>
              </a:rPr>
              <a:t>AWS</a:t>
            </a:r>
            <a:r>
              <a:rPr sz="2160" spc="-102" dirty="0">
                <a:cs typeface="Calibri"/>
              </a:rPr>
              <a:t> </a:t>
            </a:r>
            <a:r>
              <a:rPr sz="2160" spc="-12" dirty="0">
                <a:cs typeface="Calibri"/>
              </a:rPr>
              <a:t>CodeBuild</a:t>
            </a:r>
            <a:endParaRPr sz="2160">
              <a:cs typeface="Calibri"/>
            </a:endParaRPr>
          </a:p>
        </p:txBody>
      </p:sp>
      <p:sp>
        <p:nvSpPr>
          <p:cNvPr id="30" name="object 30"/>
          <p:cNvSpPr/>
          <p:nvPr/>
        </p:nvSpPr>
        <p:spPr>
          <a:xfrm>
            <a:off x="4236720" y="4610621"/>
            <a:ext cx="4186428" cy="1483614"/>
          </a:xfrm>
          <a:custGeom>
            <a:avLst/>
            <a:gdLst/>
            <a:ahLst/>
            <a:cxnLst/>
            <a:rect l="l" t="t" r="r" b="b"/>
            <a:pathLst>
              <a:path w="3488690" h="1236345">
                <a:moveTo>
                  <a:pt x="0" y="0"/>
                </a:moveTo>
                <a:lnTo>
                  <a:pt x="3488266" y="0"/>
                </a:lnTo>
                <a:lnTo>
                  <a:pt x="3488266" y="1236133"/>
                </a:lnTo>
                <a:lnTo>
                  <a:pt x="0" y="1236133"/>
                </a:lnTo>
                <a:lnTo>
                  <a:pt x="0" y="0"/>
                </a:lnTo>
                <a:close/>
              </a:path>
            </a:pathLst>
          </a:custGeom>
          <a:ln w="12700">
            <a:solidFill>
              <a:srgbClr val="787878"/>
            </a:solidFill>
          </a:ln>
        </p:spPr>
        <p:txBody>
          <a:bodyPr wrap="square" lIns="0" tIns="0" rIns="0" bIns="0" rtlCol="0"/>
          <a:lstStyle/>
          <a:p>
            <a:endParaRPr sz="3456"/>
          </a:p>
        </p:txBody>
      </p:sp>
      <p:sp>
        <p:nvSpPr>
          <p:cNvPr id="31" name="object 31"/>
          <p:cNvSpPr txBox="1"/>
          <p:nvPr/>
        </p:nvSpPr>
        <p:spPr>
          <a:xfrm>
            <a:off x="4244340" y="4609091"/>
            <a:ext cx="4171188" cy="1075936"/>
          </a:xfrm>
          <a:prstGeom prst="rect">
            <a:avLst/>
          </a:prstGeom>
          <a:solidFill>
            <a:srgbClr val="A5A5A5"/>
          </a:solidFill>
        </p:spPr>
        <p:txBody>
          <a:bodyPr vert="horz" wrap="square" lIns="0" tIns="3810" rIns="0" bIns="0" rtlCol="0">
            <a:spAutoFit/>
          </a:bodyPr>
          <a:lstStyle/>
          <a:p>
            <a:pPr>
              <a:spcBef>
                <a:spcPts val="30"/>
              </a:spcBef>
            </a:pPr>
            <a:endParaRPr sz="2700">
              <a:cs typeface="Times New Roman"/>
            </a:endParaRPr>
          </a:p>
          <a:p>
            <a:pPr algn="ctr">
              <a:lnSpc>
                <a:spcPts val="2562"/>
              </a:lnSpc>
            </a:pPr>
            <a:r>
              <a:rPr sz="2160" dirty="0">
                <a:cs typeface="Calibri"/>
              </a:rPr>
              <a:t>Jenkins</a:t>
            </a:r>
            <a:r>
              <a:rPr sz="2160" spc="-18" dirty="0">
                <a:cs typeface="Calibri"/>
              </a:rPr>
              <a:t> </a:t>
            </a:r>
            <a:r>
              <a:rPr sz="2160" spc="-30" dirty="0">
                <a:cs typeface="Calibri"/>
              </a:rPr>
              <a:t>CI</a:t>
            </a:r>
            <a:endParaRPr sz="2160">
              <a:cs typeface="Calibri"/>
            </a:endParaRPr>
          </a:p>
          <a:p>
            <a:pPr algn="ctr">
              <a:lnSpc>
                <a:spcPts val="2562"/>
              </a:lnSpc>
            </a:pPr>
            <a:r>
              <a:rPr sz="2160" dirty="0">
                <a:cs typeface="Calibri"/>
              </a:rPr>
              <a:t>Or</a:t>
            </a:r>
            <a:r>
              <a:rPr sz="2160" spc="-18" dirty="0">
                <a:cs typeface="Calibri"/>
              </a:rPr>
              <a:t> </a:t>
            </a:r>
            <a:r>
              <a:rPr sz="2160" dirty="0">
                <a:cs typeface="Calibri"/>
              </a:rPr>
              <a:t>3</a:t>
            </a:r>
            <a:r>
              <a:rPr sz="2160" baseline="23148" dirty="0">
                <a:cs typeface="Calibri"/>
              </a:rPr>
              <a:t>rd</a:t>
            </a:r>
            <a:r>
              <a:rPr sz="2160" spc="215" baseline="23148" dirty="0">
                <a:cs typeface="Calibri"/>
              </a:rPr>
              <a:t> </a:t>
            </a:r>
            <a:r>
              <a:rPr sz="2160" dirty="0">
                <a:cs typeface="Calibri"/>
              </a:rPr>
              <a:t>party</a:t>
            </a:r>
            <a:r>
              <a:rPr sz="2160" spc="-12" dirty="0">
                <a:cs typeface="Calibri"/>
              </a:rPr>
              <a:t> </a:t>
            </a:r>
            <a:r>
              <a:rPr sz="2160" dirty="0">
                <a:cs typeface="Calibri"/>
              </a:rPr>
              <a:t>CI</a:t>
            </a:r>
            <a:r>
              <a:rPr sz="2160" spc="-12" dirty="0">
                <a:cs typeface="Calibri"/>
              </a:rPr>
              <a:t> servers</a:t>
            </a:r>
            <a:endParaRPr sz="2160">
              <a:cs typeface="Calibri"/>
            </a:endParaRPr>
          </a:p>
        </p:txBody>
      </p:sp>
      <p:graphicFrame>
        <p:nvGraphicFramePr>
          <p:cNvPr id="32" name="object 32"/>
          <p:cNvGraphicFramePr>
            <a:graphicFrameLocks noGrp="1"/>
          </p:cNvGraphicFramePr>
          <p:nvPr/>
        </p:nvGraphicFramePr>
        <p:xfrm>
          <a:off x="8618220" y="3101340"/>
          <a:ext cx="4389120" cy="2965704"/>
        </p:xfrm>
        <a:graphic>
          <a:graphicData uri="http://schemas.openxmlformats.org/drawingml/2006/table">
            <a:tbl>
              <a:tblPr firstRow="1" bandRow="1">
                <a:tableStyleId>{2D5ABB26-0587-4C30-8999-92F81FD0307C}</a:tableStyleId>
              </a:tblPr>
              <a:tblGrid>
                <a:gridCol w="2194560">
                  <a:extLst>
                    <a:ext uri="{9D8B030D-6E8A-4147-A177-3AD203B41FA5}">
                      <a16:colId xmlns:a16="http://schemas.microsoft.com/office/drawing/2014/main" val="20000"/>
                    </a:ext>
                  </a:extLst>
                </a:gridCol>
                <a:gridCol w="2194560">
                  <a:extLst>
                    <a:ext uri="{9D8B030D-6E8A-4147-A177-3AD203B41FA5}">
                      <a16:colId xmlns:a16="http://schemas.microsoft.com/office/drawing/2014/main" val="20001"/>
                    </a:ext>
                  </a:extLst>
                </a:gridCol>
              </a:tblGrid>
              <a:tr h="1482852">
                <a:tc gridSpan="2">
                  <a:txBody>
                    <a:bodyPr/>
                    <a:lstStyle/>
                    <a:p>
                      <a:pPr>
                        <a:lnSpc>
                          <a:spcPct val="100000"/>
                        </a:lnSpc>
                        <a:spcBef>
                          <a:spcPts val="15"/>
                        </a:spcBef>
                      </a:pPr>
                      <a:endParaRPr sz="3800">
                        <a:latin typeface="Times New Roman"/>
                        <a:cs typeface="Times New Roman"/>
                      </a:endParaRPr>
                    </a:p>
                    <a:p>
                      <a:pPr marL="822325">
                        <a:lnSpc>
                          <a:spcPct val="100000"/>
                        </a:lnSpc>
                      </a:pPr>
                      <a:r>
                        <a:rPr sz="2200" dirty="0">
                          <a:solidFill>
                            <a:srgbClr val="FFFFFF"/>
                          </a:solidFill>
                          <a:latin typeface="Calibri"/>
                          <a:cs typeface="Calibri"/>
                        </a:rPr>
                        <a:t>AWS</a:t>
                      </a:r>
                      <a:r>
                        <a:rPr sz="2200" spc="-65" dirty="0">
                          <a:solidFill>
                            <a:srgbClr val="FFFFFF"/>
                          </a:solidFill>
                          <a:latin typeface="Calibri"/>
                          <a:cs typeface="Calibri"/>
                        </a:rPr>
                        <a:t> </a:t>
                      </a:r>
                      <a:r>
                        <a:rPr sz="2200" dirty="0">
                          <a:solidFill>
                            <a:srgbClr val="FFFFFF"/>
                          </a:solidFill>
                          <a:latin typeface="Calibri"/>
                          <a:cs typeface="Calibri"/>
                        </a:rPr>
                        <a:t>Elastic</a:t>
                      </a:r>
                      <a:r>
                        <a:rPr sz="2200" spc="-60" dirty="0">
                          <a:solidFill>
                            <a:srgbClr val="FFFFFF"/>
                          </a:solidFill>
                          <a:latin typeface="Calibri"/>
                          <a:cs typeface="Calibri"/>
                        </a:rPr>
                        <a:t> </a:t>
                      </a:r>
                      <a:r>
                        <a:rPr sz="2200" spc="-10" dirty="0">
                          <a:solidFill>
                            <a:srgbClr val="FFFFFF"/>
                          </a:solidFill>
                          <a:latin typeface="Calibri"/>
                          <a:cs typeface="Calibri"/>
                        </a:rPr>
                        <a:t>Beanstalk</a:t>
                      </a:r>
                      <a:endParaRPr sz="2200">
                        <a:latin typeface="Calibri"/>
                        <a:cs typeface="Calibri"/>
                      </a:endParaRPr>
                    </a:p>
                  </a:txBody>
                  <a:tcPr marL="0" marR="0" marT="2286" marB="0">
                    <a:lnL w="19050">
                      <a:solidFill>
                        <a:srgbClr val="B56E01"/>
                      </a:solidFill>
                      <a:prstDash val="solid"/>
                    </a:lnL>
                    <a:lnR w="19050">
                      <a:solidFill>
                        <a:srgbClr val="B56E01"/>
                      </a:solidFill>
                      <a:prstDash val="solid"/>
                    </a:lnR>
                    <a:lnT w="19050">
                      <a:solidFill>
                        <a:srgbClr val="B56E01"/>
                      </a:solidFill>
                      <a:prstDash val="solid"/>
                    </a:lnT>
                    <a:lnB w="19050">
                      <a:solidFill>
                        <a:srgbClr val="B56E01"/>
                      </a:solidFill>
                      <a:prstDash val="solid"/>
                    </a:lnB>
                    <a:solidFill>
                      <a:srgbClr val="F69802"/>
                    </a:solidFill>
                  </a:tcPr>
                </a:tc>
                <a:tc hMerge="1">
                  <a:txBody>
                    <a:bodyPr/>
                    <a:lstStyle/>
                    <a:p>
                      <a:endParaRPr/>
                    </a:p>
                  </a:txBody>
                  <a:tcPr marL="0" marR="0" marT="0" marB="0"/>
                </a:tc>
                <a:extLst>
                  <a:ext uri="{0D108BD9-81ED-4DB2-BD59-A6C34878D82A}">
                    <a16:rowId xmlns:a16="http://schemas.microsoft.com/office/drawing/2014/main" val="10000"/>
                  </a:ext>
                </a:extLst>
              </a:tr>
              <a:tr h="1482852">
                <a:tc>
                  <a:txBody>
                    <a:bodyPr/>
                    <a:lstStyle/>
                    <a:p>
                      <a:pPr>
                        <a:lnSpc>
                          <a:spcPct val="100000"/>
                        </a:lnSpc>
                      </a:pPr>
                      <a:endParaRPr sz="3800">
                        <a:latin typeface="Times New Roman"/>
                        <a:cs typeface="Times New Roman"/>
                      </a:endParaRPr>
                    </a:p>
                    <a:p>
                      <a:pPr marL="108585">
                        <a:lnSpc>
                          <a:spcPct val="100000"/>
                        </a:lnSpc>
                      </a:pPr>
                      <a:r>
                        <a:rPr sz="2200" dirty="0">
                          <a:solidFill>
                            <a:srgbClr val="FFFFFF"/>
                          </a:solidFill>
                          <a:latin typeface="Calibri"/>
                          <a:cs typeface="Calibri"/>
                        </a:rPr>
                        <a:t>AWS</a:t>
                      </a:r>
                      <a:r>
                        <a:rPr sz="2200" spc="-85" dirty="0">
                          <a:solidFill>
                            <a:srgbClr val="FFFFFF"/>
                          </a:solidFill>
                          <a:latin typeface="Calibri"/>
                          <a:cs typeface="Calibri"/>
                        </a:rPr>
                        <a:t> </a:t>
                      </a:r>
                      <a:r>
                        <a:rPr sz="2200" spc="-10" dirty="0">
                          <a:solidFill>
                            <a:srgbClr val="FFFFFF"/>
                          </a:solidFill>
                          <a:latin typeface="Calibri"/>
                          <a:cs typeface="Calibri"/>
                        </a:rPr>
                        <a:t>CodeDeploy</a:t>
                      </a:r>
                      <a:endParaRPr sz="2200">
                        <a:latin typeface="Calibri"/>
                        <a:cs typeface="Calibri"/>
                      </a:endParaRPr>
                    </a:p>
                  </a:txBody>
                  <a:tcPr marL="0" marR="0" marT="0" marB="0">
                    <a:lnL w="19050">
                      <a:solidFill>
                        <a:srgbClr val="B56E01"/>
                      </a:solidFill>
                      <a:prstDash val="solid"/>
                    </a:lnL>
                    <a:lnR w="19050">
                      <a:solidFill>
                        <a:srgbClr val="B56E01"/>
                      </a:solidFill>
                      <a:prstDash val="solid"/>
                    </a:lnR>
                    <a:lnT w="19050">
                      <a:solidFill>
                        <a:srgbClr val="B56E01"/>
                      </a:solidFill>
                      <a:prstDash val="solid"/>
                    </a:lnT>
                    <a:lnB w="19050">
                      <a:solidFill>
                        <a:srgbClr val="B56E01"/>
                      </a:solidFill>
                      <a:prstDash val="solid"/>
                    </a:lnB>
                    <a:solidFill>
                      <a:srgbClr val="F69802"/>
                    </a:solidFill>
                  </a:tcPr>
                </a:tc>
                <a:tc>
                  <a:txBody>
                    <a:bodyPr/>
                    <a:lstStyle/>
                    <a:p>
                      <a:pPr marL="95250" marR="87630" indent="-635" algn="ctr">
                        <a:lnSpc>
                          <a:spcPct val="100400"/>
                        </a:lnSpc>
                        <a:spcBef>
                          <a:spcPts val="434"/>
                        </a:spcBef>
                      </a:pPr>
                      <a:r>
                        <a:rPr sz="2200" dirty="0">
                          <a:solidFill>
                            <a:srgbClr val="FFFFFF"/>
                          </a:solidFill>
                          <a:latin typeface="Calibri"/>
                          <a:cs typeface="Calibri"/>
                        </a:rPr>
                        <a:t>User</a:t>
                      </a:r>
                      <a:r>
                        <a:rPr sz="2200" spc="-10" dirty="0">
                          <a:solidFill>
                            <a:srgbClr val="FFFFFF"/>
                          </a:solidFill>
                          <a:latin typeface="Calibri"/>
                          <a:cs typeface="Calibri"/>
                        </a:rPr>
                        <a:t> Managed </a:t>
                      </a:r>
                      <a:r>
                        <a:rPr sz="2200" dirty="0">
                          <a:solidFill>
                            <a:srgbClr val="FFFFFF"/>
                          </a:solidFill>
                          <a:latin typeface="Calibri"/>
                          <a:cs typeface="Calibri"/>
                        </a:rPr>
                        <a:t>EC2</a:t>
                      </a:r>
                      <a:r>
                        <a:rPr sz="2200" spc="-20" dirty="0">
                          <a:solidFill>
                            <a:srgbClr val="FFFFFF"/>
                          </a:solidFill>
                          <a:latin typeface="Calibri"/>
                          <a:cs typeface="Calibri"/>
                        </a:rPr>
                        <a:t> </a:t>
                      </a:r>
                      <a:r>
                        <a:rPr sz="2200" spc="-10" dirty="0">
                          <a:solidFill>
                            <a:srgbClr val="FFFFFF"/>
                          </a:solidFill>
                          <a:latin typeface="Calibri"/>
                          <a:cs typeface="Calibri"/>
                        </a:rPr>
                        <a:t>Instances Fleet (CloudFormation)</a:t>
                      </a:r>
                      <a:endParaRPr sz="2200">
                        <a:latin typeface="Calibri"/>
                        <a:cs typeface="Calibri"/>
                      </a:endParaRPr>
                    </a:p>
                  </a:txBody>
                  <a:tcPr marL="0" marR="0" marT="66293" marB="0">
                    <a:lnL w="19050">
                      <a:solidFill>
                        <a:srgbClr val="B56E01"/>
                      </a:solidFill>
                      <a:prstDash val="solid"/>
                    </a:lnL>
                    <a:lnR w="19050">
                      <a:solidFill>
                        <a:srgbClr val="BC8C00"/>
                      </a:solidFill>
                      <a:prstDash val="solid"/>
                    </a:lnR>
                    <a:lnT w="19050">
                      <a:solidFill>
                        <a:srgbClr val="BC8C00"/>
                      </a:solidFill>
                      <a:prstDash val="solid"/>
                    </a:lnT>
                    <a:lnB w="19050">
                      <a:solidFill>
                        <a:srgbClr val="BC8C00"/>
                      </a:solidFill>
                      <a:prstDash val="solid"/>
                    </a:lnB>
                    <a:solidFill>
                      <a:srgbClr val="FFC000"/>
                    </a:solidFill>
                  </a:tcPr>
                </a:tc>
                <a:extLst>
                  <a:ext uri="{0D108BD9-81ED-4DB2-BD59-A6C34878D82A}">
                    <a16:rowId xmlns:a16="http://schemas.microsoft.com/office/drawing/2014/main" val="10001"/>
                  </a:ext>
                </a:extLst>
              </a:tr>
            </a:tbl>
          </a:graphicData>
        </a:graphic>
      </p:graphicFrame>
      <p:sp>
        <p:nvSpPr>
          <p:cNvPr id="33" name="object 33"/>
          <p:cNvSpPr txBox="1"/>
          <p:nvPr/>
        </p:nvSpPr>
        <p:spPr>
          <a:xfrm>
            <a:off x="4033518" y="6662648"/>
            <a:ext cx="7040880" cy="377796"/>
          </a:xfrm>
          <a:prstGeom prst="rect">
            <a:avLst/>
          </a:prstGeom>
          <a:solidFill>
            <a:srgbClr val="F69802"/>
          </a:solidFill>
          <a:ln w="12700">
            <a:solidFill>
              <a:srgbClr val="B56E01"/>
            </a:solidFill>
          </a:ln>
        </p:spPr>
        <p:txBody>
          <a:bodyPr vert="horz" wrap="square" lIns="0" tIns="44958" rIns="0" bIns="0" rtlCol="0">
            <a:spAutoFit/>
          </a:bodyPr>
          <a:lstStyle/>
          <a:p>
            <a:pPr algn="ctr">
              <a:spcBef>
                <a:spcPts val="354"/>
              </a:spcBef>
            </a:pPr>
            <a:r>
              <a:rPr sz="2160" spc="-12" dirty="0">
                <a:cs typeface="Calibri"/>
              </a:rPr>
              <a:t>Orchestrate:</a:t>
            </a:r>
            <a:r>
              <a:rPr sz="2160" spc="-66" dirty="0">
                <a:cs typeface="Calibri"/>
              </a:rPr>
              <a:t> </a:t>
            </a:r>
            <a:r>
              <a:rPr sz="2160" dirty="0">
                <a:cs typeface="Calibri"/>
              </a:rPr>
              <a:t>AWS</a:t>
            </a:r>
            <a:r>
              <a:rPr sz="2160" spc="-66" dirty="0">
                <a:cs typeface="Calibri"/>
              </a:rPr>
              <a:t> </a:t>
            </a:r>
            <a:r>
              <a:rPr sz="2160" spc="-12" dirty="0">
                <a:cs typeface="Calibri"/>
              </a:rPr>
              <a:t>CodePipeline</a:t>
            </a:r>
            <a:endParaRPr sz="2160">
              <a:cs typeface="Calibri"/>
            </a:endParaRPr>
          </a:p>
        </p:txBody>
      </p:sp>
      <p:sp>
        <p:nvSpPr>
          <p:cNvPr id="34" name="object 34"/>
          <p:cNvSpPr/>
          <p:nvPr/>
        </p:nvSpPr>
        <p:spPr>
          <a:xfrm>
            <a:off x="1744481" y="6213573"/>
            <a:ext cx="11568684" cy="311658"/>
          </a:xfrm>
          <a:custGeom>
            <a:avLst/>
            <a:gdLst/>
            <a:ahLst/>
            <a:cxnLst/>
            <a:rect l="l" t="t" r="r" b="b"/>
            <a:pathLst>
              <a:path w="9640570" h="259714">
                <a:moveTo>
                  <a:pt x="9640134" y="10"/>
                </a:moveTo>
                <a:lnTo>
                  <a:pt x="9638435" y="50477"/>
                </a:lnTo>
                <a:lnTo>
                  <a:pt x="9633804" y="91688"/>
                </a:lnTo>
                <a:lnTo>
                  <a:pt x="9626934" y="119474"/>
                </a:lnTo>
                <a:lnTo>
                  <a:pt x="9618522" y="129663"/>
                </a:lnTo>
                <a:lnTo>
                  <a:pt x="4841679" y="129652"/>
                </a:lnTo>
                <a:lnTo>
                  <a:pt x="4833266" y="139841"/>
                </a:lnTo>
                <a:lnTo>
                  <a:pt x="4826397" y="167627"/>
                </a:lnTo>
                <a:lnTo>
                  <a:pt x="4821765" y="208838"/>
                </a:lnTo>
                <a:lnTo>
                  <a:pt x="4820067" y="259305"/>
                </a:lnTo>
                <a:lnTo>
                  <a:pt x="4818368" y="208838"/>
                </a:lnTo>
                <a:lnTo>
                  <a:pt x="4813737" y="167627"/>
                </a:lnTo>
                <a:lnTo>
                  <a:pt x="4806867" y="139841"/>
                </a:lnTo>
                <a:lnTo>
                  <a:pt x="4798455" y="129652"/>
                </a:lnTo>
                <a:lnTo>
                  <a:pt x="21612" y="129652"/>
                </a:lnTo>
                <a:lnTo>
                  <a:pt x="13199" y="119463"/>
                </a:lnTo>
                <a:lnTo>
                  <a:pt x="6330" y="91678"/>
                </a:lnTo>
                <a:lnTo>
                  <a:pt x="1698" y="50466"/>
                </a:lnTo>
                <a:lnTo>
                  <a:pt x="0" y="0"/>
                </a:lnTo>
              </a:path>
            </a:pathLst>
          </a:custGeom>
          <a:ln w="38100">
            <a:solidFill>
              <a:srgbClr val="444949"/>
            </a:solidFill>
          </a:ln>
        </p:spPr>
        <p:txBody>
          <a:bodyPr wrap="square" lIns="0" tIns="0" rIns="0" bIns="0" rtlCol="0"/>
          <a:lstStyle/>
          <a:p>
            <a:endParaRPr sz="3456"/>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title"/>
          </p:nvPr>
        </p:nvSpPr>
        <p:spPr>
          <a:xfrm>
            <a:off x="658367" y="220678"/>
            <a:ext cx="16217798" cy="827919"/>
          </a:xfrm>
          <a:prstGeom prst="rect">
            <a:avLst/>
          </a:prstGeom>
        </p:spPr>
        <p:txBody>
          <a:bodyPr vert="horz" wrap="square" lIns="0" tIns="15240" rIns="0" bIns="0" rtlCol="0" anchor="t">
            <a:spAutoFit/>
          </a:bodyPr>
          <a:lstStyle/>
          <a:p>
            <a:pPr marL="15240">
              <a:spcBef>
                <a:spcPts val="120"/>
              </a:spcBef>
            </a:pPr>
            <a:r>
              <a:rPr dirty="0">
                <a:solidFill>
                  <a:schemeClr val="tx1"/>
                </a:solidFill>
                <a:latin typeface="+mn-lt"/>
              </a:rPr>
              <a:t>AWS</a:t>
            </a:r>
            <a:r>
              <a:rPr spc="-294" dirty="0">
                <a:solidFill>
                  <a:schemeClr val="tx1"/>
                </a:solidFill>
                <a:latin typeface="+mn-lt"/>
              </a:rPr>
              <a:t> </a:t>
            </a:r>
            <a:r>
              <a:rPr spc="-72" dirty="0">
                <a:solidFill>
                  <a:schemeClr val="tx1"/>
                </a:solidFill>
                <a:latin typeface="+mn-lt"/>
              </a:rPr>
              <a:t>CodePipeline</a:t>
            </a:r>
            <a:r>
              <a:rPr spc="-318" dirty="0">
                <a:solidFill>
                  <a:schemeClr val="tx1"/>
                </a:solidFill>
                <a:latin typeface="+mn-lt"/>
              </a:rPr>
              <a:t> </a:t>
            </a:r>
            <a:r>
              <a:rPr spc="-60" dirty="0">
                <a:solidFill>
                  <a:schemeClr val="tx1"/>
                </a:solidFill>
                <a:latin typeface="+mn-lt"/>
              </a:rPr>
              <a:t>Artifacts</a:t>
            </a:r>
          </a:p>
        </p:txBody>
      </p:sp>
      <p:sp>
        <p:nvSpPr>
          <p:cNvPr id="5" name="object 5"/>
          <p:cNvSpPr txBox="1"/>
          <p:nvPr/>
        </p:nvSpPr>
        <p:spPr>
          <a:xfrm>
            <a:off x="1100327" y="1598980"/>
            <a:ext cx="11759946" cy="1734577"/>
          </a:xfrm>
          <a:prstGeom prst="rect">
            <a:avLst/>
          </a:prstGeom>
        </p:spPr>
        <p:txBody>
          <a:bodyPr vert="horz" wrap="square" lIns="0" tIns="113538" rIns="0" bIns="0" rtlCol="0">
            <a:spAutoFit/>
          </a:bodyPr>
          <a:lstStyle/>
          <a:p>
            <a:pPr marL="289560" indent="-274320">
              <a:spcBef>
                <a:spcPts val="894"/>
              </a:spcBef>
              <a:buFont typeface="Arial"/>
              <a:buChar char="•"/>
              <a:tabLst>
                <a:tab pos="289560" algn="l"/>
              </a:tabLst>
            </a:pPr>
            <a:r>
              <a:rPr sz="3360" dirty="0">
                <a:cs typeface="Gill Sans MT"/>
              </a:rPr>
              <a:t>Each</a:t>
            </a:r>
            <a:r>
              <a:rPr sz="3360" spc="-168" dirty="0">
                <a:cs typeface="Gill Sans MT"/>
              </a:rPr>
              <a:t> </a:t>
            </a:r>
            <a:r>
              <a:rPr sz="3360" spc="-30" dirty="0">
                <a:cs typeface="Gill Sans MT"/>
              </a:rPr>
              <a:t>pipeline</a:t>
            </a:r>
            <a:r>
              <a:rPr sz="3360" spc="-174" dirty="0">
                <a:cs typeface="Gill Sans MT"/>
              </a:rPr>
              <a:t> </a:t>
            </a:r>
            <a:r>
              <a:rPr sz="3360" dirty="0">
                <a:cs typeface="Gill Sans MT"/>
              </a:rPr>
              <a:t>stage</a:t>
            </a:r>
            <a:r>
              <a:rPr sz="3360" spc="-168" dirty="0">
                <a:cs typeface="Gill Sans MT"/>
              </a:rPr>
              <a:t> </a:t>
            </a:r>
            <a:r>
              <a:rPr sz="3360" dirty="0">
                <a:cs typeface="Gill Sans MT"/>
              </a:rPr>
              <a:t>can</a:t>
            </a:r>
            <a:r>
              <a:rPr sz="3360" spc="-162" dirty="0">
                <a:cs typeface="Gill Sans MT"/>
              </a:rPr>
              <a:t> </a:t>
            </a:r>
            <a:r>
              <a:rPr sz="3360" spc="-36" dirty="0">
                <a:cs typeface="Gill Sans MT"/>
              </a:rPr>
              <a:t>create</a:t>
            </a:r>
            <a:r>
              <a:rPr sz="3360" spc="-168" dirty="0">
                <a:cs typeface="Gill Sans MT"/>
              </a:rPr>
              <a:t> </a:t>
            </a:r>
            <a:r>
              <a:rPr sz="3360" spc="-12" dirty="0">
                <a:cs typeface="Gill Sans MT"/>
              </a:rPr>
              <a:t>”artifacts”</a:t>
            </a:r>
            <a:endParaRPr sz="3360">
              <a:cs typeface="Gill Sans MT"/>
            </a:endParaRPr>
          </a:p>
          <a:p>
            <a:pPr marL="289560" marR="6096" indent="-274320">
              <a:lnSpc>
                <a:spcPts val="3720"/>
              </a:lnSpc>
              <a:spcBef>
                <a:spcPts val="1163"/>
              </a:spcBef>
              <a:buFont typeface="Arial"/>
              <a:buChar char="•"/>
              <a:tabLst>
                <a:tab pos="289560" algn="l"/>
              </a:tabLst>
            </a:pPr>
            <a:r>
              <a:rPr sz="3360" spc="-36" dirty="0">
                <a:cs typeface="Gill Sans MT"/>
              </a:rPr>
              <a:t>Artifacts</a:t>
            </a:r>
            <a:r>
              <a:rPr sz="3360" spc="-198" dirty="0">
                <a:cs typeface="Gill Sans MT"/>
              </a:rPr>
              <a:t> </a:t>
            </a:r>
            <a:r>
              <a:rPr sz="3360" dirty="0">
                <a:cs typeface="Gill Sans MT"/>
              </a:rPr>
              <a:t>are</a:t>
            </a:r>
            <a:r>
              <a:rPr sz="3360" spc="-168" dirty="0">
                <a:cs typeface="Gill Sans MT"/>
              </a:rPr>
              <a:t> </a:t>
            </a:r>
            <a:r>
              <a:rPr sz="3360" dirty="0">
                <a:cs typeface="Gill Sans MT"/>
              </a:rPr>
              <a:t>passed</a:t>
            </a:r>
            <a:r>
              <a:rPr sz="3360" spc="-137" dirty="0">
                <a:cs typeface="Gill Sans MT"/>
              </a:rPr>
              <a:t> </a:t>
            </a:r>
            <a:r>
              <a:rPr sz="3360" spc="-60" dirty="0">
                <a:cs typeface="Gill Sans MT"/>
              </a:rPr>
              <a:t>stored</a:t>
            </a:r>
            <a:r>
              <a:rPr sz="3360" spc="-132" dirty="0">
                <a:cs typeface="Gill Sans MT"/>
              </a:rPr>
              <a:t> </a:t>
            </a:r>
            <a:r>
              <a:rPr sz="3360" spc="-84" dirty="0">
                <a:cs typeface="Gill Sans MT"/>
              </a:rPr>
              <a:t>in</a:t>
            </a:r>
            <a:r>
              <a:rPr sz="3360" spc="-204" dirty="0">
                <a:cs typeface="Gill Sans MT"/>
              </a:rPr>
              <a:t> </a:t>
            </a:r>
            <a:r>
              <a:rPr sz="3360" dirty="0">
                <a:cs typeface="Gill Sans MT"/>
              </a:rPr>
              <a:t>Amazon</a:t>
            </a:r>
            <a:r>
              <a:rPr sz="3360" spc="-132" dirty="0">
                <a:cs typeface="Gill Sans MT"/>
              </a:rPr>
              <a:t> </a:t>
            </a:r>
            <a:r>
              <a:rPr sz="3360" dirty="0">
                <a:cs typeface="Gill Sans MT"/>
              </a:rPr>
              <a:t>S3</a:t>
            </a:r>
            <a:r>
              <a:rPr sz="3360" spc="-126" dirty="0">
                <a:cs typeface="Gill Sans MT"/>
              </a:rPr>
              <a:t> </a:t>
            </a:r>
            <a:r>
              <a:rPr sz="3360" dirty="0">
                <a:cs typeface="Gill Sans MT"/>
              </a:rPr>
              <a:t>and</a:t>
            </a:r>
            <a:r>
              <a:rPr sz="3360" spc="-137" dirty="0">
                <a:cs typeface="Gill Sans MT"/>
              </a:rPr>
              <a:t> </a:t>
            </a:r>
            <a:r>
              <a:rPr sz="3360" dirty="0">
                <a:cs typeface="Gill Sans MT"/>
              </a:rPr>
              <a:t>passed</a:t>
            </a:r>
            <a:r>
              <a:rPr sz="3360" spc="-132" dirty="0">
                <a:cs typeface="Gill Sans MT"/>
              </a:rPr>
              <a:t> </a:t>
            </a:r>
            <a:r>
              <a:rPr sz="3360" dirty="0">
                <a:cs typeface="Gill Sans MT"/>
              </a:rPr>
              <a:t>on</a:t>
            </a:r>
            <a:r>
              <a:rPr sz="3360" spc="-132" dirty="0">
                <a:cs typeface="Gill Sans MT"/>
              </a:rPr>
              <a:t> </a:t>
            </a:r>
            <a:r>
              <a:rPr sz="3360" dirty="0">
                <a:cs typeface="Gill Sans MT"/>
              </a:rPr>
              <a:t>to</a:t>
            </a:r>
            <a:r>
              <a:rPr sz="3360" spc="-132" dirty="0">
                <a:cs typeface="Gill Sans MT"/>
              </a:rPr>
              <a:t> </a:t>
            </a:r>
            <a:r>
              <a:rPr sz="3360" dirty="0">
                <a:cs typeface="Gill Sans MT"/>
              </a:rPr>
              <a:t>the</a:t>
            </a:r>
            <a:r>
              <a:rPr sz="3360" spc="-132" dirty="0">
                <a:cs typeface="Gill Sans MT"/>
              </a:rPr>
              <a:t> </a:t>
            </a:r>
            <a:r>
              <a:rPr sz="3360" spc="-24" dirty="0">
                <a:cs typeface="Gill Sans MT"/>
              </a:rPr>
              <a:t>next </a:t>
            </a:r>
            <a:r>
              <a:rPr sz="3360" spc="-12" dirty="0">
                <a:cs typeface="Gill Sans MT"/>
              </a:rPr>
              <a:t>stage</a:t>
            </a:r>
            <a:endParaRPr sz="3360">
              <a:cs typeface="Gill Sans MT"/>
            </a:endParaRPr>
          </a:p>
        </p:txBody>
      </p:sp>
      <p:sp>
        <p:nvSpPr>
          <p:cNvPr id="6" name="object 6"/>
          <p:cNvSpPr txBox="1"/>
          <p:nvPr/>
        </p:nvSpPr>
        <p:spPr>
          <a:xfrm>
            <a:off x="2733224" y="3742434"/>
            <a:ext cx="2145030" cy="1008225"/>
          </a:xfrm>
          <a:prstGeom prst="rect">
            <a:avLst/>
          </a:prstGeom>
          <a:solidFill>
            <a:srgbClr val="5091D0"/>
          </a:solidFill>
          <a:ln w="12700">
            <a:solidFill>
              <a:srgbClr val="386998"/>
            </a:solidFill>
          </a:ln>
        </p:spPr>
        <p:txBody>
          <a:bodyPr vert="horz" wrap="square" lIns="0" tIns="6858" rIns="0" bIns="0" rtlCol="0">
            <a:spAutoFit/>
          </a:bodyPr>
          <a:lstStyle/>
          <a:p>
            <a:pPr>
              <a:spcBef>
                <a:spcPts val="54"/>
              </a:spcBef>
            </a:pPr>
            <a:endParaRPr sz="2340">
              <a:cs typeface="Times New Roman"/>
            </a:endParaRPr>
          </a:p>
          <a:p>
            <a:pPr marL="259842" marR="251460" indent="432054">
              <a:lnSpc>
                <a:spcPts val="2532"/>
              </a:lnSpc>
              <a:spcBef>
                <a:spcPts val="6"/>
              </a:spcBef>
            </a:pPr>
            <a:r>
              <a:rPr sz="2160" spc="-12" dirty="0">
                <a:cs typeface="Calibri"/>
              </a:rPr>
              <a:t>Source (CodeCommit)</a:t>
            </a:r>
            <a:endParaRPr sz="2160">
              <a:cs typeface="Calibri"/>
            </a:endParaRPr>
          </a:p>
        </p:txBody>
      </p:sp>
      <p:sp>
        <p:nvSpPr>
          <p:cNvPr id="7" name="object 7"/>
          <p:cNvSpPr txBox="1"/>
          <p:nvPr/>
        </p:nvSpPr>
        <p:spPr>
          <a:xfrm>
            <a:off x="6237871" y="3742432"/>
            <a:ext cx="2145030" cy="1008225"/>
          </a:xfrm>
          <a:prstGeom prst="rect">
            <a:avLst/>
          </a:prstGeom>
          <a:solidFill>
            <a:srgbClr val="5091D0"/>
          </a:solidFill>
          <a:ln w="12700">
            <a:solidFill>
              <a:srgbClr val="386998"/>
            </a:solidFill>
          </a:ln>
        </p:spPr>
        <p:txBody>
          <a:bodyPr vert="horz" wrap="square" lIns="0" tIns="6858" rIns="0" bIns="0" rtlCol="0">
            <a:spAutoFit/>
          </a:bodyPr>
          <a:lstStyle/>
          <a:p>
            <a:pPr>
              <a:spcBef>
                <a:spcPts val="54"/>
              </a:spcBef>
            </a:pPr>
            <a:endParaRPr sz="2340">
              <a:cs typeface="Times New Roman"/>
            </a:endParaRPr>
          </a:p>
          <a:p>
            <a:pPr marL="419862" marR="410718" indent="370332">
              <a:lnSpc>
                <a:spcPts val="2532"/>
              </a:lnSpc>
              <a:spcBef>
                <a:spcPts val="6"/>
              </a:spcBef>
            </a:pPr>
            <a:r>
              <a:rPr sz="2160" spc="-24" dirty="0">
                <a:cs typeface="Calibri"/>
              </a:rPr>
              <a:t>Build </a:t>
            </a:r>
            <a:r>
              <a:rPr sz="2160" spc="-12" dirty="0">
                <a:cs typeface="Calibri"/>
              </a:rPr>
              <a:t>(CodeBuild)</a:t>
            </a:r>
            <a:endParaRPr sz="2160">
              <a:cs typeface="Calibri"/>
            </a:endParaRPr>
          </a:p>
        </p:txBody>
      </p:sp>
      <p:sp>
        <p:nvSpPr>
          <p:cNvPr id="8" name="object 8"/>
          <p:cNvSpPr txBox="1"/>
          <p:nvPr/>
        </p:nvSpPr>
        <p:spPr>
          <a:xfrm>
            <a:off x="9742517" y="3742432"/>
            <a:ext cx="2145030" cy="1008225"/>
          </a:xfrm>
          <a:prstGeom prst="rect">
            <a:avLst/>
          </a:prstGeom>
          <a:solidFill>
            <a:srgbClr val="5091D0"/>
          </a:solidFill>
          <a:ln w="12700">
            <a:solidFill>
              <a:srgbClr val="386998"/>
            </a:solidFill>
          </a:ln>
        </p:spPr>
        <p:txBody>
          <a:bodyPr vert="horz" wrap="square" lIns="0" tIns="6858" rIns="0" bIns="0" rtlCol="0">
            <a:spAutoFit/>
          </a:bodyPr>
          <a:lstStyle/>
          <a:p>
            <a:pPr>
              <a:spcBef>
                <a:spcPts val="54"/>
              </a:spcBef>
            </a:pPr>
            <a:endParaRPr sz="2340">
              <a:cs typeface="Times New Roman"/>
            </a:endParaRPr>
          </a:p>
          <a:p>
            <a:pPr marL="310895" marR="302514" indent="370332">
              <a:lnSpc>
                <a:spcPts val="2532"/>
              </a:lnSpc>
              <a:spcBef>
                <a:spcPts val="6"/>
              </a:spcBef>
            </a:pPr>
            <a:r>
              <a:rPr sz="2160" spc="-12" dirty="0">
                <a:cs typeface="Calibri"/>
              </a:rPr>
              <a:t>Deploy (CodeDeploy)</a:t>
            </a:r>
            <a:endParaRPr sz="2160">
              <a:cs typeface="Calibri"/>
            </a:endParaRPr>
          </a:p>
        </p:txBody>
      </p:sp>
      <p:pic>
        <p:nvPicPr>
          <p:cNvPr id="9" name="object 9"/>
          <p:cNvPicPr/>
          <p:nvPr/>
        </p:nvPicPr>
        <p:blipFill>
          <a:blip r:embed="rId3" cstate="print"/>
          <a:stretch>
            <a:fillRect/>
          </a:stretch>
        </p:blipFill>
        <p:spPr>
          <a:xfrm>
            <a:off x="7029211" y="5813432"/>
            <a:ext cx="562002" cy="582817"/>
          </a:xfrm>
          <a:prstGeom prst="rect">
            <a:avLst/>
          </a:prstGeom>
        </p:spPr>
      </p:pic>
      <p:sp>
        <p:nvSpPr>
          <p:cNvPr id="10" name="object 10"/>
          <p:cNvSpPr txBox="1"/>
          <p:nvPr/>
        </p:nvSpPr>
        <p:spPr>
          <a:xfrm>
            <a:off x="2733223" y="5543359"/>
            <a:ext cx="9154668" cy="1369093"/>
          </a:xfrm>
          <a:prstGeom prst="rect">
            <a:avLst/>
          </a:prstGeom>
          <a:ln w="12700">
            <a:solidFill>
              <a:srgbClr val="444949"/>
            </a:solidFill>
          </a:ln>
        </p:spPr>
        <p:txBody>
          <a:bodyPr vert="horz" wrap="square" lIns="0" tIns="0" rIns="0" bIns="0" rtlCol="0">
            <a:spAutoFit/>
          </a:bodyPr>
          <a:lstStyle/>
          <a:p>
            <a:pPr>
              <a:lnSpc>
                <a:spcPct val="100000"/>
              </a:lnSpc>
            </a:pPr>
            <a:endParaRPr sz="1080">
              <a:cs typeface="Times New Roman"/>
            </a:endParaRPr>
          </a:p>
          <a:p>
            <a:pPr>
              <a:lnSpc>
                <a:spcPct val="100000"/>
              </a:lnSpc>
            </a:pPr>
            <a:endParaRPr sz="1080">
              <a:cs typeface="Times New Roman"/>
            </a:endParaRPr>
          </a:p>
          <a:p>
            <a:pPr>
              <a:lnSpc>
                <a:spcPct val="100000"/>
              </a:lnSpc>
            </a:pPr>
            <a:endParaRPr sz="1080">
              <a:cs typeface="Times New Roman"/>
            </a:endParaRPr>
          </a:p>
          <a:p>
            <a:pPr>
              <a:lnSpc>
                <a:spcPct val="100000"/>
              </a:lnSpc>
            </a:pPr>
            <a:endParaRPr sz="1080">
              <a:cs typeface="Times New Roman"/>
            </a:endParaRPr>
          </a:p>
          <a:p>
            <a:pPr>
              <a:lnSpc>
                <a:spcPct val="100000"/>
              </a:lnSpc>
            </a:pPr>
            <a:endParaRPr sz="1080">
              <a:cs typeface="Times New Roman"/>
            </a:endParaRPr>
          </a:p>
          <a:p>
            <a:pPr>
              <a:lnSpc>
                <a:spcPct val="100000"/>
              </a:lnSpc>
            </a:pPr>
            <a:endParaRPr sz="1080">
              <a:cs typeface="Times New Roman"/>
            </a:endParaRPr>
          </a:p>
          <a:p>
            <a:pPr marL="4230624" marR="4256532" algn="ctr">
              <a:lnSpc>
                <a:spcPts val="1068"/>
              </a:lnSpc>
              <a:spcBef>
                <a:spcPts val="660"/>
              </a:spcBef>
            </a:pPr>
            <a:r>
              <a:rPr sz="960" b="1" dirty="0">
                <a:cs typeface="Arial"/>
              </a:rPr>
              <a:t>Amazon</a:t>
            </a:r>
            <a:r>
              <a:rPr sz="960" b="1" spc="-36" dirty="0">
                <a:cs typeface="Arial"/>
              </a:rPr>
              <a:t> </a:t>
            </a:r>
            <a:r>
              <a:rPr sz="960" b="1" spc="-30" dirty="0">
                <a:cs typeface="Arial"/>
              </a:rPr>
              <a:t>S3</a:t>
            </a:r>
            <a:r>
              <a:rPr sz="960" b="1" spc="-12" dirty="0">
                <a:cs typeface="Arial"/>
              </a:rPr>
              <a:t> bucket</a:t>
            </a:r>
            <a:endParaRPr sz="960">
              <a:cs typeface="Arial"/>
            </a:endParaRPr>
          </a:p>
        </p:txBody>
      </p:sp>
      <p:grpSp>
        <p:nvGrpSpPr>
          <p:cNvPr id="11" name="object 11"/>
          <p:cNvGrpSpPr/>
          <p:nvPr/>
        </p:nvGrpSpPr>
        <p:grpSpPr>
          <a:xfrm>
            <a:off x="1078023" y="4073971"/>
            <a:ext cx="1283970" cy="694182"/>
            <a:chOff x="898352" y="3394975"/>
            <a:chExt cx="1069975" cy="578485"/>
          </a:xfrm>
        </p:grpSpPr>
        <p:sp>
          <p:nvSpPr>
            <p:cNvPr id="12" name="object 12"/>
            <p:cNvSpPr/>
            <p:nvPr/>
          </p:nvSpPr>
          <p:spPr>
            <a:xfrm>
              <a:off x="904702" y="3401325"/>
              <a:ext cx="1057275" cy="565785"/>
            </a:xfrm>
            <a:custGeom>
              <a:avLst/>
              <a:gdLst/>
              <a:ahLst/>
              <a:cxnLst/>
              <a:rect l="l" t="t" r="r" b="b"/>
              <a:pathLst>
                <a:path w="1057275" h="565785">
                  <a:moveTo>
                    <a:pt x="774470" y="0"/>
                  </a:moveTo>
                  <a:lnTo>
                    <a:pt x="774470" y="141315"/>
                  </a:lnTo>
                  <a:lnTo>
                    <a:pt x="0" y="141315"/>
                  </a:lnTo>
                  <a:lnTo>
                    <a:pt x="0" y="423948"/>
                  </a:lnTo>
                  <a:lnTo>
                    <a:pt x="774470" y="423948"/>
                  </a:lnTo>
                  <a:lnTo>
                    <a:pt x="774470" y="565264"/>
                  </a:lnTo>
                  <a:lnTo>
                    <a:pt x="1057102" y="282632"/>
                  </a:lnTo>
                  <a:lnTo>
                    <a:pt x="774470" y="0"/>
                  </a:lnTo>
                  <a:close/>
                </a:path>
              </a:pathLst>
            </a:custGeom>
            <a:solidFill>
              <a:srgbClr val="5091D0"/>
            </a:solidFill>
          </p:spPr>
          <p:txBody>
            <a:bodyPr wrap="square" lIns="0" tIns="0" rIns="0" bIns="0" rtlCol="0"/>
            <a:lstStyle/>
            <a:p>
              <a:endParaRPr sz="3456"/>
            </a:p>
          </p:txBody>
        </p:sp>
        <p:sp>
          <p:nvSpPr>
            <p:cNvPr id="13" name="object 13"/>
            <p:cNvSpPr/>
            <p:nvPr/>
          </p:nvSpPr>
          <p:spPr>
            <a:xfrm>
              <a:off x="904702" y="3401325"/>
              <a:ext cx="1057275" cy="565785"/>
            </a:xfrm>
            <a:custGeom>
              <a:avLst/>
              <a:gdLst/>
              <a:ahLst/>
              <a:cxnLst/>
              <a:rect l="l" t="t" r="r" b="b"/>
              <a:pathLst>
                <a:path w="1057275" h="565785">
                  <a:moveTo>
                    <a:pt x="0" y="141316"/>
                  </a:moveTo>
                  <a:lnTo>
                    <a:pt x="774470" y="141316"/>
                  </a:lnTo>
                  <a:lnTo>
                    <a:pt x="774470" y="0"/>
                  </a:lnTo>
                  <a:lnTo>
                    <a:pt x="1057102" y="282633"/>
                  </a:lnTo>
                  <a:lnTo>
                    <a:pt x="774470" y="565265"/>
                  </a:lnTo>
                  <a:lnTo>
                    <a:pt x="774470" y="423949"/>
                  </a:lnTo>
                  <a:lnTo>
                    <a:pt x="0" y="423949"/>
                  </a:lnTo>
                  <a:lnTo>
                    <a:pt x="0" y="141316"/>
                  </a:lnTo>
                  <a:close/>
                </a:path>
              </a:pathLst>
            </a:custGeom>
            <a:ln w="12700">
              <a:solidFill>
                <a:srgbClr val="386998"/>
              </a:solidFill>
            </a:ln>
          </p:spPr>
          <p:txBody>
            <a:bodyPr wrap="square" lIns="0" tIns="0" rIns="0" bIns="0" rtlCol="0"/>
            <a:lstStyle/>
            <a:p>
              <a:endParaRPr sz="3456"/>
            </a:p>
          </p:txBody>
        </p:sp>
      </p:grpSp>
      <p:sp>
        <p:nvSpPr>
          <p:cNvPr id="14" name="object 14"/>
          <p:cNvSpPr txBox="1"/>
          <p:nvPr/>
        </p:nvSpPr>
        <p:spPr>
          <a:xfrm>
            <a:off x="1249237" y="4223919"/>
            <a:ext cx="772668" cy="347788"/>
          </a:xfrm>
          <a:prstGeom prst="rect">
            <a:avLst/>
          </a:prstGeom>
        </p:spPr>
        <p:txBody>
          <a:bodyPr vert="horz" wrap="square" lIns="0" tIns="15240" rIns="0" bIns="0" rtlCol="0">
            <a:spAutoFit/>
          </a:bodyPr>
          <a:lstStyle/>
          <a:p>
            <a:pPr marL="15240">
              <a:spcBef>
                <a:spcPts val="120"/>
              </a:spcBef>
            </a:pPr>
            <a:r>
              <a:rPr sz="2160" spc="-12" dirty="0">
                <a:cs typeface="Calibri"/>
              </a:rPr>
              <a:t>trigger</a:t>
            </a:r>
            <a:endParaRPr sz="2160">
              <a:cs typeface="Calibri"/>
            </a:endParaRPr>
          </a:p>
        </p:txBody>
      </p:sp>
      <p:sp>
        <p:nvSpPr>
          <p:cNvPr id="15" name="object 15"/>
          <p:cNvSpPr/>
          <p:nvPr/>
        </p:nvSpPr>
        <p:spPr>
          <a:xfrm>
            <a:off x="4877908" y="4416944"/>
            <a:ext cx="225552" cy="1126998"/>
          </a:xfrm>
          <a:custGeom>
            <a:avLst/>
            <a:gdLst/>
            <a:ahLst/>
            <a:cxnLst/>
            <a:rect l="l" t="t" r="r" b="b"/>
            <a:pathLst>
              <a:path w="187960" h="939164">
                <a:moveTo>
                  <a:pt x="146453" y="862481"/>
                </a:moveTo>
                <a:lnTo>
                  <a:pt x="111528" y="862481"/>
                </a:lnTo>
                <a:lnTo>
                  <a:pt x="149628" y="938681"/>
                </a:lnTo>
                <a:lnTo>
                  <a:pt x="181378" y="875181"/>
                </a:lnTo>
                <a:lnTo>
                  <a:pt x="146453" y="875181"/>
                </a:lnTo>
                <a:lnTo>
                  <a:pt x="146453" y="862481"/>
                </a:lnTo>
                <a:close/>
              </a:path>
              <a:path w="187960" h="939164">
                <a:moveTo>
                  <a:pt x="146453" y="3175"/>
                </a:moveTo>
                <a:lnTo>
                  <a:pt x="146453" y="875181"/>
                </a:lnTo>
                <a:lnTo>
                  <a:pt x="152803" y="875181"/>
                </a:lnTo>
                <a:lnTo>
                  <a:pt x="152803" y="6350"/>
                </a:lnTo>
                <a:lnTo>
                  <a:pt x="149628" y="6350"/>
                </a:lnTo>
                <a:lnTo>
                  <a:pt x="146453" y="3175"/>
                </a:lnTo>
                <a:close/>
              </a:path>
              <a:path w="187960" h="939164">
                <a:moveTo>
                  <a:pt x="187728" y="862481"/>
                </a:moveTo>
                <a:lnTo>
                  <a:pt x="152803" y="862481"/>
                </a:lnTo>
                <a:lnTo>
                  <a:pt x="152803" y="875181"/>
                </a:lnTo>
                <a:lnTo>
                  <a:pt x="181378" y="875181"/>
                </a:lnTo>
                <a:lnTo>
                  <a:pt x="187728" y="862481"/>
                </a:lnTo>
                <a:close/>
              </a:path>
              <a:path w="187960" h="939164">
                <a:moveTo>
                  <a:pt x="152803" y="0"/>
                </a:moveTo>
                <a:lnTo>
                  <a:pt x="0" y="0"/>
                </a:lnTo>
                <a:lnTo>
                  <a:pt x="0" y="6350"/>
                </a:lnTo>
                <a:lnTo>
                  <a:pt x="146453" y="6350"/>
                </a:lnTo>
                <a:lnTo>
                  <a:pt x="146453" y="3175"/>
                </a:lnTo>
                <a:lnTo>
                  <a:pt x="152803" y="3175"/>
                </a:lnTo>
                <a:lnTo>
                  <a:pt x="152803" y="0"/>
                </a:lnTo>
                <a:close/>
              </a:path>
              <a:path w="187960" h="939164">
                <a:moveTo>
                  <a:pt x="152803" y="3175"/>
                </a:moveTo>
                <a:lnTo>
                  <a:pt x="146453" y="3175"/>
                </a:lnTo>
                <a:lnTo>
                  <a:pt x="149628" y="6350"/>
                </a:lnTo>
                <a:lnTo>
                  <a:pt x="152803" y="6350"/>
                </a:lnTo>
                <a:lnTo>
                  <a:pt x="152803" y="3175"/>
                </a:lnTo>
                <a:close/>
              </a:path>
            </a:pathLst>
          </a:custGeom>
          <a:solidFill>
            <a:srgbClr val="5091D0"/>
          </a:solidFill>
        </p:spPr>
        <p:txBody>
          <a:bodyPr wrap="square" lIns="0" tIns="0" rIns="0" bIns="0" rtlCol="0"/>
          <a:lstStyle/>
          <a:p>
            <a:endParaRPr sz="3456"/>
          </a:p>
        </p:txBody>
      </p:sp>
      <p:sp>
        <p:nvSpPr>
          <p:cNvPr id="16" name="object 16"/>
          <p:cNvSpPr txBox="1"/>
          <p:nvPr/>
        </p:nvSpPr>
        <p:spPr>
          <a:xfrm>
            <a:off x="5157892" y="4447031"/>
            <a:ext cx="184666" cy="1014222"/>
          </a:xfrm>
          <a:prstGeom prst="rect">
            <a:avLst/>
          </a:prstGeom>
        </p:spPr>
        <p:txBody>
          <a:bodyPr vert="vert" wrap="square" lIns="0" tIns="7620" rIns="0" bIns="0" rtlCol="0">
            <a:spAutoFit/>
          </a:bodyPr>
          <a:lstStyle/>
          <a:p>
            <a:pPr marL="15240">
              <a:spcBef>
                <a:spcPts val="60"/>
              </a:spcBef>
            </a:pPr>
            <a:r>
              <a:rPr sz="1200" dirty="0">
                <a:cs typeface="Calibri"/>
              </a:rPr>
              <a:t>Output</a:t>
            </a:r>
            <a:r>
              <a:rPr sz="1200" spc="-30" dirty="0">
                <a:cs typeface="Calibri"/>
              </a:rPr>
              <a:t> </a:t>
            </a:r>
            <a:r>
              <a:rPr sz="1200" spc="-12" dirty="0">
                <a:cs typeface="Calibri"/>
              </a:rPr>
              <a:t>artifacts</a:t>
            </a:r>
            <a:endParaRPr sz="1200">
              <a:cs typeface="Calibri"/>
            </a:endParaRPr>
          </a:p>
        </p:txBody>
      </p:sp>
      <p:sp>
        <p:nvSpPr>
          <p:cNvPr id="17" name="object 17"/>
          <p:cNvSpPr/>
          <p:nvPr/>
        </p:nvSpPr>
        <p:spPr>
          <a:xfrm>
            <a:off x="8364266" y="4404521"/>
            <a:ext cx="225552" cy="1126998"/>
          </a:xfrm>
          <a:custGeom>
            <a:avLst/>
            <a:gdLst/>
            <a:ahLst/>
            <a:cxnLst/>
            <a:rect l="l" t="t" r="r" b="b"/>
            <a:pathLst>
              <a:path w="187959" h="939164">
                <a:moveTo>
                  <a:pt x="146455" y="862481"/>
                </a:moveTo>
                <a:lnTo>
                  <a:pt x="111530" y="862481"/>
                </a:lnTo>
                <a:lnTo>
                  <a:pt x="149630" y="938681"/>
                </a:lnTo>
                <a:lnTo>
                  <a:pt x="181380" y="875181"/>
                </a:lnTo>
                <a:lnTo>
                  <a:pt x="146455" y="875181"/>
                </a:lnTo>
                <a:lnTo>
                  <a:pt x="146455" y="862481"/>
                </a:lnTo>
                <a:close/>
              </a:path>
              <a:path w="187959" h="939164">
                <a:moveTo>
                  <a:pt x="146455" y="3175"/>
                </a:moveTo>
                <a:lnTo>
                  <a:pt x="146455" y="875181"/>
                </a:lnTo>
                <a:lnTo>
                  <a:pt x="152805" y="875181"/>
                </a:lnTo>
                <a:lnTo>
                  <a:pt x="152805" y="6350"/>
                </a:lnTo>
                <a:lnTo>
                  <a:pt x="149630" y="6350"/>
                </a:lnTo>
                <a:lnTo>
                  <a:pt x="146455" y="3175"/>
                </a:lnTo>
                <a:close/>
              </a:path>
              <a:path w="187959" h="939164">
                <a:moveTo>
                  <a:pt x="187730" y="862481"/>
                </a:moveTo>
                <a:lnTo>
                  <a:pt x="152805" y="862481"/>
                </a:lnTo>
                <a:lnTo>
                  <a:pt x="152805" y="875181"/>
                </a:lnTo>
                <a:lnTo>
                  <a:pt x="181380" y="875181"/>
                </a:lnTo>
                <a:lnTo>
                  <a:pt x="187730" y="862481"/>
                </a:lnTo>
                <a:close/>
              </a:path>
              <a:path w="187959" h="939164">
                <a:moveTo>
                  <a:pt x="152805" y="0"/>
                </a:moveTo>
                <a:lnTo>
                  <a:pt x="0" y="0"/>
                </a:lnTo>
                <a:lnTo>
                  <a:pt x="0" y="6350"/>
                </a:lnTo>
                <a:lnTo>
                  <a:pt x="146455" y="6350"/>
                </a:lnTo>
                <a:lnTo>
                  <a:pt x="146455" y="3175"/>
                </a:lnTo>
                <a:lnTo>
                  <a:pt x="152805" y="3175"/>
                </a:lnTo>
                <a:lnTo>
                  <a:pt x="152805" y="0"/>
                </a:lnTo>
                <a:close/>
              </a:path>
              <a:path w="187959" h="939164">
                <a:moveTo>
                  <a:pt x="152805" y="3175"/>
                </a:moveTo>
                <a:lnTo>
                  <a:pt x="146455" y="3175"/>
                </a:lnTo>
                <a:lnTo>
                  <a:pt x="149630" y="6350"/>
                </a:lnTo>
                <a:lnTo>
                  <a:pt x="152805" y="6350"/>
                </a:lnTo>
                <a:lnTo>
                  <a:pt x="152805" y="3175"/>
                </a:lnTo>
                <a:close/>
              </a:path>
            </a:pathLst>
          </a:custGeom>
          <a:solidFill>
            <a:srgbClr val="5091D0"/>
          </a:solidFill>
        </p:spPr>
        <p:txBody>
          <a:bodyPr wrap="square" lIns="0" tIns="0" rIns="0" bIns="0" rtlCol="0"/>
          <a:lstStyle/>
          <a:p>
            <a:endParaRPr sz="3456"/>
          </a:p>
        </p:txBody>
      </p:sp>
      <p:sp>
        <p:nvSpPr>
          <p:cNvPr id="18" name="object 18"/>
          <p:cNvSpPr txBox="1"/>
          <p:nvPr/>
        </p:nvSpPr>
        <p:spPr>
          <a:xfrm>
            <a:off x="8644252" y="4436059"/>
            <a:ext cx="184666" cy="1014222"/>
          </a:xfrm>
          <a:prstGeom prst="rect">
            <a:avLst/>
          </a:prstGeom>
        </p:spPr>
        <p:txBody>
          <a:bodyPr vert="vert" wrap="square" lIns="0" tIns="7620" rIns="0" bIns="0" rtlCol="0">
            <a:spAutoFit/>
          </a:bodyPr>
          <a:lstStyle/>
          <a:p>
            <a:pPr marL="15240">
              <a:spcBef>
                <a:spcPts val="60"/>
              </a:spcBef>
            </a:pPr>
            <a:r>
              <a:rPr sz="1200" dirty="0">
                <a:cs typeface="Calibri"/>
              </a:rPr>
              <a:t>Output</a:t>
            </a:r>
            <a:r>
              <a:rPr sz="1200" spc="-30" dirty="0">
                <a:cs typeface="Calibri"/>
              </a:rPr>
              <a:t> </a:t>
            </a:r>
            <a:r>
              <a:rPr sz="1200" spc="-12" dirty="0">
                <a:cs typeface="Calibri"/>
              </a:rPr>
              <a:t>artifacts</a:t>
            </a:r>
            <a:endParaRPr sz="1200">
              <a:cs typeface="Calibri"/>
            </a:endParaRPr>
          </a:p>
        </p:txBody>
      </p:sp>
      <p:grpSp>
        <p:nvGrpSpPr>
          <p:cNvPr id="19" name="object 19"/>
          <p:cNvGrpSpPr/>
          <p:nvPr/>
        </p:nvGrpSpPr>
        <p:grpSpPr>
          <a:xfrm>
            <a:off x="12127897" y="4073971"/>
            <a:ext cx="1283970" cy="694182"/>
            <a:chOff x="10106580" y="3394975"/>
            <a:chExt cx="1069975" cy="578485"/>
          </a:xfrm>
        </p:grpSpPr>
        <p:sp>
          <p:nvSpPr>
            <p:cNvPr id="20" name="object 20"/>
            <p:cNvSpPr/>
            <p:nvPr/>
          </p:nvSpPr>
          <p:spPr>
            <a:xfrm>
              <a:off x="10112930" y="3401325"/>
              <a:ext cx="1057275" cy="565785"/>
            </a:xfrm>
            <a:custGeom>
              <a:avLst/>
              <a:gdLst/>
              <a:ahLst/>
              <a:cxnLst/>
              <a:rect l="l" t="t" r="r" b="b"/>
              <a:pathLst>
                <a:path w="1057275" h="565785">
                  <a:moveTo>
                    <a:pt x="774470" y="0"/>
                  </a:moveTo>
                  <a:lnTo>
                    <a:pt x="774470" y="141315"/>
                  </a:lnTo>
                  <a:lnTo>
                    <a:pt x="0" y="141315"/>
                  </a:lnTo>
                  <a:lnTo>
                    <a:pt x="0" y="423948"/>
                  </a:lnTo>
                  <a:lnTo>
                    <a:pt x="774470" y="423948"/>
                  </a:lnTo>
                  <a:lnTo>
                    <a:pt x="774470" y="565264"/>
                  </a:lnTo>
                  <a:lnTo>
                    <a:pt x="1057102" y="282632"/>
                  </a:lnTo>
                  <a:lnTo>
                    <a:pt x="774470" y="0"/>
                  </a:lnTo>
                  <a:close/>
                </a:path>
              </a:pathLst>
            </a:custGeom>
            <a:solidFill>
              <a:srgbClr val="5091D0"/>
            </a:solidFill>
          </p:spPr>
          <p:txBody>
            <a:bodyPr wrap="square" lIns="0" tIns="0" rIns="0" bIns="0" rtlCol="0"/>
            <a:lstStyle/>
            <a:p>
              <a:endParaRPr sz="3456"/>
            </a:p>
          </p:txBody>
        </p:sp>
        <p:sp>
          <p:nvSpPr>
            <p:cNvPr id="21" name="object 21"/>
            <p:cNvSpPr/>
            <p:nvPr/>
          </p:nvSpPr>
          <p:spPr>
            <a:xfrm>
              <a:off x="10112930" y="3401325"/>
              <a:ext cx="1057275" cy="565785"/>
            </a:xfrm>
            <a:custGeom>
              <a:avLst/>
              <a:gdLst/>
              <a:ahLst/>
              <a:cxnLst/>
              <a:rect l="l" t="t" r="r" b="b"/>
              <a:pathLst>
                <a:path w="1057275" h="565785">
                  <a:moveTo>
                    <a:pt x="0" y="141316"/>
                  </a:moveTo>
                  <a:lnTo>
                    <a:pt x="774470" y="141316"/>
                  </a:lnTo>
                  <a:lnTo>
                    <a:pt x="774470" y="0"/>
                  </a:lnTo>
                  <a:lnTo>
                    <a:pt x="1057102" y="282633"/>
                  </a:lnTo>
                  <a:lnTo>
                    <a:pt x="774470" y="565265"/>
                  </a:lnTo>
                  <a:lnTo>
                    <a:pt x="774470" y="423949"/>
                  </a:lnTo>
                  <a:lnTo>
                    <a:pt x="0" y="423949"/>
                  </a:lnTo>
                  <a:lnTo>
                    <a:pt x="0" y="141316"/>
                  </a:lnTo>
                  <a:close/>
                </a:path>
              </a:pathLst>
            </a:custGeom>
            <a:ln w="12700">
              <a:solidFill>
                <a:srgbClr val="386998"/>
              </a:solidFill>
            </a:ln>
          </p:spPr>
          <p:txBody>
            <a:bodyPr wrap="square" lIns="0" tIns="0" rIns="0" bIns="0" rtlCol="0"/>
            <a:lstStyle/>
            <a:p>
              <a:endParaRPr sz="3456"/>
            </a:p>
          </p:txBody>
        </p:sp>
      </p:grpSp>
      <p:sp>
        <p:nvSpPr>
          <p:cNvPr id="22" name="object 22"/>
          <p:cNvSpPr txBox="1"/>
          <p:nvPr/>
        </p:nvSpPr>
        <p:spPr>
          <a:xfrm>
            <a:off x="12291374" y="4223919"/>
            <a:ext cx="787908" cy="347788"/>
          </a:xfrm>
          <a:prstGeom prst="rect">
            <a:avLst/>
          </a:prstGeom>
        </p:spPr>
        <p:txBody>
          <a:bodyPr vert="horz" wrap="square" lIns="0" tIns="15240" rIns="0" bIns="0" rtlCol="0">
            <a:spAutoFit/>
          </a:bodyPr>
          <a:lstStyle/>
          <a:p>
            <a:pPr marL="15240">
              <a:spcBef>
                <a:spcPts val="120"/>
              </a:spcBef>
            </a:pPr>
            <a:r>
              <a:rPr sz="2160" spc="-12" dirty="0">
                <a:cs typeface="Calibri"/>
              </a:rPr>
              <a:t>deploy</a:t>
            </a:r>
            <a:endParaRPr sz="2160">
              <a:cs typeface="Calibri"/>
            </a:endParaRPr>
          </a:p>
        </p:txBody>
      </p:sp>
      <p:sp>
        <p:nvSpPr>
          <p:cNvPr id="23" name="object 23"/>
          <p:cNvSpPr/>
          <p:nvPr/>
        </p:nvSpPr>
        <p:spPr>
          <a:xfrm>
            <a:off x="5947141" y="4375032"/>
            <a:ext cx="291084" cy="1193292"/>
          </a:xfrm>
          <a:custGeom>
            <a:avLst/>
            <a:gdLst/>
            <a:ahLst/>
            <a:cxnLst/>
            <a:rect l="l" t="t" r="r" b="b"/>
            <a:pathLst>
              <a:path w="242570" h="994410">
                <a:moveTo>
                  <a:pt x="166074" y="34925"/>
                </a:moveTo>
                <a:lnTo>
                  <a:pt x="0" y="34925"/>
                </a:lnTo>
                <a:lnTo>
                  <a:pt x="0" y="994062"/>
                </a:lnTo>
                <a:lnTo>
                  <a:pt x="6350" y="994062"/>
                </a:lnTo>
                <a:lnTo>
                  <a:pt x="6350" y="41275"/>
                </a:lnTo>
                <a:lnTo>
                  <a:pt x="3175" y="41275"/>
                </a:lnTo>
                <a:lnTo>
                  <a:pt x="6350" y="38100"/>
                </a:lnTo>
                <a:lnTo>
                  <a:pt x="166074" y="38100"/>
                </a:lnTo>
                <a:lnTo>
                  <a:pt x="166074" y="34925"/>
                </a:lnTo>
                <a:close/>
              </a:path>
              <a:path w="242570" h="994410">
                <a:moveTo>
                  <a:pt x="166074" y="0"/>
                </a:moveTo>
                <a:lnTo>
                  <a:pt x="166074" y="76200"/>
                </a:lnTo>
                <a:lnTo>
                  <a:pt x="235924" y="41275"/>
                </a:lnTo>
                <a:lnTo>
                  <a:pt x="178774" y="41275"/>
                </a:lnTo>
                <a:lnTo>
                  <a:pt x="178774" y="34925"/>
                </a:lnTo>
                <a:lnTo>
                  <a:pt x="235924" y="34925"/>
                </a:lnTo>
                <a:lnTo>
                  <a:pt x="166074" y="0"/>
                </a:lnTo>
                <a:close/>
              </a:path>
              <a:path w="242570" h="994410">
                <a:moveTo>
                  <a:pt x="6350" y="38100"/>
                </a:moveTo>
                <a:lnTo>
                  <a:pt x="3175" y="41275"/>
                </a:lnTo>
                <a:lnTo>
                  <a:pt x="6350" y="41275"/>
                </a:lnTo>
                <a:lnTo>
                  <a:pt x="6350" y="38100"/>
                </a:lnTo>
                <a:close/>
              </a:path>
              <a:path w="242570" h="994410">
                <a:moveTo>
                  <a:pt x="166074" y="38100"/>
                </a:moveTo>
                <a:lnTo>
                  <a:pt x="6350" y="38100"/>
                </a:lnTo>
                <a:lnTo>
                  <a:pt x="6350" y="41275"/>
                </a:lnTo>
                <a:lnTo>
                  <a:pt x="166074" y="41275"/>
                </a:lnTo>
                <a:lnTo>
                  <a:pt x="166074" y="38100"/>
                </a:lnTo>
                <a:close/>
              </a:path>
              <a:path w="242570" h="994410">
                <a:moveTo>
                  <a:pt x="235924" y="34925"/>
                </a:moveTo>
                <a:lnTo>
                  <a:pt x="178774" y="34925"/>
                </a:lnTo>
                <a:lnTo>
                  <a:pt x="178774" y="41275"/>
                </a:lnTo>
                <a:lnTo>
                  <a:pt x="235924" y="41275"/>
                </a:lnTo>
                <a:lnTo>
                  <a:pt x="242274" y="38100"/>
                </a:lnTo>
                <a:lnTo>
                  <a:pt x="235924" y="34925"/>
                </a:lnTo>
                <a:close/>
              </a:path>
            </a:pathLst>
          </a:custGeom>
          <a:solidFill>
            <a:srgbClr val="5091D0"/>
          </a:solidFill>
        </p:spPr>
        <p:txBody>
          <a:bodyPr wrap="square" lIns="0" tIns="0" rIns="0" bIns="0" rtlCol="0"/>
          <a:lstStyle/>
          <a:p>
            <a:endParaRPr sz="3456"/>
          </a:p>
        </p:txBody>
      </p:sp>
      <p:sp>
        <p:nvSpPr>
          <p:cNvPr id="24" name="object 24"/>
          <p:cNvSpPr txBox="1"/>
          <p:nvPr/>
        </p:nvSpPr>
        <p:spPr>
          <a:xfrm>
            <a:off x="5725525" y="4520185"/>
            <a:ext cx="184666" cy="899922"/>
          </a:xfrm>
          <a:prstGeom prst="rect">
            <a:avLst/>
          </a:prstGeom>
        </p:spPr>
        <p:txBody>
          <a:bodyPr vert="vert" wrap="square" lIns="0" tIns="7620" rIns="0" bIns="0" rtlCol="0">
            <a:spAutoFit/>
          </a:bodyPr>
          <a:lstStyle/>
          <a:p>
            <a:pPr marL="15240">
              <a:spcBef>
                <a:spcPts val="60"/>
              </a:spcBef>
            </a:pPr>
            <a:r>
              <a:rPr sz="1200" dirty="0">
                <a:cs typeface="Calibri"/>
              </a:rPr>
              <a:t>Input</a:t>
            </a:r>
            <a:r>
              <a:rPr sz="1200" spc="-36" dirty="0">
                <a:cs typeface="Calibri"/>
              </a:rPr>
              <a:t> </a:t>
            </a:r>
            <a:r>
              <a:rPr sz="1200" spc="-12" dirty="0">
                <a:cs typeface="Calibri"/>
              </a:rPr>
              <a:t>artifacts</a:t>
            </a:r>
            <a:endParaRPr sz="1200">
              <a:cs typeface="Calibri"/>
            </a:endParaRPr>
          </a:p>
        </p:txBody>
      </p:sp>
      <p:sp>
        <p:nvSpPr>
          <p:cNvPr id="25" name="object 25"/>
          <p:cNvSpPr/>
          <p:nvPr/>
        </p:nvSpPr>
        <p:spPr>
          <a:xfrm>
            <a:off x="9442399" y="4375032"/>
            <a:ext cx="291084" cy="1193292"/>
          </a:xfrm>
          <a:custGeom>
            <a:avLst/>
            <a:gdLst/>
            <a:ahLst/>
            <a:cxnLst/>
            <a:rect l="l" t="t" r="r" b="b"/>
            <a:pathLst>
              <a:path w="242570" h="994410">
                <a:moveTo>
                  <a:pt x="166074" y="34925"/>
                </a:moveTo>
                <a:lnTo>
                  <a:pt x="0" y="34925"/>
                </a:lnTo>
                <a:lnTo>
                  <a:pt x="0" y="994062"/>
                </a:lnTo>
                <a:lnTo>
                  <a:pt x="6350" y="994062"/>
                </a:lnTo>
                <a:lnTo>
                  <a:pt x="6350" y="41275"/>
                </a:lnTo>
                <a:lnTo>
                  <a:pt x="3175" y="41275"/>
                </a:lnTo>
                <a:lnTo>
                  <a:pt x="6350" y="38100"/>
                </a:lnTo>
                <a:lnTo>
                  <a:pt x="166074" y="38100"/>
                </a:lnTo>
                <a:lnTo>
                  <a:pt x="166074" y="34925"/>
                </a:lnTo>
                <a:close/>
              </a:path>
              <a:path w="242570" h="994410">
                <a:moveTo>
                  <a:pt x="166074" y="0"/>
                </a:moveTo>
                <a:lnTo>
                  <a:pt x="166074" y="76200"/>
                </a:lnTo>
                <a:lnTo>
                  <a:pt x="235924" y="41275"/>
                </a:lnTo>
                <a:lnTo>
                  <a:pt x="178774" y="41275"/>
                </a:lnTo>
                <a:lnTo>
                  <a:pt x="178774" y="34925"/>
                </a:lnTo>
                <a:lnTo>
                  <a:pt x="235924" y="34925"/>
                </a:lnTo>
                <a:lnTo>
                  <a:pt x="166074" y="0"/>
                </a:lnTo>
                <a:close/>
              </a:path>
              <a:path w="242570" h="994410">
                <a:moveTo>
                  <a:pt x="6350" y="38100"/>
                </a:moveTo>
                <a:lnTo>
                  <a:pt x="3175" y="41275"/>
                </a:lnTo>
                <a:lnTo>
                  <a:pt x="6350" y="41275"/>
                </a:lnTo>
                <a:lnTo>
                  <a:pt x="6350" y="38100"/>
                </a:lnTo>
                <a:close/>
              </a:path>
              <a:path w="242570" h="994410">
                <a:moveTo>
                  <a:pt x="166074" y="38100"/>
                </a:moveTo>
                <a:lnTo>
                  <a:pt x="6350" y="38100"/>
                </a:lnTo>
                <a:lnTo>
                  <a:pt x="6350" y="41275"/>
                </a:lnTo>
                <a:lnTo>
                  <a:pt x="166074" y="41275"/>
                </a:lnTo>
                <a:lnTo>
                  <a:pt x="166074" y="38100"/>
                </a:lnTo>
                <a:close/>
              </a:path>
              <a:path w="242570" h="994410">
                <a:moveTo>
                  <a:pt x="235924" y="34925"/>
                </a:moveTo>
                <a:lnTo>
                  <a:pt x="178774" y="34925"/>
                </a:lnTo>
                <a:lnTo>
                  <a:pt x="178774" y="41275"/>
                </a:lnTo>
                <a:lnTo>
                  <a:pt x="235924" y="41275"/>
                </a:lnTo>
                <a:lnTo>
                  <a:pt x="242274" y="38100"/>
                </a:lnTo>
                <a:lnTo>
                  <a:pt x="235924" y="34925"/>
                </a:lnTo>
                <a:close/>
              </a:path>
            </a:pathLst>
          </a:custGeom>
          <a:solidFill>
            <a:srgbClr val="5091D0"/>
          </a:solidFill>
        </p:spPr>
        <p:txBody>
          <a:bodyPr wrap="square" lIns="0" tIns="0" rIns="0" bIns="0" rtlCol="0"/>
          <a:lstStyle/>
          <a:p>
            <a:endParaRPr sz="3456"/>
          </a:p>
        </p:txBody>
      </p:sp>
      <p:sp>
        <p:nvSpPr>
          <p:cNvPr id="26" name="object 26"/>
          <p:cNvSpPr txBox="1"/>
          <p:nvPr/>
        </p:nvSpPr>
        <p:spPr>
          <a:xfrm>
            <a:off x="9220783" y="4520185"/>
            <a:ext cx="184666" cy="899922"/>
          </a:xfrm>
          <a:prstGeom prst="rect">
            <a:avLst/>
          </a:prstGeom>
        </p:spPr>
        <p:txBody>
          <a:bodyPr vert="vert" wrap="square" lIns="0" tIns="7620" rIns="0" bIns="0" rtlCol="0">
            <a:spAutoFit/>
          </a:bodyPr>
          <a:lstStyle/>
          <a:p>
            <a:pPr marL="15240">
              <a:spcBef>
                <a:spcPts val="60"/>
              </a:spcBef>
            </a:pPr>
            <a:r>
              <a:rPr sz="1200" dirty="0">
                <a:cs typeface="Calibri"/>
              </a:rPr>
              <a:t>Input</a:t>
            </a:r>
            <a:r>
              <a:rPr sz="1200" spc="-36" dirty="0">
                <a:cs typeface="Calibri"/>
              </a:rPr>
              <a:t> </a:t>
            </a:r>
            <a:r>
              <a:rPr sz="1200" spc="-12" dirty="0">
                <a:cs typeface="Calibri"/>
              </a:rPr>
              <a:t>artifacts</a:t>
            </a:r>
            <a:endParaRPr sz="1200">
              <a:cs typeface="Calibri"/>
            </a:endParaRPr>
          </a:p>
        </p:txBody>
      </p:sp>
      <p:sp>
        <p:nvSpPr>
          <p:cNvPr id="27" name="object 27"/>
          <p:cNvSpPr/>
          <p:nvPr/>
        </p:nvSpPr>
        <p:spPr>
          <a:xfrm>
            <a:off x="5058701" y="5553593"/>
            <a:ext cx="892302" cy="272795"/>
          </a:xfrm>
          <a:custGeom>
            <a:avLst/>
            <a:gdLst/>
            <a:ahLst/>
            <a:cxnLst/>
            <a:rect l="l" t="t" r="r" b="b"/>
            <a:pathLst>
              <a:path w="743585" h="227329">
                <a:moveTo>
                  <a:pt x="0" y="16918"/>
                </a:moveTo>
                <a:lnTo>
                  <a:pt x="27676" y="87778"/>
                </a:lnTo>
                <a:lnTo>
                  <a:pt x="54160" y="119309"/>
                </a:lnTo>
                <a:lnTo>
                  <a:pt x="87979" y="147665"/>
                </a:lnTo>
                <a:lnTo>
                  <a:pt x="128311" y="172414"/>
                </a:lnTo>
                <a:lnTo>
                  <a:pt x="174337" y="193123"/>
                </a:lnTo>
                <a:lnTo>
                  <a:pt x="225234" y="209359"/>
                </a:lnTo>
                <a:lnTo>
                  <a:pt x="280180" y="220691"/>
                </a:lnTo>
                <a:lnTo>
                  <a:pt x="338355" y="226686"/>
                </a:lnTo>
                <a:lnTo>
                  <a:pt x="398937" y="226912"/>
                </a:lnTo>
                <a:lnTo>
                  <a:pt x="455808" y="221622"/>
                </a:lnTo>
                <a:lnTo>
                  <a:pt x="509398" y="211346"/>
                </a:lnTo>
                <a:lnTo>
                  <a:pt x="559071" y="196504"/>
                </a:lnTo>
                <a:lnTo>
                  <a:pt x="604188" y="177515"/>
                </a:lnTo>
                <a:lnTo>
                  <a:pt x="644113" y="154799"/>
                </a:lnTo>
                <a:lnTo>
                  <a:pt x="678208" y="128775"/>
                </a:lnTo>
                <a:lnTo>
                  <a:pt x="705836" y="99864"/>
                </a:lnTo>
                <a:lnTo>
                  <a:pt x="739140" y="35056"/>
                </a:lnTo>
                <a:lnTo>
                  <a:pt x="743542" y="0"/>
                </a:lnTo>
              </a:path>
            </a:pathLst>
          </a:custGeom>
          <a:ln w="6350">
            <a:solidFill>
              <a:srgbClr val="5091D0"/>
            </a:solidFill>
          </a:ln>
        </p:spPr>
        <p:txBody>
          <a:bodyPr wrap="square" lIns="0" tIns="0" rIns="0" bIns="0" rtlCol="0"/>
          <a:lstStyle/>
          <a:p>
            <a:endParaRPr sz="3456"/>
          </a:p>
        </p:txBody>
      </p:sp>
      <p:sp>
        <p:nvSpPr>
          <p:cNvPr id="28" name="object 28"/>
          <p:cNvSpPr/>
          <p:nvPr/>
        </p:nvSpPr>
        <p:spPr>
          <a:xfrm>
            <a:off x="8542981" y="5553593"/>
            <a:ext cx="892302" cy="272795"/>
          </a:xfrm>
          <a:custGeom>
            <a:avLst/>
            <a:gdLst/>
            <a:ahLst/>
            <a:cxnLst/>
            <a:rect l="l" t="t" r="r" b="b"/>
            <a:pathLst>
              <a:path w="743584" h="227329">
                <a:moveTo>
                  <a:pt x="0" y="16918"/>
                </a:moveTo>
                <a:lnTo>
                  <a:pt x="27676" y="87778"/>
                </a:lnTo>
                <a:lnTo>
                  <a:pt x="54160" y="119309"/>
                </a:lnTo>
                <a:lnTo>
                  <a:pt x="87979" y="147665"/>
                </a:lnTo>
                <a:lnTo>
                  <a:pt x="128311" y="172414"/>
                </a:lnTo>
                <a:lnTo>
                  <a:pt x="174337" y="193123"/>
                </a:lnTo>
                <a:lnTo>
                  <a:pt x="225234" y="209359"/>
                </a:lnTo>
                <a:lnTo>
                  <a:pt x="280180" y="220691"/>
                </a:lnTo>
                <a:lnTo>
                  <a:pt x="338355" y="226686"/>
                </a:lnTo>
                <a:lnTo>
                  <a:pt x="398937" y="226912"/>
                </a:lnTo>
                <a:lnTo>
                  <a:pt x="455808" y="221622"/>
                </a:lnTo>
                <a:lnTo>
                  <a:pt x="509398" y="211346"/>
                </a:lnTo>
                <a:lnTo>
                  <a:pt x="559071" y="196504"/>
                </a:lnTo>
                <a:lnTo>
                  <a:pt x="604188" y="177515"/>
                </a:lnTo>
                <a:lnTo>
                  <a:pt x="644113" y="154799"/>
                </a:lnTo>
                <a:lnTo>
                  <a:pt x="678208" y="128775"/>
                </a:lnTo>
                <a:lnTo>
                  <a:pt x="705836" y="99864"/>
                </a:lnTo>
                <a:lnTo>
                  <a:pt x="739140" y="35056"/>
                </a:lnTo>
                <a:lnTo>
                  <a:pt x="743542" y="0"/>
                </a:lnTo>
              </a:path>
            </a:pathLst>
          </a:custGeom>
          <a:ln w="6350">
            <a:solidFill>
              <a:srgbClr val="5091D0"/>
            </a:solidFill>
          </a:ln>
        </p:spPr>
        <p:txBody>
          <a:bodyPr wrap="square" lIns="0" tIns="0" rIns="0" bIns="0" rtlCol="0"/>
          <a:lstStyle/>
          <a:p>
            <a:endParaRPr sz="3456"/>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BADC66-B5FD-D747-96FE-62C7FB088D4C}"/>
              </a:ext>
            </a:extLst>
          </p:cNvPr>
          <p:cNvSpPr>
            <a:spLocks noGrp="1"/>
          </p:cNvSpPr>
          <p:nvPr>
            <p:ph type="title"/>
          </p:nvPr>
        </p:nvSpPr>
        <p:spPr/>
        <p:txBody>
          <a:bodyPr/>
          <a:lstStyle/>
          <a:p>
            <a:r>
              <a:rPr lang="en-US" dirty="0"/>
              <a:t>Q&amp;A</a:t>
            </a:r>
          </a:p>
        </p:txBody>
      </p:sp>
      <p:sp>
        <p:nvSpPr>
          <p:cNvPr id="3" name="Text Placeholder 2">
            <a:extLst>
              <a:ext uri="{FF2B5EF4-FFF2-40B4-BE49-F238E27FC236}">
                <a16:creationId xmlns:a16="http://schemas.microsoft.com/office/drawing/2014/main" id="{8CFD704F-8BFC-2847-9F9E-08EBD45A313F}"/>
              </a:ext>
            </a:extLst>
          </p:cNvPr>
          <p:cNvSpPr>
            <a:spLocks noGrp="1"/>
          </p:cNvSpPr>
          <p:nvPr>
            <p:ph type="body" sz="quarter" idx="10"/>
          </p:nvPr>
        </p:nvSpPr>
        <p:spPr>
          <a:xfrm>
            <a:off x="548640" y="4752340"/>
            <a:ext cx="8219440" cy="1327183"/>
          </a:xfrm>
        </p:spPr>
        <p:txBody>
          <a:bodyPr/>
          <a:lstStyle/>
          <a:p>
            <a:endParaRPr lang="en-US" dirty="0"/>
          </a:p>
        </p:txBody>
      </p:sp>
    </p:spTree>
    <p:extLst>
      <p:ext uri="{BB962C8B-B14F-4D97-AF65-F5344CB8AC3E}">
        <p14:creationId xmlns:p14="http://schemas.microsoft.com/office/powerpoint/2010/main" val="131012589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6E977-F13D-0A42-AA42-1D4FBDD127CE}"/>
              </a:ext>
            </a:extLst>
          </p:cNvPr>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777759649"/>
      </p:ext>
    </p:extLst>
  </p:cSld>
  <p:clrMapOvr>
    <a:masterClrMapping/>
  </p:clrMapOvr>
</p:sld>
</file>

<file path=ppt/theme/theme1.xml><?xml version="1.0" encoding="utf-8"?>
<a:theme xmlns:a="http://schemas.openxmlformats.org/drawingml/2006/main" name="DeckTemplate-AWS">
  <a:themeElements>
    <a:clrScheme name="Custom 14">
      <a:dk1>
        <a:srgbClr val="002D43"/>
      </a:dk1>
      <a:lt1>
        <a:srgbClr val="FFFFFF"/>
      </a:lt1>
      <a:dk2>
        <a:srgbClr val="232F3E"/>
      </a:dk2>
      <a:lt2>
        <a:srgbClr val="FFFFFF"/>
      </a:lt2>
      <a:accent1>
        <a:srgbClr val="FF9900"/>
      </a:accent1>
      <a:accent2>
        <a:srgbClr val="00A0C8"/>
      </a:accent2>
      <a:accent3>
        <a:srgbClr val="007DBC"/>
      </a:accent3>
      <a:accent4>
        <a:srgbClr val="69AE35"/>
      </a:accent4>
      <a:accent5>
        <a:srgbClr val="1D8900"/>
      </a:accent5>
      <a:accent6>
        <a:srgbClr val="FF5745"/>
      </a:accent6>
      <a:hlink>
        <a:srgbClr val="00E0EA"/>
      </a:hlink>
      <a:folHlink>
        <a:srgbClr val="00A0C8"/>
      </a:folHlink>
    </a:clrScheme>
    <a:fontScheme name="Test">
      <a:majorFont>
        <a:latin typeface="Amazon Ember"/>
        <a:ea typeface=""/>
        <a:cs typeface=""/>
      </a:majorFont>
      <a:minorFont>
        <a:latin typeface="Amazon Embe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dirty="0"/>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spAutoFit/>
      </a:bodyPr>
      <a:lstStyle>
        <a:defPPr algn="l">
          <a:defRPr sz="2900" dirty="0" err="1" smtClean="0">
            <a:latin typeface="Amazon Ember" panose="020B0603020204020204" pitchFamily="34" charset="0"/>
            <a:ea typeface="Amazon Ember" panose="020B0603020204020204" pitchFamily="34" charset="0"/>
            <a:cs typeface="Amazon Ember" panose="020B0603020204020204" pitchFamily="34" charset="0"/>
          </a:defRPr>
        </a:defPPr>
      </a:lstStyle>
    </a:txDef>
  </a:objectDefaults>
  <a:extraClrSchemeLst/>
  <a:extLst>
    <a:ext uri="{05A4C25C-085E-4340-85A3-A5531E510DB2}">
      <thm15:themeFamily xmlns:thm15="http://schemas.microsoft.com/office/thememl/2012/main" name="AWS_Deck_Template.potx" id="{956C5B2E-0233-4212-9383-50A039694C0C}" vid="{0176EEA5-D87D-4097-B356-86DC884F454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documentManagement>
    <_activity xmlns="123d333b-f925-4dfc-8e09-c18ba2073d33"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2D1DB64E4318C04285BAE60C3961B499" ma:contentTypeVersion="14" ma:contentTypeDescription="Create a new document." ma:contentTypeScope="" ma:versionID="b9da43aae483463887ac588858937171">
  <xsd:schema xmlns:xsd="http://www.w3.org/2001/XMLSchema" xmlns:xs="http://www.w3.org/2001/XMLSchema" xmlns:p="http://schemas.microsoft.com/office/2006/metadata/properties" xmlns:ns3="123d333b-f925-4dfc-8e09-c18ba2073d33" xmlns:ns4="d8642d74-48dc-4739-8259-7be2e8b6c003" targetNamespace="http://schemas.microsoft.com/office/2006/metadata/properties" ma:root="true" ma:fieldsID="35ac5833a200b35f2df803d002967a19" ns3:_="" ns4:_="">
    <xsd:import namespace="123d333b-f925-4dfc-8e09-c18ba2073d33"/>
    <xsd:import namespace="d8642d74-48dc-4739-8259-7be2e8b6c003"/>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GenerationTime" minOccurs="0"/>
                <xsd:element ref="ns3:MediaServiceEventHashCode" minOccurs="0"/>
                <xsd:element ref="ns3:MediaServiceOCR" minOccurs="0"/>
                <xsd:element ref="ns3:MediaServiceAutoKeyPoints" minOccurs="0"/>
                <xsd:element ref="ns3:MediaServiceKeyPoints" minOccurs="0"/>
                <xsd:element ref="ns3:MediaServiceDateTaken" minOccurs="0"/>
                <xsd:element ref="ns3:MediaLengthInSeconds"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23d333b-f925-4dfc-8e09-c18ba2073d3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_activity" ma:index="21"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d8642d74-48dc-4739-8259-7be2e8b6c003"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597C89A-FD0C-431E-81F6-90225B937683}">
  <ds:schemaRefs>
    <ds:schemaRef ds:uri="123d333b-f925-4dfc-8e09-c18ba2073d33"/>
    <ds:schemaRef ds:uri="d8642d74-48dc-4739-8259-7be2e8b6c003"/>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5448DC07-C27F-43F8-91C0-80F9129248D9}">
  <ds:schemaRefs>
    <ds:schemaRef ds:uri="123d333b-f925-4dfc-8e09-c18ba2073d33"/>
    <ds:schemaRef ds:uri="d8642d74-48dc-4739-8259-7be2e8b6c003"/>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705B35A6-8B52-46A5-AE45-B98C6459DC1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28621</TotalTime>
  <Words>3986</Words>
  <Application>Microsoft Office PowerPoint</Application>
  <PresentationFormat>กำหนดเอง</PresentationFormat>
  <Paragraphs>762</Paragraphs>
  <Slides>99</Slides>
  <Notes>51</Notes>
  <HiddenSlides>3</HiddenSlides>
  <MMClips>1</MMClips>
  <ScaleCrop>false</ScaleCrop>
  <HeadingPairs>
    <vt:vector size="6" baseType="variant">
      <vt:variant>
        <vt:lpstr>ฟอนต์ที่ถูกใช้</vt:lpstr>
      </vt:variant>
      <vt:variant>
        <vt:i4>12</vt:i4>
      </vt:variant>
      <vt:variant>
        <vt:lpstr>ธีม</vt:lpstr>
      </vt:variant>
      <vt:variant>
        <vt:i4>1</vt:i4>
      </vt:variant>
      <vt:variant>
        <vt:lpstr>ชื่อเรื่องสไลด์</vt:lpstr>
      </vt:variant>
      <vt:variant>
        <vt:i4>99</vt:i4>
      </vt:variant>
    </vt:vector>
  </HeadingPairs>
  <TitlesOfParts>
    <vt:vector size="112" baseType="lpstr">
      <vt:lpstr>Amazon Ember</vt:lpstr>
      <vt:lpstr>Amazon Ember Light</vt:lpstr>
      <vt:lpstr>Amazon Ember Regular</vt:lpstr>
      <vt:lpstr>-apple-system</vt:lpstr>
      <vt:lpstr>Arial</vt:lpstr>
      <vt:lpstr>Calibri</vt:lpstr>
      <vt:lpstr>Consolas</vt:lpstr>
      <vt:lpstr>Gill Sans MT</vt:lpstr>
      <vt:lpstr>Helvetica Neue</vt:lpstr>
      <vt:lpstr>Times New Roman</vt:lpstr>
      <vt:lpstr>Trebuchet MS</vt:lpstr>
      <vt:lpstr>YouTube Sans</vt:lpstr>
      <vt:lpstr>DeckTemplate-AWS</vt:lpstr>
      <vt:lpstr>งานนำเสนอ PowerPoint</vt:lpstr>
      <vt:lpstr>Workshop URL : myh-st/aws-workshop-lambda-ecs: resource contain lambda + container services on AWS (github.com)</vt:lpstr>
      <vt:lpstr>งานนำเสนอ PowerPoint</vt:lpstr>
      <vt:lpstr>Learning Path</vt:lpstr>
      <vt:lpstr>Learning Path</vt:lpstr>
      <vt:lpstr>Day 1 – Serverless Lambda</vt:lpstr>
      <vt:lpstr>Microservices eliminate the need to focus on infrastructure as your critical differentiator</vt:lpstr>
      <vt:lpstr>Amazon views serverless as the native architecture of the cloud</vt:lpstr>
      <vt:lpstr>Serverless is an operational construct</vt:lpstr>
      <vt:lpstr>AWS LAMBDA BEST PRACTICES </vt:lpstr>
      <vt:lpstr>Serverless Computing </vt:lpstr>
      <vt:lpstr>Serverless: Lambda</vt:lpstr>
      <vt:lpstr>AWS serverless web architecture</vt:lpstr>
      <vt:lpstr>Options for architecting your microservices</vt:lpstr>
      <vt:lpstr>Containers: ECS, EKS, Fargate</vt:lpstr>
      <vt:lpstr>AWS container web architecture</vt:lpstr>
      <vt:lpstr>Architectural considerations</vt:lpstr>
      <vt:lpstr>Other considerations</vt:lpstr>
      <vt:lpstr>So how do we decide?</vt:lpstr>
      <vt:lpstr>Ideas on selecting … containers</vt:lpstr>
      <vt:lpstr>Ideas on selecting … serverless</vt:lpstr>
      <vt:lpstr>What if I can’t decide?</vt:lpstr>
      <vt:lpstr>Decision Tree – well, almost!</vt:lpstr>
      <vt:lpstr>Architecting microservices</vt:lpstr>
      <vt:lpstr>A basic serverless web application</vt:lpstr>
      <vt:lpstr>Amazon API Gateway</vt:lpstr>
      <vt:lpstr>AWS X-Ray</vt:lpstr>
      <vt:lpstr>Demo time!</vt:lpstr>
      <vt:lpstr>1. Configuring an ALB to Invoke a Lambda Function  2. Packaging Libraries with Lambda Layers  3. Invoking Lambda Functions on a Schedule  4. Configuring a Lambda Function to Access an EFS File System  5. Running Trusted Code in Lambda Using AWS Signer  6. Packaging Lambda Code in a Container Image  7. Automating CSV Import into DynamoDB from S3 with Lambda  8. Reducing Lambda Startup Times with Provisioned Concurrency  9. Accessing VPC Resources with Lambda </vt:lpstr>
      <vt:lpstr>1. Configuring an ALB to Invoke a Lambda Function</vt:lpstr>
      <vt:lpstr>2. Packaging Libraries with Lambda Layers</vt:lpstr>
      <vt:lpstr>งานนำเสนอ PowerPoint</vt:lpstr>
      <vt:lpstr>3. Invoking Lambda Functions on a Schedule</vt:lpstr>
      <vt:lpstr>4. Configuring a Lambda Function to Access an EFS File System</vt:lpstr>
      <vt:lpstr>File system limitations</vt:lpstr>
      <vt:lpstr>The solution</vt:lpstr>
      <vt:lpstr>How it works</vt:lpstr>
      <vt:lpstr>5. Running Trusted Code in Lambda Using AWS Signer</vt:lpstr>
      <vt:lpstr>งานนำเสนอ PowerPoint</vt:lpstr>
      <vt:lpstr>งานนำเสนอ PowerPoint</vt:lpstr>
      <vt:lpstr>งานนำเสนอ PowerPoint</vt:lpstr>
      <vt:lpstr>6. Packaging Lambda Code in a Container Image</vt:lpstr>
      <vt:lpstr>7. Automating CSV Import into DynamoDB  from S3 with Lambda</vt:lpstr>
      <vt:lpstr>งานนำเสนอ PowerPoint</vt:lpstr>
      <vt:lpstr>งานนำเสนอ PowerPoint</vt:lpstr>
      <vt:lpstr>8. Reducing Lambda Startup Times with Provisioned Concurrency</vt:lpstr>
      <vt:lpstr>Configuring reserved concurrency </vt:lpstr>
      <vt:lpstr>งานนำเสนอ PowerPoint</vt:lpstr>
      <vt:lpstr>9. Accessing VPC Resources with Lambda</vt:lpstr>
      <vt:lpstr>งานนำเสนอ PowerPoint</vt:lpstr>
      <vt:lpstr>งานนำเสนอ PowerPoint</vt:lpstr>
      <vt:lpstr>Q&amp;A</vt:lpstr>
      <vt:lpstr>งานนำเสนอ PowerPoint</vt:lpstr>
      <vt:lpstr>Day 2 – Container Services on AWS ECS, ECR</vt:lpstr>
      <vt:lpstr>Objective</vt:lpstr>
      <vt:lpstr>Why use containers?</vt:lpstr>
      <vt:lpstr>งานนำเสนอ PowerPoint</vt:lpstr>
      <vt:lpstr>งานนำเสนอ PowerPoint</vt:lpstr>
      <vt:lpstr>งานนำเสนอ PowerPoint</vt:lpstr>
      <vt:lpstr>งานนำเสนอ PowerPoint</vt:lpstr>
      <vt:lpstr>งานนำเสนอ PowerPoint</vt:lpstr>
      <vt:lpstr>งานนำเสนอ PowerPoint</vt:lpstr>
      <vt:lpstr>งานนำเสนอ PowerPoint</vt:lpstr>
      <vt:lpstr>Amazon Elastic Container Service (ECS)</vt:lpstr>
      <vt:lpstr>งานนำเสนอ PowerPoint</vt:lpstr>
      <vt:lpstr>ECS Clusters Overview</vt:lpstr>
      <vt:lpstr>ECS T ask Definitions</vt:lpstr>
      <vt:lpstr>ECS Service</vt:lpstr>
      <vt:lpstr>ECS Service with Load Balancer</vt:lpstr>
      <vt:lpstr>ECR</vt:lpstr>
      <vt:lpstr>Why use AWS Fargate?</vt:lpstr>
      <vt:lpstr>AWS Fargate helps you run container images directly</vt:lpstr>
      <vt:lpstr>AWS Fargate launches each container in it’s own isolated micro VM that is right sized for that container alone.</vt:lpstr>
      <vt:lpstr>Amazon Elastic Container Service and AWS Fargate automate resource attachments to application containers</vt:lpstr>
      <vt:lpstr>Container</vt:lpstr>
      <vt:lpstr>AWS Copilot</vt:lpstr>
      <vt:lpstr>AWS Copilot is the command line tool for AWS Fargate</vt:lpstr>
      <vt:lpstr>ECS Blue / Green Deployment</vt:lpstr>
      <vt:lpstr>งานนำเสนอ PowerPoint</vt:lpstr>
      <vt:lpstr>งานนำเสนอ PowerPoint</vt:lpstr>
      <vt:lpstr>งานนำเสนอ PowerPoint</vt:lpstr>
      <vt:lpstr>งานนำเสนอ PowerPoint</vt:lpstr>
      <vt:lpstr>งานนำเสนอ PowerPoint</vt:lpstr>
      <vt:lpstr>SDLC Automation (Systems development life cycle)</vt:lpstr>
      <vt:lpstr>Continuous Integration</vt:lpstr>
      <vt:lpstr>Continuous Delivery</vt:lpstr>
      <vt:lpstr>Technology Stack for CICD</vt:lpstr>
      <vt:lpstr>CodeCommit</vt:lpstr>
      <vt:lpstr>CodeCommit</vt:lpstr>
      <vt:lpstr>CodeBuild Overview</vt:lpstr>
      <vt:lpstr>CodeBuild Overview</vt:lpstr>
      <vt:lpstr>AWS CodeDeploy</vt:lpstr>
      <vt:lpstr>AWS CodeDeploy – Steps to make it work</vt:lpstr>
      <vt:lpstr>AWS CodeDeploy</vt:lpstr>
      <vt:lpstr>CodePipeline</vt:lpstr>
      <vt:lpstr>Technology Stack for CICD</vt:lpstr>
      <vt:lpstr>AWS CodePipeline Artifacts</vt:lpstr>
      <vt:lpstr>Q&amp;A</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Myh St</cp:lastModifiedBy>
  <cp:revision>320</cp:revision>
  <dcterms:created xsi:type="dcterms:W3CDTF">2016-06-17T18:22:10Z</dcterms:created>
  <dcterms:modified xsi:type="dcterms:W3CDTF">2023-05-23T17:05:39Z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0x0101002D1DB64E4318C04285BAE60C3961B499</vt:lpwstr>
  </property>
  <property fmtid="{D5CDD505-2E9C-101B-9397-08002B2CF9AE}" pid="3" name="MSIP_Label_4637e5cc-ed1f-4ad6-a881-35c0f1c6f3d8_Enabled">
    <vt:lpwstr>true</vt:lpwstr>
  </property>
  <property fmtid="{D5CDD505-2E9C-101B-9397-08002B2CF9AE}" pid="4" name="MSIP_Label_4637e5cc-ed1f-4ad6-a881-35c0f1c6f3d8_SetDate">
    <vt:lpwstr>2023-05-09T03:46:13Z</vt:lpwstr>
  </property>
  <property fmtid="{D5CDD505-2E9C-101B-9397-08002B2CF9AE}" pid="5" name="MSIP_Label_4637e5cc-ed1f-4ad6-a881-35c0f1c6f3d8_ContentBits">
    <vt:lpwstr>0</vt:lpwstr>
  </property>
  <property fmtid="{D5CDD505-2E9C-101B-9397-08002B2CF9AE}" pid="6" name="MSIP_Label_4637e5cc-ed1f-4ad6-a881-35c0f1c6f3d8_Name">
    <vt:lpwstr>General</vt:lpwstr>
  </property>
  <property fmtid="{D5CDD505-2E9C-101B-9397-08002B2CF9AE}" pid="7" name="MSIP_Label_4637e5cc-ed1f-4ad6-a881-35c0f1c6f3d8_SiteId">
    <vt:lpwstr>e3cf3c98-a978-465f-8254-9d541eeea73c</vt:lpwstr>
  </property>
  <property fmtid="{D5CDD505-2E9C-101B-9397-08002B2CF9AE}" pid="8" name="MSIP_Label_4637e5cc-ed1f-4ad6-a881-35c0f1c6f3d8_Method">
    <vt:lpwstr>Standard</vt:lpwstr>
  </property>
  <property fmtid="{D5CDD505-2E9C-101B-9397-08002B2CF9AE}" pid="9" name="MSIP_Label_4637e5cc-ed1f-4ad6-a881-35c0f1c6f3d8_ActionId">
    <vt:lpwstr>61713505-5f62-426c-a423-fbe4fae00bfb</vt:lpwstr>
  </property>
</Properties>
</file>